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6"/>
  </p:notesMasterIdLst>
  <p:sldIdLst>
    <p:sldId id="277" r:id="rId3"/>
    <p:sldId id="377" r:id="rId4"/>
    <p:sldId id="378" r:id="rId5"/>
    <p:sldId id="379" r:id="rId6"/>
    <p:sldId id="384" r:id="rId7"/>
    <p:sldId id="374" r:id="rId8"/>
    <p:sldId id="381" r:id="rId9"/>
    <p:sldId id="382" r:id="rId10"/>
    <p:sldId id="383" r:id="rId11"/>
    <p:sldId id="375" r:id="rId12"/>
    <p:sldId id="385" r:id="rId13"/>
    <p:sldId id="376" r:id="rId14"/>
    <p:sldId id="386" r:id="rId15"/>
  </p:sldIdLst>
  <p:sldSz cx="9144000" cy="5143500" type="screen16x9"/>
  <p:notesSz cx="6858000" cy="9144000"/>
  <p:defaultText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E54"/>
    <a:srgbClr val="003056"/>
    <a:srgbClr val="FFFFFF"/>
    <a:srgbClr val="254061"/>
    <a:srgbClr val="3F5FE5"/>
    <a:srgbClr val="B000A8"/>
    <a:srgbClr val="008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67252" autoAdjust="0"/>
  </p:normalViewPr>
  <p:slideViewPr>
    <p:cSldViewPr snapToGrid="0">
      <p:cViewPr varScale="1">
        <p:scale>
          <a:sx n="77" d="100"/>
          <a:sy n="77" d="100"/>
        </p:scale>
        <p:origin x="1421"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7C040D-E3C3-4132-ADB3-9E21D29922D9}" type="datetimeFigureOut">
              <a:rPr lang="sv-SE" smtClean="0"/>
              <a:t>2020-03-26</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518B06-D100-4EB8-8F09-07C626C08C32}" type="slidenum">
              <a:rPr lang="sv-SE" smtClean="0"/>
              <a:t>‹#›</a:t>
            </a:fld>
            <a:endParaRPr lang="sv-SE"/>
          </a:p>
        </p:txBody>
      </p:sp>
    </p:spTree>
    <p:extLst>
      <p:ext uri="{BB962C8B-B14F-4D97-AF65-F5344CB8AC3E}">
        <p14:creationId xmlns:p14="http://schemas.microsoft.com/office/powerpoint/2010/main" val="405016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1177.se/liv--halsa/stresshantering-och-somn/avslappning-genom-andn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vasteras.se/specialsidor/for-medarbetare-i-vasteras-stad.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E518B06-D100-4EB8-8F09-07C626C08C32}" type="slidenum">
              <a:rPr lang="sv-SE" smtClean="0"/>
              <a:t>1</a:t>
            </a:fld>
            <a:endParaRPr lang="sv-SE"/>
          </a:p>
        </p:txBody>
      </p:sp>
    </p:spTree>
    <p:extLst>
      <p:ext uri="{BB962C8B-B14F-4D97-AF65-F5344CB8AC3E}">
        <p14:creationId xmlns:p14="http://schemas.microsoft.com/office/powerpoint/2010/main" val="3079893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844083">
              <a:defRPr/>
            </a:pPr>
            <a:r>
              <a:rPr lang="sv-SE">
                <a:hlinkClick r:id="rId3"/>
              </a:rPr>
              <a:t>https://www.1177.se/liv--halsa/stresshantering-och-somn/avslappning-genom-andning/</a:t>
            </a:r>
            <a:r>
              <a:rPr lang="sv-SE"/>
              <a:t> </a:t>
            </a:r>
            <a:endParaRPr lang="sv-SE" dirty="0">
              <a:solidFill>
                <a:schemeClr val="bg1"/>
              </a:solidFill>
            </a:endParaRPr>
          </a:p>
        </p:txBody>
      </p:sp>
      <p:sp>
        <p:nvSpPr>
          <p:cNvPr id="4" name="Platshållare för bildnummer 3"/>
          <p:cNvSpPr>
            <a:spLocks noGrp="1"/>
          </p:cNvSpPr>
          <p:nvPr>
            <p:ph type="sldNum" sz="quarter" idx="10"/>
          </p:nvPr>
        </p:nvSpPr>
        <p:spPr/>
        <p:txBody>
          <a:bodyPr/>
          <a:lstStyle/>
          <a:p>
            <a:fld id="{88B26605-6D69-4A1C-9526-A15BEF770A14}" type="slidenum">
              <a:rPr lang="sv-SE" smtClean="0">
                <a:solidFill>
                  <a:prstClr val="black"/>
                </a:solidFill>
              </a:rPr>
              <a:pPr/>
              <a:t>10</a:t>
            </a:fld>
            <a:endParaRPr lang="sv-SE">
              <a:solidFill>
                <a:prstClr val="black"/>
              </a:solidFill>
            </a:endParaRPr>
          </a:p>
        </p:txBody>
      </p:sp>
    </p:spTree>
    <p:extLst>
      <p:ext uri="{BB962C8B-B14F-4D97-AF65-F5344CB8AC3E}">
        <p14:creationId xmlns:p14="http://schemas.microsoft.com/office/powerpoint/2010/main" val="3538103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844083">
              <a:defRPr/>
            </a:pPr>
            <a:endParaRPr lang="sv-SE" dirty="0">
              <a:solidFill>
                <a:schemeClr val="bg1"/>
              </a:solidFill>
            </a:endParaRPr>
          </a:p>
        </p:txBody>
      </p:sp>
      <p:sp>
        <p:nvSpPr>
          <p:cNvPr id="4" name="Platshållare för bildnummer 3"/>
          <p:cNvSpPr>
            <a:spLocks noGrp="1"/>
          </p:cNvSpPr>
          <p:nvPr>
            <p:ph type="sldNum" sz="quarter" idx="10"/>
          </p:nvPr>
        </p:nvSpPr>
        <p:spPr/>
        <p:txBody>
          <a:bodyPr/>
          <a:lstStyle/>
          <a:p>
            <a:fld id="{88B26605-6D69-4A1C-9526-A15BEF770A14}" type="slidenum">
              <a:rPr lang="sv-SE" smtClean="0">
                <a:solidFill>
                  <a:prstClr val="black"/>
                </a:solidFill>
              </a:rPr>
              <a:pPr/>
              <a:t>11</a:t>
            </a:fld>
            <a:endParaRPr lang="sv-SE">
              <a:solidFill>
                <a:prstClr val="black"/>
              </a:solidFill>
            </a:endParaRPr>
          </a:p>
        </p:txBody>
      </p:sp>
    </p:spTree>
    <p:extLst>
      <p:ext uri="{BB962C8B-B14F-4D97-AF65-F5344CB8AC3E}">
        <p14:creationId xmlns:p14="http://schemas.microsoft.com/office/powerpoint/2010/main" val="2145783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E518B06-D100-4EB8-8F09-07C626C08C32}" type="slidenum">
              <a:rPr lang="sv-SE" smtClean="0"/>
              <a:t>12</a:t>
            </a:fld>
            <a:endParaRPr lang="sv-SE"/>
          </a:p>
        </p:txBody>
      </p:sp>
    </p:spTree>
    <p:extLst>
      <p:ext uri="{BB962C8B-B14F-4D97-AF65-F5344CB8AC3E}">
        <p14:creationId xmlns:p14="http://schemas.microsoft.com/office/powerpoint/2010/main" val="3079893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600"/>
              </a:spcAft>
            </a:pPr>
            <a:r>
              <a:rPr lang="sv-SE" sz="1200" dirty="0">
                <a:solidFill>
                  <a:schemeClr val="bg1"/>
                </a:solidFill>
              </a:rPr>
              <a:t>Läs gärna mer här: </a:t>
            </a:r>
            <a:r>
              <a:rPr lang="sv-SE" sz="1200" dirty="0">
                <a:hlinkClick r:id="rId3"/>
              </a:rPr>
              <a:t>https://www.vasteras.se/specialsidor/for-medarbetare-i-vasteras-stad.html</a:t>
            </a:r>
            <a:endParaRPr lang="sv-SE" sz="1200" dirty="0">
              <a:solidFill>
                <a:schemeClr val="bg1"/>
              </a:solidFill>
            </a:endParaRPr>
          </a:p>
          <a:p>
            <a:pPr>
              <a:spcAft>
                <a:spcPts val="600"/>
              </a:spcAft>
            </a:pPr>
            <a:r>
              <a:rPr lang="sv-SE" sz="1200" dirty="0">
                <a:solidFill>
                  <a:schemeClr val="bg1"/>
                </a:solidFill>
              </a:rPr>
              <a:t> </a:t>
            </a:r>
          </a:p>
          <a:p>
            <a:endParaRPr lang="sv-SE" dirty="0"/>
          </a:p>
        </p:txBody>
      </p:sp>
      <p:sp>
        <p:nvSpPr>
          <p:cNvPr id="4" name="Platshållare för bildnummer 3"/>
          <p:cNvSpPr>
            <a:spLocks noGrp="1"/>
          </p:cNvSpPr>
          <p:nvPr>
            <p:ph type="sldNum" sz="quarter" idx="10"/>
          </p:nvPr>
        </p:nvSpPr>
        <p:spPr/>
        <p:txBody>
          <a:bodyPr/>
          <a:lstStyle/>
          <a:p>
            <a:fld id="{BE518B06-D100-4EB8-8F09-07C626C08C32}" type="slidenum">
              <a:rPr lang="sv-SE" smtClean="0"/>
              <a:t>13</a:t>
            </a:fld>
            <a:endParaRPr lang="sv-SE"/>
          </a:p>
        </p:txBody>
      </p:sp>
    </p:spTree>
    <p:extLst>
      <p:ext uri="{BB962C8B-B14F-4D97-AF65-F5344CB8AC3E}">
        <p14:creationId xmlns:p14="http://schemas.microsoft.com/office/powerpoint/2010/main" val="30623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E518B06-D100-4EB8-8F09-07C626C08C32}" type="slidenum">
              <a:rPr lang="sv-SE" smtClean="0"/>
              <a:t>2</a:t>
            </a:fld>
            <a:endParaRPr lang="sv-SE"/>
          </a:p>
        </p:txBody>
      </p:sp>
    </p:spTree>
    <p:extLst>
      <p:ext uri="{BB962C8B-B14F-4D97-AF65-F5344CB8AC3E}">
        <p14:creationId xmlns:p14="http://schemas.microsoft.com/office/powerpoint/2010/main" val="324252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E518B06-D100-4EB8-8F09-07C626C08C32}" type="slidenum">
              <a:rPr lang="sv-SE" smtClean="0"/>
              <a:t>3</a:t>
            </a:fld>
            <a:endParaRPr lang="sv-SE"/>
          </a:p>
        </p:txBody>
      </p:sp>
    </p:spTree>
    <p:extLst>
      <p:ext uri="{BB962C8B-B14F-4D97-AF65-F5344CB8AC3E}">
        <p14:creationId xmlns:p14="http://schemas.microsoft.com/office/powerpoint/2010/main" val="120633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E518B06-D100-4EB8-8F09-07C626C08C32}" type="slidenum">
              <a:rPr lang="sv-SE" smtClean="0"/>
              <a:t>4</a:t>
            </a:fld>
            <a:endParaRPr lang="sv-SE"/>
          </a:p>
        </p:txBody>
      </p:sp>
    </p:spTree>
    <p:extLst>
      <p:ext uri="{BB962C8B-B14F-4D97-AF65-F5344CB8AC3E}">
        <p14:creationId xmlns:p14="http://schemas.microsoft.com/office/powerpoint/2010/main" val="424693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E518B06-D100-4EB8-8F09-07C626C08C32}" type="slidenum">
              <a:rPr lang="sv-SE" smtClean="0"/>
              <a:t>5</a:t>
            </a:fld>
            <a:endParaRPr lang="sv-SE"/>
          </a:p>
        </p:txBody>
      </p:sp>
    </p:spTree>
    <p:extLst>
      <p:ext uri="{BB962C8B-B14F-4D97-AF65-F5344CB8AC3E}">
        <p14:creationId xmlns:p14="http://schemas.microsoft.com/office/powerpoint/2010/main" val="1270112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E518B06-D100-4EB8-8F09-07C626C08C32}" type="slidenum">
              <a:rPr lang="sv-SE" smtClean="0"/>
              <a:t>6</a:t>
            </a:fld>
            <a:endParaRPr lang="sv-SE"/>
          </a:p>
        </p:txBody>
      </p:sp>
    </p:spTree>
    <p:extLst>
      <p:ext uri="{BB962C8B-B14F-4D97-AF65-F5344CB8AC3E}">
        <p14:creationId xmlns:p14="http://schemas.microsoft.com/office/powerpoint/2010/main" val="307989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E518B06-D100-4EB8-8F09-07C626C08C32}" type="slidenum">
              <a:rPr lang="sv-SE" smtClean="0"/>
              <a:t>7</a:t>
            </a:fld>
            <a:endParaRPr lang="sv-SE"/>
          </a:p>
        </p:txBody>
      </p:sp>
    </p:spTree>
    <p:extLst>
      <p:ext uri="{BB962C8B-B14F-4D97-AF65-F5344CB8AC3E}">
        <p14:creationId xmlns:p14="http://schemas.microsoft.com/office/powerpoint/2010/main" val="401453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E518B06-D100-4EB8-8F09-07C626C08C32}" type="slidenum">
              <a:rPr lang="sv-SE" smtClean="0"/>
              <a:t>8</a:t>
            </a:fld>
            <a:endParaRPr lang="sv-SE"/>
          </a:p>
        </p:txBody>
      </p:sp>
    </p:spTree>
    <p:extLst>
      <p:ext uri="{BB962C8B-B14F-4D97-AF65-F5344CB8AC3E}">
        <p14:creationId xmlns:p14="http://schemas.microsoft.com/office/powerpoint/2010/main" val="918567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E518B06-D100-4EB8-8F09-07C626C08C32}" type="slidenum">
              <a:rPr lang="sv-SE" smtClean="0"/>
              <a:t>9</a:t>
            </a:fld>
            <a:endParaRPr lang="sv-SE"/>
          </a:p>
        </p:txBody>
      </p:sp>
    </p:spTree>
    <p:extLst>
      <p:ext uri="{BB962C8B-B14F-4D97-AF65-F5344CB8AC3E}">
        <p14:creationId xmlns:p14="http://schemas.microsoft.com/office/powerpoint/2010/main" val="100637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51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6314AD9-FCC8-48B7-B85B-012A91320DFF}" type="datetime2">
              <a:rPr lang="en-US" smtClean="0">
                <a:solidFill>
                  <a:prstClr val="black">
                    <a:tint val="75000"/>
                  </a:prstClr>
                </a:solidFill>
              </a:rPr>
              <a:pPr/>
              <a:t>Thursday, March 26, 2020</a:t>
            </a:fld>
            <a:endParaRPr lang="en-US"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en-US"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1789C0F2-17E0-497A-9BBE-0C73201AA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114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3" y="204787"/>
            <a:ext cx="3008313" cy="871538"/>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182DC50-D5DB-4F94-B367-9876CD2C4012}" type="datetime2">
              <a:rPr lang="en-US" smtClean="0">
                <a:solidFill>
                  <a:prstClr val="black">
                    <a:tint val="75000"/>
                  </a:prstClr>
                </a:solidFill>
              </a:rPr>
              <a:pPr/>
              <a:t>Thursday, March 26, 2020</a:t>
            </a:fld>
            <a:endParaRPr lang="en-US"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US"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1789C0F2-17E0-497A-9BBE-0C73201AA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6719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1"/>
            <a:ext cx="5486400" cy="425054"/>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292EB412-E790-42EA-81FE-2925D3A43D91}" type="datetime2">
              <a:rPr lang="en-US" smtClean="0">
                <a:solidFill>
                  <a:prstClr val="black">
                    <a:tint val="75000"/>
                  </a:prstClr>
                </a:solidFill>
              </a:rPr>
              <a:pPr/>
              <a:t>Thursday, March 26, 2020</a:t>
            </a:fld>
            <a:endParaRPr lang="en-US"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US"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1789C0F2-17E0-497A-9BBE-0C73201AA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3042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56EEE0E-EDB0-4D84-86B0-50833DF22902}" type="datetime2">
              <a:rPr lang="en-US" smtClean="0">
                <a:solidFill>
                  <a:prstClr val="black">
                    <a:tint val="75000"/>
                  </a:prstClr>
                </a:solidFill>
              </a:rPr>
              <a:pPr/>
              <a:t>Thursday, March 26, 2020</a:t>
            </a:fld>
            <a:endParaRPr lang="en-US">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p>
            <a:fld id="{1789C0F2-17E0-497A-9BBE-0C73201AAF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066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154782"/>
            <a:ext cx="2057400" cy="329088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154782"/>
            <a:ext cx="6019800" cy="329088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14372C-B5AB-4C39-B273-B99224EB4DD5}" type="datetime2">
              <a:rPr lang="en-US" smtClean="0">
                <a:solidFill>
                  <a:prstClr val="black">
                    <a:tint val="75000"/>
                  </a:prstClr>
                </a:solidFill>
              </a:rPr>
              <a:pPr/>
              <a:t>Thursday, March 26, 2020</a:t>
            </a:fld>
            <a:endParaRPr lang="en-US">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p>
            <a:fld id="{1789C0F2-17E0-497A-9BBE-0C73201AAF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914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utan punktuppställn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000" y="187200"/>
            <a:ext cx="8352000" cy="615600"/>
          </a:xfrm>
          <a:prstGeom prst="rect">
            <a:avLst/>
          </a:prstGeom>
        </p:spPr>
        <p:txBody>
          <a:bodyPr lIns="0" tIns="0" rIns="0" bIns="0"/>
          <a:lstStyle>
            <a:lvl1pPr>
              <a:defRPr sz="3400">
                <a:solidFill>
                  <a:srgbClr val="254061"/>
                </a:solidFill>
              </a:defRPr>
            </a:lvl1pPr>
          </a:lstStyle>
          <a:p>
            <a:r>
              <a:rPr lang="en-US" dirty="0"/>
              <a:t>&lt;</a:t>
            </a:r>
            <a:r>
              <a:rPr lang="en-US" dirty="0" err="1"/>
              <a:t>Titel</a:t>
            </a:r>
            <a:r>
              <a:rPr lang="en-US" dirty="0"/>
              <a:t>&gt;</a:t>
            </a:r>
            <a:endParaRPr lang="da-DK" dirty="0"/>
          </a:p>
        </p:txBody>
      </p:sp>
      <p:sp>
        <p:nvSpPr>
          <p:cNvPr id="10" name="Pladsholder til tekst 9"/>
          <p:cNvSpPr>
            <a:spLocks noGrp="1"/>
          </p:cNvSpPr>
          <p:nvPr>
            <p:ph type="body" sz="quarter" idx="11" hasCustomPrompt="1"/>
          </p:nvPr>
        </p:nvSpPr>
        <p:spPr>
          <a:xfrm>
            <a:off x="486000" y="1044000"/>
            <a:ext cx="8352000" cy="3798900"/>
          </a:xfrm>
          <a:prstGeom prst="rect">
            <a:avLst/>
          </a:prstGeom>
        </p:spPr>
        <p:txBody>
          <a:bodyPr lIns="0" tIns="0" rIns="0" bIns="0"/>
          <a:lstStyle>
            <a:lvl1pPr marL="0" indent="0">
              <a:buNone/>
              <a:defRPr sz="2400">
                <a:solidFill>
                  <a:srgbClr val="254061"/>
                </a:solidFill>
              </a:defRPr>
            </a:lvl1pPr>
          </a:lstStyle>
          <a:p>
            <a:pPr lvl="0"/>
            <a:r>
              <a:rPr lang="da-DK" dirty="0"/>
              <a:t>&lt;</a:t>
            </a:r>
            <a:r>
              <a:rPr lang="da-DK" dirty="0" err="1"/>
              <a:t>Brödtext</a:t>
            </a:r>
            <a:r>
              <a:rPr lang="da-DK" dirty="0"/>
              <a:t>&gt;</a:t>
            </a:r>
          </a:p>
        </p:txBody>
      </p:sp>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8800" y="4528800"/>
            <a:ext cx="317019" cy="438950"/>
          </a:xfrm>
          <a:prstGeom prst="rect">
            <a:avLst/>
          </a:prstGeom>
        </p:spPr>
      </p:pic>
    </p:spTree>
    <p:extLst>
      <p:ext uri="{BB962C8B-B14F-4D97-AF65-F5344CB8AC3E}">
        <p14:creationId xmlns:p14="http://schemas.microsoft.com/office/powerpoint/2010/main" val="429216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ramsida">
    <p:spTree>
      <p:nvGrpSpPr>
        <p:cNvPr id="1" name=""/>
        <p:cNvGrpSpPr/>
        <p:nvPr/>
      </p:nvGrpSpPr>
      <p:grpSpPr>
        <a:xfrm>
          <a:off x="0" y="0"/>
          <a:ext cx="0" cy="0"/>
          <a:chOff x="0" y="0"/>
          <a:chExt cx="0" cy="0"/>
        </a:xfrm>
      </p:grpSpPr>
      <p:sp>
        <p:nvSpPr>
          <p:cNvPr id="2" name="Titel"/>
          <p:cNvSpPr txBox="1"/>
          <p:nvPr userDrawn="1"/>
        </p:nvSpPr>
        <p:spPr>
          <a:xfrm>
            <a:off x="896128" y="2219778"/>
            <a:ext cx="6001200" cy="646331"/>
          </a:xfrm>
          <a:prstGeom prst="rect">
            <a:avLst/>
          </a:prstGeom>
          <a:noFill/>
        </p:spPr>
        <p:txBody>
          <a:bodyPr wrap="square" rtlCol="0">
            <a:spAutoFit/>
          </a:bodyPr>
          <a:lstStyle/>
          <a:p>
            <a:pPr algn="r"/>
            <a:r>
              <a:rPr lang="da-DK" sz="3600" dirty="0">
                <a:solidFill>
                  <a:srgbClr val="254061"/>
                </a:solidFill>
              </a:rPr>
              <a:t>Kommunikation utan gränser</a:t>
            </a:r>
          </a:p>
        </p:txBody>
      </p:sp>
      <p:sp>
        <p:nvSpPr>
          <p:cNvPr id="3" name="Underrubrik"/>
          <p:cNvSpPr txBox="1"/>
          <p:nvPr userDrawn="1"/>
        </p:nvSpPr>
        <p:spPr>
          <a:xfrm>
            <a:off x="1346400" y="2707200"/>
            <a:ext cx="6001200" cy="468000"/>
          </a:xfrm>
          <a:prstGeom prst="rect">
            <a:avLst/>
          </a:prstGeom>
          <a:noFill/>
        </p:spPr>
        <p:txBody>
          <a:bodyPr wrap="square" rtlCol="0">
            <a:spAutoFit/>
          </a:bodyPr>
          <a:lstStyle/>
          <a:p>
            <a:pPr algn="r"/>
            <a:endParaRPr lang="da-DK" sz="2400" dirty="0">
              <a:solidFill>
                <a:srgbClr val="254061"/>
              </a:solidFill>
            </a:endParaRPr>
          </a:p>
        </p:txBody>
      </p:sp>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600" y="1933200"/>
            <a:ext cx="1036410" cy="1426588"/>
          </a:xfrm>
          <a:prstGeom prst="rect">
            <a:avLst/>
          </a:prstGeom>
        </p:spPr>
      </p:pic>
    </p:spTree>
    <p:extLst>
      <p:ext uri="{BB962C8B-B14F-4D97-AF65-F5344CB8AC3E}">
        <p14:creationId xmlns:p14="http://schemas.microsoft.com/office/powerpoint/2010/main" val="266757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122400"/>
            <a:ext cx="8229600" cy="615600"/>
          </a:xfrm>
          <a:prstGeom prst="rect">
            <a:avLst/>
          </a:prstGeom>
        </p:spPr>
        <p:txBody>
          <a:bodyPr lIns="0" tIns="0" rIns="0" bIns="0"/>
          <a:lstStyle>
            <a:lvl1pPr>
              <a:defRPr sz="3400">
                <a:solidFill>
                  <a:srgbClr val="254061"/>
                </a:solidFill>
              </a:defRPr>
            </a:lvl1pPr>
          </a:lstStyle>
          <a:p>
            <a:r>
              <a:rPr lang="en-US" dirty="0"/>
              <a:t>&lt;</a:t>
            </a:r>
            <a:r>
              <a:rPr lang="en-US" dirty="0" err="1"/>
              <a:t>Titel</a:t>
            </a:r>
            <a:r>
              <a:rPr lang="en-US" dirty="0"/>
              <a:t>&gt;</a:t>
            </a:r>
            <a:endParaRPr lang="da-DK" dirty="0"/>
          </a:p>
        </p:txBody>
      </p:sp>
      <p:sp>
        <p:nvSpPr>
          <p:cNvPr id="6" name="Department"/>
          <p:cNvSpPr txBox="1"/>
          <p:nvPr userDrawn="1"/>
        </p:nvSpPr>
        <p:spPr>
          <a:xfrm>
            <a:off x="4795200" y="4494979"/>
            <a:ext cx="3600000" cy="246221"/>
          </a:xfrm>
          <a:prstGeom prst="rect">
            <a:avLst/>
          </a:prstGeom>
          <a:noFill/>
        </p:spPr>
        <p:txBody>
          <a:bodyPr wrap="square" rtlCol="0" anchor="b">
            <a:spAutoFit/>
          </a:bodyPr>
          <a:lstStyle/>
          <a:p>
            <a:pPr algn="r">
              <a:defRPr/>
            </a:pPr>
            <a:r>
              <a:rPr lang="da-DK" sz="1000">
                <a:solidFill>
                  <a:srgbClr val="254061"/>
                </a:solidFill>
              </a:rPr>
              <a:t>Stadsledningskontoret / 2016-06-21</a:t>
            </a:r>
            <a:endParaRPr lang="da-DK" sz="1000" dirty="0">
              <a:solidFill>
                <a:srgbClr val="254061"/>
              </a:solidFill>
            </a:endParaRPr>
          </a:p>
        </p:txBody>
      </p:sp>
      <p:sp>
        <p:nvSpPr>
          <p:cNvPr id="5" name="Text Placeholder 4"/>
          <p:cNvSpPr>
            <a:spLocks noGrp="1"/>
          </p:cNvSpPr>
          <p:nvPr>
            <p:ph type="body" sz="quarter" idx="10" hasCustomPrompt="1"/>
          </p:nvPr>
        </p:nvSpPr>
        <p:spPr>
          <a:xfrm>
            <a:off x="457200" y="1198800"/>
            <a:ext cx="4039200" cy="3394800"/>
          </a:xfrm>
          <a:prstGeom prst="rect">
            <a:avLst/>
          </a:prstGeom>
        </p:spPr>
        <p:txBody>
          <a:bodyPr/>
          <a:lstStyle>
            <a:lvl1pPr>
              <a:defRPr sz="2800">
                <a:solidFill>
                  <a:srgbClr val="254061"/>
                </a:solidFill>
              </a:defRPr>
            </a:lvl1pPr>
            <a:lvl2pPr marL="514290" indent="-171431">
              <a:buFont typeface="Calibri" panose="020F0502020204030204" pitchFamily="34" charset="0"/>
              <a:buChar char="‐"/>
              <a:defRPr sz="2400">
                <a:solidFill>
                  <a:srgbClr val="254061"/>
                </a:solidFill>
              </a:defRPr>
            </a:lvl2pPr>
            <a:lvl3pPr>
              <a:defRPr sz="2000">
                <a:solidFill>
                  <a:srgbClr val="254061"/>
                </a:solidFill>
              </a:defRPr>
            </a:lvl3pPr>
            <a:lvl4pPr marL="1200010" indent="-171431">
              <a:buFont typeface="Calibri" panose="020F0502020204030204" pitchFamily="34" charset="0"/>
              <a:buChar char="‐"/>
              <a:defRPr sz="1800">
                <a:solidFill>
                  <a:srgbClr val="254061"/>
                </a:solidFill>
              </a:defRPr>
            </a:lvl4pPr>
            <a:lvl5pPr marL="1542869" indent="-171431">
              <a:buFont typeface="Calibri" panose="020F0502020204030204" pitchFamily="34" charset="0"/>
              <a:buChar char="”"/>
              <a:defRPr sz="1800">
                <a:solidFill>
                  <a:srgbClr val="254061"/>
                </a:solidFill>
              </a:defRPr>
            </a:lvl5pPr>
          </a:lstStyle>
          <a:p>
            <a:pPr lvl="0"/>
            <a:r>
              <a:rPr lang="en-US" dirty="0"/>
              <a:t>&lt;</a:t>
            </a:r>
            <a:r>
              <a:rPr lang="en-US" dirty="0" err="1"/>
              <a:t>Brödtext</a:t>
            </a:r>
            <a:r>
              <a:rPr lang="en-US" dirty="0"/>
              <a:t>&gt;</a:t>
            </a:r>
          </a:p>
          <a:p>
            <a:pPr lvl="1"/>
            <a:r>
              <a:rPr lang="en-US" dirty="0"/>
              <a:t>&lt;</a:t>
            </a:r>
            <a:r>
              <a:rPr lang="en-US" dirty="0" err="1"/>
              <a:t>Brödtext</a:t>
            </a:r>
            <a:r>
              <a:rPr lang="en-US" dirty="0"/>
              <a:t>&gt;</a:t>
            </a:r>
          </a:p>
          <a:p>
            <a:pPr lvl="2"/>
            <a:r>
              <a:rPr lang="en-US" dirty="0"/>
              <a:t>&lt;</a:t>
            </a:r>
            <a:r>
              <a:rPr lang="en-US" dirty="0" err="1"/>
              <a:t>Brödtext</a:t>
            </a:r>
            <a:r>
              <a:rPr lang="en-US" dirty="0"/>
              <a:t>&gt;</a:t>
            </a:r>
          </a:p>
          <a:p>
            <a:pPr lvl="3"/>
            <a:r>
              <a:rPr lang="en-US" dirty="0"/>
              <a:t>&lt;</a:t>
            </a:r>
            <a:r>
              <a:rPr lang="en-US" dirty="0" err="1"/>
              <a:t>Brödtext</a:t>
            </a:r>
            <a:r>
              <a:rPr lang="en-US" dirty="0"/>
              <a:t>&gt;</a:t>
            </a:r>
          </a:p>
          <a:p>
            <a:pPr lvl="4"/>
            <a:r>
              <a:rPr lang="en-US" dirty="0"/>
              <a:t>&lt;</a:t>
            </a:r>
            <a:r>
              <a:rPr lang="en-US" dirty="0" err="1"/>
              <a:t>Brödtext</a:t>
            </a:r>
            <a:r>
              <a:rPr lang="en-US" dirty="0"/>
              <a:t>&gt;</a:t>
            </a:r>
            <a:endParaRPr lang="da-DK" dirty="0"/>
          </a:p>
        </p:txBody>
      </p:sp>
      <p:sp>
        <p:nvSpPr>
          <p:cNvPr id="8" name="Text Placeholder 7"/>
          <p:cNvSpPr>
            <a:spLocks noGrp="1"/>
          </p:cNvSpPr>
          <p:nvPr>
            <p:ph type="body" sz="quarter" idx="11" hasCustomPrompt="1"/>
          </p:nvPr>
        </p:nvSpPr>
        <p:spPr>
          <a:xfrm>
            <a:off x="4647600" y="1198800"/>
            <a:ext cx="4039200" cy="3394800"/>
          </a:xfrm>
          <a:prstGeom prst="rect">
            <a:avLst/>
          </a:prstGeom>
        </p:spPr>
        <p:txBody>
          <a:bodyPr/>
          <a:lstStyle>
            <a:lvl1pPr>
              <a:defRPr sz="2800">
                <a:solidFill>
                  <a:srgbClr val="254061"/>
                </a:solidFill>
              </a:defRPr>
            </a:lvl1pPr>
            <a:lvl2pPr marL="514290" indent="-171431">
              <a:buFont typeface="Calibri" panose="020F0502020204030204" pitchFamily="34" charset="0"/>
              <a:buChar char="‐"/>
              <a:defRPr sz="2400">
                <a:solidFill>
                  <a:srgbClr val="254061"/>
                </a:solidFill>
              </a:defRPr>
            </a:lvl2pPr>
            <a:lvl3pPr>
              <a:defRPr sz="2000">
                <a:solidFill>
                  <a:srgbClr val="254061"/>
                </a:solidFill>
              </a:defRPr>
            </a:lvl3pPr>
            <a:lvl4pPr marL="1200010" indent="-171431">
              <a:buFont typeface="Calibri" panose="020F0502020204030204" pitchFamily="34" charset="0"/>
              <a:buChar char="‐"/>
              <a:defRPr sz="1800">
                <a:solidFill>
                  <a:srgbClr val="254061"/>
                </a:solidFill>
              </a:defRPr>
            </a:lvl4pPr>
            <a:lvl5pPr marL="1542869" indent="-171431">
              <a:buFont typeface="Calibri" panose="020F0502020204030204" pitchFamily="34" charset="0"/>
              <a:buChar char="”"/>
              <a:defRPr sz="1800">
                <a:solidFill>
                  <a:srgbClr val="254061"/>
                </a:solidFill>
              </a:defRPr>
            </a:lvl5pPr>
          </a:lstStyle>
          <a:p>
            <a:pPr lvl="0"/>
            <a:r>
              <a:rPr lang="en-US" dirty="0"/>
              <a:t>&lt;</a:t>
            </a:r>
            <a:r>
              <a:rPr lang="en-US" dirty="0" err="1"/>
              <a:t>Brödtext</a:t>
            </a:r>
            <a:r>
              <a:rPr lang="en-US" dirty="0"/>
              <a:t>&gt;</a:t>
            </a:r>
          </a:p>
          <a:p>
            <a:pPr lvl="1"/>
            <a:r>
              <a:rPr lang="en-US" dirty="0"/>
              <a:t>&lt;</a:t>
            </a:r>
            <a:r>
              <a:rPr lang="en-US" dirty="0" err="1"/>
              <a:t>Brödtext</a:t>
            </a:r>
            <a:r>
              <a:rPr lang="en-US" dirty="0"/>
              <a:t>&gt;</a:t>
            </a:r>
          </a:p>
          <a:p>
            <a:pPr lvl="2"/>
            <a:r>
              <a:rPr lang="en-US" dirty="0"/>
              <a:t>&lt;</a:t>
            </a:r>
            <a:r>
              <a:rPr lang="en-US" dirty="0" err="1"/>
              <a:t>Brödtext</a:t>
            </a:r>
            <a:r>
              <a:rPr lang="en-US" dirty="0"/>
              <a:t>&gt;</a:t>
            </a:r>
          </a:p>
          <a:p>
            <a:pPr lvl="3"/>
            <a:r>
              <a:rPr lang="en-US" dirty="0"/>
              <a:t>&lt;</a:t>
            </a:r>
            <a:r>
              <a:rPr lang="en-US" dirty="0" err="1"/>
              <a:t>Brödtext</a:t>
            </a:r>
            <a:r>
              <a:rPr lang="en-US" dirty="0"/>
              <a:t>&gt;</a:t>
            </a:r>
          </a:p>
          <a:p>
            <a:pPr lvl="4"/>
            <a:r>
              <a:rPr lang="en-US" dirty="0"/>
              <a:t>&lt;</a:t>
            </a:r>
            <a:r>
              <a:rPr lang="en-US" dirty="0" err="1"/>
              <a:t>Brödtext</a:t>
            </a:r>
            <a:r>
              <a:rPr lang="en-US" dirty="0"/>
              <a:t>&gt;</a:t>
            </a:r>
            <a:endParaRPr lang="da-DK" dirty="0"/>
          </a:p>
        </p:txBody>
      </p:sp>
      <p:pic>
        <p:nvPicPr>
          <p:cNvPr id="2" name="Bildobjek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8800" y="4528800"/>
            <a:ext cx="317019" cy="438950"/>
          </a:xfrm>
          <a:prstGeom prst="rect">
            <a:avLst/>
          </a:prstGeom>
        </p:spPr>
      </p:pic>
    </p:spTree>
    <p:extLst>
      <p:ext uri="{BB962C8B-B14F-4D97-AF65-F5344CB8AC3E}">
        <p14:creationId xmlns:p14="http://schemas.microsoft.com/office/powerpoint/2010/main" val="205917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ext utan punktuppställning">
    <p:spTree>
      <p:nvGrpSpPr>
        <p:cNvPr id="1" name=""/>
        <p:cNvGrpSpPr/>
        <p:nvPr/>
      </p:nvGrpSpPr>
      <p:grpSpPr>
        <a:xfrm>
          <a:off x="0" y="0"/>
          <a:ext cx="0" cy="0"/>
          <a:chOff x="0" y="0"/>
          <a:chExt cx="0" cy="0"/>
        </a:xfrm>
      </p:grpSpPr>
      <p:pic>
        <p:nvPicPr>
          <p:cNvPr id="5" name="Bildobjekt 4" descr="V-S_presentation_ppt-skiss_ORG-19 kopiera.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96450"/>
          <a:stretch/>
        </p:blipFill>
        <p:spPr>
          <a:xfrm>
            <a:off x="561" y="0"/>
            <a:ext cx="324555" cy="5143500"/>
          </a:xfrm>
          <a:prstGeom prst="rect">
            <a:avLst/>
          </a:prstGeom>
        </p:spPr>
      </p:pic>
    </p:spTree>
    <p:extLst>
      <p:ext uri="{BB962C8B-B14F-4D97-AF65-F5344CB8AC3E}">
        <p14:creationId xmlns:p14="http://schemas.microsoft.com/office/powerpoint/2010/main" val="174539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utan punktuppställning">
    <p:spTree>
      <p:nvGrpSpPr>
        <p:cNvPr id="1" name=""/>
        <p:cNvGrpSpPr/>
        <p:nvPr/>
      </p:nvGrpSpPr>
      <p:grpSpPr>
        <a:xfrm>
          <a:off x="0" y="0"/>
          <a:ext cx="0" cy="0"/>
          <a:chOff x="0" y="0"/>
          <a:chExt cx="0" cy="0"/>
        </a:xfrm>
      </p:grpSpPr>
      <p:pic>
        <p:nvPicPr>
          <p:cNvPr id="5" name="Bildobjekt 4" descr="V-S_presentation_ppt-skiss_ORG-19 kopiera.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96450"/>
          <a:stretch/>
        </p:blipFill>
        <p:spPr>
          <a:xfrm>
            <a:off x="561" y="0"/>
            <a:ext cx="324555" cy="5143500"/>
          </a:xfrm>
          <a:prstGeom prst="rect">
            <a:avLst/>
          </a:prstGeom>
        </p:spPr>
      </p:pic>
    </p:spTree>
    <p:extLst>
      <p:ext uri="{BB962C8B-B14F-4D97-AF65-F5344CB8AC3E}">
        <p14:creationId xmlns:p14="http://schemas.microsoft.com/office/powerpoint/2010/main" val="12216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34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597820"/>
            <a:ext cx="7772400" cy="1102519"/>
          </a:xfrm>
        </p:spPr>
        <p:txBody>
          <a:bodyPr/>
          <a:lstStyle/>
          <a:p>
            <a:r>
              <a:rPr lang="sv-SE"/>
              <a:t>Klicka här för att ändra format</a:t>
            </a:r>
          </a:p>
        </p:txBody>
      </p:sp>
      <p:sp>
        <p:nvSpPr>
          <p:cNvPr id="3" name="Underrubri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2069C06D-4ED8-42C6-905D-CA84CA1B6CBF}" type="datetime2">
              <a:rPr lang="en-US" smtClean="0">
                <a:solidFill>
                  <a:prstClr val="black">
                    <a:tint val="75000"/>
                  </a:prstClr>
                </a:solidFill>
              </a:rPr>
              <a:pPr/>
              <a:t>Thursday, March 26, 2020</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1789C0F2-17E0-497A-9BBE-0C73201AA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77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4CB1CAA-32CD-4B55-B92A-B8F0843CACF4}" type="datetime2">
              <a:rPr lang="en-US" smtClean="0">
                <a:solidFill>
                  <a:prstClr val="black">
                    <a:tint val="75000"/>
                  </a:prstClr>
                </a:solidFill>
              </a:rPr>
              <a:pPr/>
              <a:t>Thursday, March 26, 2020</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1789C0F2-17E0-497A-9BBE-0C73201AAFE3}" type="slidenum">
              <a:rPr lang="en-US" smtClean="0">
                <a:solidFill>
                  <a:prstClr val="black">
                    <a:tint val="75000"/>
                  </a:prstClr>
                </a:solidFill>
              </a:rPr>
              <a:pPr/>
              <a:t>‹#›</a:t>
            </a:fld>
            <a:endParaRPr lang="en-US" dirty="0">
              <a:solidFill>
                <a:prstClr val="black">
                  <a:tint val="75000"/>
                </a:prstClr>
              </a:solidFill>
            </a:endParaRPr>
          </a:p>
        </p:txBody>
      </p:sp>
      <p:pic>
        <p:nvPicPr>
          <p:cNvPr id="7" name="Bildobjekt 6" descr="vasteras sta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9649" y="4527487"/>
            <a:ext cx="319674" cy="439644"/>
          </a:xfrm>
          <a:prstGeom prst="rect">
            <a:avLst/>
          </a:prstGeom>
        </p:spPr>
      </p:pic>
      <p:pic>
        <p:nvPicPr>
          <p:cNvPr id="8" name="Bildobjekt 4" descr="grafiskborder20130229.jpg"/>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 y="-7094"/>
            <a:ext cx="221193" cy="5176464"/>
          </a:xfrm>
          <a:prstGeom prst="rect">
            <a:avLst/>
          </a:prstGeom>
        </p:spPr>
      </p:pic>
    </p:spTree>
    <p:extLst>
      <p:ext uri="{BB962C8B-B14F-4D97-AF65-F5344CB8AC3E}">
        <p14:creationId xmlns:p14="http://schemas.microsoft.com/office/powerpoint/2010/main" val="9579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AD8CDC4-3D19-4983-B478-82F6B8E5AB66}" type="datetime2">
              <a:rPr lang="en-US" smtClean="0">
                <a:solidFill>
                  <a:prstClr val="black">
                    <a:tint val="75000"/>
                  </a:prstClr>
                </a:solidFill>
              </a:rPr>
              <a:pPr/>
              <a:t>Thursday, March 26, 2020</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1789C0F2-17E0-497A-9BBE-0C73201AA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8714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84B82477-D5D3-4181-8C11-75D0F2433A87}" type="datetime2">
              <a:rPr lang="en-US" smtClean="0">
                <a:solidFill>
                  <a:prstClr val="black">
                    <a:tint val="75000"/>
                  </a:prstClr>
                </a:solidFill>
              </a:rPr>
              <a:pPr/>
              <a:t>Thursday, March 26, 2020</a:t>
            </a:fld>
            <a:endParaRPr lang="en-US"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US"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1789C0F2-17E0-497A-9BBE-0C73201AAFE3}" type="slidenum">
              <a:rPr lang="en-US" smtClean="0">
                <a:solidFill>
                  <a:prstClr val="black">
                    <a:tint val="75000"/>
                  </a:prstClr>
                </a:solidFill>
              </a:rPr>
              <a:pPr/>
              <a:t>‹#›</a:t>
            </a:fld>
            <a:endParaRPr lang="en-US" dirty="0">
              <a:solidFill>
                <a:prstClr val="black">
                  <a:tint val="75000"/>
                </a:prstClr>
              </a:solidFill>
            </a:endParaRPr>
          </a:p>
        </p:txBody>
      </p:sp>
      <p:sp>
        <p:nvSpPr>
          <p:cNvPr id="8" name="Department"/>
          <p:cNvSpPr txBox="1"/>
          <p:nvPr userDrawn="1"/>
        </p:nvSpPr>
        <p:spPr>
          <a:xfrm>
            <a:off x="4795200" y="4494979"/>
            <a:ext cx="3600000" cy="246221"/>
          </a:xfrm>
          <a:prstGeom prst="rect">
            <a:avLst/>
          </a:prstGeom>
          <a:noFill/>
        </p:spPr>
        <p:txBody>
          <a:bodyPr wrap="square" rtlCol="0" anchor="b">
            <a:spAutoFit/>
          </a:bodyPr>
          <a:lstStyle/>
          <a:p>
            <a:pPr algn="r">
              <a:defRPr/>
            </a:pPr>
            <a:r>
              <a:rPr lang="da-DK" sz="1000">
                <a:solidFill>
                  <a:srgbClr val="254061"/>
                </a:solidFill>
              </a:rPr>
              <a:t>Stadsledningskontoret / 2016-06-21</a:t>
            </a:r>
            <a:endParaRPr lang="da-DK" sz="1000" dirty="0">
              <a:solidFill>
                <a:srgbClr val="25406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8800" y="4528800"/>
            <a:ext cx="317019" cy="438950"/>
          </a:xfrm>
          <a:prstGeom prst="rect">
            <a:avLst/>
          </a:prstGeom>
        </p:spPr>
      </p:pic>
    </p:spTree>
    <p:extLst>
      <p:ext uri="{BB962C8B-B14F-4D97-AF65-F5344CB8AC3E}">
        <p14:creationId xmlns:p14="http://schemas.microsoft.com/office/powerpoint/2010/main" val="40992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213E253B-1893-4367-8BAE-DF4BC10DC578}" type="datetime2">
              <a:rPr lang="en-US" smtClean="0">
                <a:solidFill>
                  <a:prstClr val="black">
                    <a:tint val="75000"/>
                  </a:prstClr>
                </a:solidFill>
              </a:rPr>
              <a:pPr/>
              <a:t>Thursday, March 26, 2020</a:t>
            </a:fld>
            <a:endParaRPr lang="en-US"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en-US"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1789C0F2-17E0-497A-9BBE-0C73201AA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078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8B62300D-25B3-4603-86C9-4CB776489F00}" type="datetime2">
              <a:rPr lang="en-US" smtClean="0">
                <a:solidFill>
                  <a:prstClr val="black">
                    <a:tint val="75000"/>
                  </a:prstClr>
                </a:solidFill>
              </a:rPr>
              <a:pPr/>
              <a:t>Thursday, March 26, 2020</a:t>
            </a:fld>
            <a:endParaRPr lang="en-US"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en-US"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1789C0F2-17E0-497A-9BBE-0C73201AA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4196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2.jpeg"/><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4" descr="grafiskborder20130229.jpg"/>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3" y="0"/>
            <a:ext cx="165895" cy="3882348"/>
          </a:xfrm>
          <a:prstGeom prst="rect">
            <a:avLst/>
          </a:prstGeom>
        </p:spPr>
      </p:pic>
      <p:pic>
        <p:nvPicPr>
          <p:cNvPr id="8" name="Bildobjekt 4" descr="grafiskborder20130229.jpg"/>
          <p:cNvPicPr preferRelativeResize="0">
            <a:picLocks/>
          </p:cNvPicPr>
          <p:nvPr/>
        </p:nvPicPr>
        <p:blipFill rotWithShape="1">
          <a:blip r:embed="rId5" cstate="print">
            <a:extLst>
              <a:ext uri="{28A0092B-C50C-407E-A947-70E740481C1C}">
                <a14:useLocalDpi xmlns:a14="http://schemas.microsoft.com/office/drawing/2010/main" val="0"/>
              </a:ext>
            </a:extLst>
          </a:blip>
          <a:srcRect t="33914"/>
          <a:stretch/>
        </p:blipFill>
        <p:spPr>
          <a:xfrm>
            <a:off x="3" y="2577817"/>
            <a:ext cx="165895" cy="2565683"/>
          </a:xfrm>
          <a:prstGeom prst="rect">
            <a:avLst/>
          </a:prstGeom>
        </p:spPr>
      </p:pic>
    </p:spTree>
    <p:extLst>
      <p:ext uri="{BB962C8B-B14F-4D97-AF65-F5344CB8AC3E}">
        <p14:creationId xmlns:p14="http://schemas.microsoft.com/office/powerpoint/2010/main" val="3729062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72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1" indent="-171431" algn="l" defTabSz="68572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0" indent="-171431" algn="l" defTabSz="685720"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150" indent="-171431" algn="l" defTabSz="685720" rtl="0" eaLnBrk="1" latinLnBrk="0" hangingPunct="1">
        <a:lnSpc>
          <a:spcPct val="90000"/>
        </a:lnSpc>
        <a:spcBef>
          <a:spcPts val="375"/>
        </a:spcBef>
        <a:buFont typeface="Arial" panose="020B0604020202020204" pitchFamily="34" charset="0"/>
        <a:buChar char="•"/>
        <a:defRPr sz="1499" kern="1200">
          <a:solidFill>
            <a:schemeClr val="tx1"/>
          </a:solidFill>
          <a:latin typeface="+mn-lt"/>
          <a:ea typeface="+mn-ea"/>
          <a:cs typeface="+mn-cs"/>
        </a:defRPr>
      </a:lvl3pPr>
      <a:lvl4pPr marL="1200010" indent="-171431" algn="l" defTabSz="68572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2869" indent="-171431" algn="l" defTabSz="68572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730" indent="-171431" algn="l" defTabSz="68572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590" indent="-171431" algn="l" defTabSz="68572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450" indent="-171431" algn="l" defTabSz="68572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310" indent="-171431" algn="l" defTabSz="685720"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da-DK"/>
      </a:defPPr>
      <a:lvl1pPr marL="0" algn="l" defTabSz="685720" rtl="0" eaLnBrk="1" latinLnBrk="0" hangingPunct="1">
        <a:defRPr sz="1349" kern="1200">
          <a:solidFill>
            <a:schemeClr val="tx1"/>
          </a:solidFill>
          <a:latin typeface="+mn-lt"/>
          <a:ea typeface="+mn-ea"/>
          <a:cs typeface="+mn-cs"/>
        </a:defRPr>
      </a:lvl1pPr>
      <a:lvl2pPr marL="342860" algn="l" defTabSz="685720" rtl="0" eaLnBrk="1" latinLnBrk="0" hangingPunct="1">
        <a:defRPr sz="1349" kern="1200">
          <a:solidFill>
            <a:schemeClr val="tx1"/>
          </a:solidFill>
          <a:latin typeface="+mn-lt"/>
          <a:ea typeface="+mn-ea"/>
          <a:cs typeface="+mn-cs"/>
        </a:defRPr>
      </a:lvl2pPr>
      <a:lvl3pPr marL="685720" algn="l" defTabSz="685720" rtl="0" eaLnBrk="1" latinLnBrk="0" hangingPunct="1">
        <a:defRPr sz="1349" kern="1200">
          <a:solidFill>
            <a:schemeClr val="tx1"/>
          </a:solidFill>
          <a:latin typeface="+mn-lt"/>
          <a:ea typeface="+mn-ea"/>
          <a:cs typeface="+mn-cs"/>
        </a:defRPr>
      </a:lvl3pPr>
      <a:lvl4pPr marL="1028579" algn="l" defTabSz="685720" rtl="0" eaLnBrk="1" latinLnBrk="0" hangingPunct="1">
        <a:defRPr sz="1349" kern="1200">
          <a:solidFill>
            <a:schemeClr val="tx1"/>
          </a:solidFill>
          <a:latin typeface="+mn-lt"/>
          <a:ea typeface="+mn-ea"/>
          <a:cs typeface="+mn-cs"/>
        </a:defRPr>
      </a:lvl4pPr>
      <a:lvl5pPr marL="1371440" algn="l" defTabSz="685720" rtl="0" eaLnBrk="1" latinLnBrk="0" hangingPunct="1">
        <a:defRPr sz="1349" kern="1200">
          <a:solidFill>
            <a:schemeClr val="tx1"/>
          </a:solidFill>
          <a:latin typeface="+mn-lt"/>
          <a:ea typeface="+mn-ea"/>
          <a:cs typeface="+mn-cs"/>
        </a:defRPr>
      </a:lvl5pPr>
      <a:lvl6pPr marL="1714300" algn="l" defTabSz="685720" rtl="0" eaLnBrk="1" latinLnBrk="0" hangingPunct="1">
        <a:defRPr sz="1349" kern="1200">
          <a:solidFill>
            <a:schemeClr val="tx1"/>
          </a:solidFill>
          <a:latin typeface="+mn-lt"/>
          <a:ea typeface="+mn-ea"/>
          <a:cs typeface="+mn-cs"/>
        </a:defRPr>
      </a:lvl6pPr>
      <a:lvl7pPr marL="2057160" algn="l" defTabSz="685720" rtl="0" eaLnBrk="1" latinLnBrk="0" hangingPunct="1">
        <a:defRPr sz="1349" kern="1200">
          <a:solidFill>
            <a:schemeClr val="tx1"/>
          </a:solidFill>
          <a:latin typeface="+mn-lt"/>
          <a:ea typeface="+mn-ea"/>
          <a:cs typeface="+mn-cs"/>
        </a:defRPr>
      </a:lvl7pPr>
      <a:lvl8pPr marL="2400020" algn="l" defTabSz="685720" rtl="0" eaLnBrk="1" latinLnBrk="0" hangingPunct="1">
        <a:defRPr sz="1349" kern="1200">
          <a:solidFill>
            <a:schemeClr val="tx1"/>
          </a:solidFill>
          <a:latin typeface="+mn-lt"/>
          <a:ea typeface="+mn-ea"/>
          <a:cs typeface="+mn-cs"/>
        </a:defRPr>
      </a:lvl8pPr>
      <a:lvl9pPr marL="2742881" algn="l" defTabSz="685720" rtl="0" eaLnBrk="1" latinLnBrk="0" hangingPunct="1">
        <a:defRPr sz="134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B385921-A91A-409C-921C-0E0EC1E750EC}" type="datetime2">
              <a:rPr lang="en-US" smtClean="0">
                <a:solidFill>
                  <a:prstClr val="black">
                    <a:tint val="75000"/>
                  </a:prstClr>
                </a:solidFill>
              </a:rPr>
              <a:pPr/>
              <a:t>Thursday, March 26, 2020</a:t>
            </a:fld>
            <a:endParaRPr lang="en-US" dirty="0">
              <a:solidFill>
                <a:prstClr val="black">
                  <a:tint val="75000"/>
                </a:prstClr>
              </a:solidFill>
            </a:endParaRPr>
          </a:p>
        </p:txBody>
      </p:sp>
      <p:sp>
        <p:nvSpPr>
          <p:cNvPr id="5" name="Platshållare för sidfo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Platshållare för bild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89C0F2-17E0-497A-9BBE-0C73201AAFE3}" type="slidenum">
              <a:rPr lang="en-US" smtClean="0">
                <a:solidFill>
                  <a:prstClr val="black">
                    <a:tint val="75000"/>
                  </a:prstClr>
                </a:solidFill>
              </a:rPr>
              <a:pPr/>
              <a:t>‹#›</a:t>
            </a:fld>
            <a:endParaRPr lang="en-US" dirty="0">
              <a:solidFill>
                <a:prstClr val="black">
                  <a:tint val="75000"/>
                </a:prstClr>
              </a:solidFill>
            </a:endParaRPr>
          </a:p>
        </p:txBody>
      </p:sp>
      <p:pic>
        <p:nvPicPr>
          <p:cNvPr id="7" name="Bildobjekt 6" descr="V-S_presentation_ppt-skiss_ORG-19 kopiera.jpg"/>
          <p:cNvPicPr>
            <a:picLocks noChangeAspect="1"/>
          </p:cNvPicPr>
          <p:nvPr userDrawn="1"/>
        </p:nvPicPr>
        <p:blipFill rotWithShape="1">
          <a:blip r:embed="rId17" cstate="print">
            <a:extLst>
              <a:ext uri="{28A0092B-C50C-407E-A947-70E740481C1C}">
                <a14:useLocalDpi xmlns:a14="http://schemas.microsoft.com/office/drawing/2010/main" val="0"/>
              </a:ext>
            </a:extLst>
          </a:blip>
          <a:srcRect r="96450"/>
          <a:stretch/>
        </p:blipFill>
        <p:spPr>
          <a:xfrm>
            <a:off x="0" y="0"/>
            <a:ext cx="324555" cy="5143500"/>
          </a:xfrm>
          <a:prstGeom prst="rect">
            <a:avLst/>
          </a:prstGeom>
        </p:spPr>
      </p:pic>
    </p:spTree>
    <p:extLst>
      <p:ext uri="{BB962C8B-B14F-4D97-AF65-F5344CB8AC3E}">
        <p14:creationId xmlns:p14="http://schemas.microsoft.com/office/powerpoint/2010/main" val="17793203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tv021.se/inslag/?nr=400658829&amp;fbclid=IwAR0ABPheK63N2H2Xh2x5ebXyloOnRIgnOwxafBrfxiNuw0fditgyel8tOtk"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l="4633" t="16861"/>
          <a:stretch/>
        </p:blipFill>
        <p:spPr>
          <a:xfrm>
            <a:off x="283652" y="0"/>
            <a:ext cx="8860348" cy="5143500"/>
          </a:xfrm>
          <a:prstGeom prst="rect">
            <a:avLst/>
          </a:prstGeom>
        </p:spPr>
      </p:pic>
      <p:sp>
        <p:nvSpPr>
          <p:cNvPr id="9" name="Rektangel 8"/>
          <p:cNvSpPr/>
          <p:nvPr/>
        </p:nvSpPr>
        <p:spPr>
          <a:xfrm>
            <a:off x="283652" y="0"/>
            <a:ext cx="8860348" cy="5143500"/>
          </a:xfrm>
          <a:prstGeom prst="rect">
            <a:avLst/>
          </a:prstGeom>
          <a:solidFill>
            <a:srgbClr val="042E5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2" name="Bildobjekt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714" y="4126551"/>
            <a:ext cx="548236" cy="753979"/>
          </a:xfrm>
          <a:prstGeom prst="rect">
            <a:avLst/>
          </a:prstGeom>
        </p:spPr>
      </p:pic>
      <p:sp>
        <p:nvSpPr>
          <p:cNvPr id="41" name="textruta 40"/>
          <p:cNvSpPr txBox="1"/>
          <p:nvPr/>
        </p:nvSpPr>
        <p:spPr>
          <a:xfrm>
            <a:off x="1727482" y="2033141"/>
            <a:ext cx="5972688" cy="1077218"/>
          </a:xfrm>
          <a:prstGeom prst="rect">
            <a:avLst/>
          </a:prstGeom>
          <a:noFill/>
        </p:spPr>
        <p:txBody>
          <a:bodyPr wrap="square" rtlCol="0">
            <a:spAutoFit/>
          </a:bodyPr>
          <a:lstStyle/>
          <a:p>
            <a:pPr algn="ctr">
              <a:spcAft>
                <a:spcPts val="600"/>
              </a:spcAft>
            </a:pPr>
            <a:r>
              <a:rPr lang="sv-SE" sz="4000" b="1" spc="300" dirty="0">
                <a:solidFill>
                  <a:schemeClr val="bg1"/>
                </a:solidFill>
              </a:rPr>
              <a:t>ALLTID</a:t>
            </a:r>
            <a:r>
              <a:rPr lang="sv-SE" sz="4000" dirty="0">
                <a:solidFill>
                  <a:schemeClr val="bg1"/>
                </a:solidFill>
              </a:rPr>
              <a:t> bästa möjliga möte </a:t>
            </a:r>
            <a:br>
              <a:rPr lang="sv-SE" sz="3200" dirty="0">
                <a:solidFill>
                  <a:schemeClr val="bg1"/>
                </a:solidFill>
              </a:rPr>
            </a:br>
            <a:r>
              <a:rPr lang="sv-SE" sz="2400" dirty="0">
                <a:solidFill>
                  <a:schemeClr val="bg1"/>
                </a:solidFill>
              </a:rPr>
              <a:t>– även i tider av oro</a:t>
            </a:r>
          </a:p>
        </p:txBody>
      </p:sp>
    </p:spTree>
    <p:extLst>
      <p:ext uri="{BB962C8B-B14F-4D97-AF65-F5344CB8AC3E}">
        <p14:creationId xmlns:p14="http://schemas.microsoft.com/office/powerpoint/2010/main" val="26818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l="11198" t="3155" r="11198" b="29307"/>
          <a:stretch/>
        </p:blipFill>
        <p:spPr>
          <a:xfrm>
            <a:off x="278970" y="0"/>
            <a:ext cx="8865030" cy="5143500"/>
          </a:xfrm>
          <a:prstGeom prst="rect">
            <a:avLst/>
          </a:prstGeom>
        </p:spPr>
      </p:pic>
      <p:sp>
        <p:nvSpPr>
          <p:cNvPr id="6" name="Rektangel 5"/>
          <p:cNvSpPr/>
          <p:nvPr/>
        </p:nvSpPr>
        <p:spPr>
          <a:xfrm>
            <a:off x="278969" y="0"/>
            <a:ext cx="8865031" cy="5143497"/>
          </a:xfrm>
          <a:prstGeom prst="rect">
            <a:avLst/>
          </a:prstGeom>
          <a:gradFill flip="none" rotWithShape="1">
            <a:gsLst>
              <a:gs pos="0">
                <a:schemeClr val="tx1">
                  <a:alpha val="90000"/>
                </a:schemeClr>
              </a:gs>
              <a:gs pos="20000">
                <a:srgbClr val="E1ECFB">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2" name="Rektangel 11">
            <a:extLst>
              <a:ext uri="{FF2B5EF4-FFF2-40B4-BE49-F238E27FC236}">
                <a16:creationId xmlns:a16="http://schemas.microsoft.com/office/drawing/2014/main" id="{9AC118DD-3D80-4CED-966F-413FF51F1721}"/>
              </a:ext>
            </a:extLst>
          </p:cNvPr>
          <p:cNvSpPr/>
          <p:nvPr/>
        </p:nvSpPr>
        <p:spPr>
          <a:xfrm>
            <a:off x="285750" y="0"/>
            <a:ext cx="8858250" cy="5143500"/>
          </a:xfrm>
          <a:prstGeom prst="rect">
            <a:avLst/>
          </a:prstGeom>
          <a:solidFill>
            <a:srgbClr val="042E54">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714" y="4126551"/>
            <a:ext cx="548236" cy="753979"/>
          </a:xfrm>
          <a:prstGeom prst="rect">
            <a:avLst/>
          </a:prstGeom>
        </p:spPr>
      </p:pic>
      <p:sp>
        <p:nvSpPr>
          <p:cNvPr id="9" name="textruta 8">
            <a:extLst>
              <a:ext uri="{FF2B5EF4-FFF2-40B4-BE49-F238E27FC236}">
                <a16:creationId xmlns:a16="http://schemas.microsoft.com/office/drawing/2014/main" id="{E0C4F861-F419-4B64-800B-74BDF2D5EB0D}"/>
              </a:ext>
            </a:extLst>
          </p:cNvPr>
          <p:cNvSpPr txBox="1"/>
          <p:nvPr/>
        </p:nvSpPr>
        <p:spPr>
          <a:xfrm>
            <a:off x="754380" y="687614"/>
            <a:ext cx="6286500" cy="2554545"/>
          </a:xfrm>
          <a:prstGeom prst="rect">
            <a:avLst/>
          </a:prstGeom>
          <a:noFill/>
          <a:effectLst/>
        </p:spPr>
        <p:txBody>
          <a:bodyPr wrap="square" rtlCol="0">
            <a:spAutoFit/>
          </a:bodyPr>
          <a:lstStyle/>
          <a:p>
            <a:pPr>
              <a:spcAft>
                <a:spcPts val="600"/>
              </a:spcAft>
            </a:pPr>
            <a:r>
              <a:rPr lang="sv-SE" sz="1800" b="1" dirty="0">
                <a:solidFill>
                  <a:schemeClr val="bg1"/>
                </a:solidFill>
              </a:rPr>
              <a:t>Kom ihåg att andas.</a:t>
            </a:r>
            <a:endParaRPr lang="sv-SE" sz="1800" dirty="0">
              <a:solidFill>
                <a:schemeClr val="bg1"/>
              </a:solidFill>
            </a:endParaRPr>
          </a:p>
          <a:p>
            <a:pPr>
              <a:spcAft>
                <a:spcPts val="600"/>
              </a:spcAft>
            </a:pPr>
            <a:r>
              <a:rPr lang="sv-SE" sz="1400" dirty="0">
                <a:solidFill>
                  <a:schemeClr val="bg1"/>
                </a:solidFill>
              </a:rPr>
              <a:t>Om du är stressad och orolig kan andningsövningar vara till hjälp. Sök på andningsövning, till exempel på 1177.se. </a:t>
            </a:r>
          </a:p>
          <a:p>
            <a:pPr>
              <a:spcAft>
                <a:spcPts val="600"/>
              </a:spcAft>
            </a:pPr>
            <a:r>
              <a:rPr lang="sv-SE" sz="1400" dirty="0">
                <a:solidFill>
                  <a:schemeClr val="bg1"/>
                </a:solidFill>
              </a:rPr>
              <a:t>Du kan också prova meditation, ta en promenad, prata med </a:t>
            </a:r>
            <a:br>
              <a:rPr lang="sv-SE" sz="1400" dirty="0">
                <a:solidFill>
                  <a:schemeClr val="bg1"/>
                </a:solidFill>
              </a:rPr>
            </a:br>
            <a:r>
              <a:rPr lang="sv-SE" sz="1400" dirty="0">
                <a:solidFill>
                  <a:schemeClr val="bg1"/>
                </a:solidFill>
              </a:rPr>
              <a:t>en vän eller kanske lyssna på musik. </a:t>
            </a:r>
          </a:p>
          <a:p>
            <a:pPr>
              <a:spcAft>
                <a:spcPts val="600"/>
              </a:spcAft>
            </a:pPr>
            <a:r>
              <a:rPr lang="sv-SE" sz="1400" dirty="0">
                <a:solidFill>
                  <a:schemeClr val="bg1"/>
                </a:solidFill>
              </a:rPr>
              <a:t>Hitta det som känns bra för dig, det som gör dig lugn och ger dig återhämtning.</a:t>
            </a:r>
          </a:p>
          <a:p>
            <a:pPr>
              <a:spcAft>
                <a:spcPts val="600"/>
              </a:spcAft>
            </a:pPr>
            <a:endParaRPr lang="sv-SE" sz="1400" dirty="0">
              <a:solidFill>
                <a:schemeClr val="bg1"/>
              </a:solidFill>
            </a:endParaRPr>
          </a:p>
          <a:p>
            <a:pPr>
              <a:spcAft>
                <a:spcPts val="600"/>
              </a:spcAft>
            </a:pPr>
            <a:endParaRPr lang="sv-SE" sz="1400" dirty="0">
              <a:solidFill>
                <a:schemeClr val="bg1"/>
              </a:solidFill>
            </a:endParaRPr>
          </a:p>
          <a:p>
            <a:pPr defTabSz="844083">
              <a:defRPr/>
            </a:pPr>
            <a:endParaRPr lang="sv-SE" sz="1400" dirty="0">
              <a:solidFill>
                <a:schemeClr val="bg1"/>
              </a:solidFill>
            </a:endParaRPr>
          </a:p>
        </p:txBody>
      </p:sp>
    </p:spTree>
    <p:extLst>
      <p:ext uri="{BB962C8B-B14F-4D97-AF65-F5344CB8AC3E}">
        <p14:creationId xmlns:p14="http://schemas.microsoft.com/office/powerpoint/2010/main" val="95796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l="11198" t="3155" r="11198" b="29307"/>
          <a:stretch/>
        </p:blipFill>
        <p:spPr>
          <a:xfrm>
            <a:off x="278970" y="0"/>
            <a:ext cx="8865030" cy="5143500"/>
          </a:xfrm>
          <a:prstGeom prst="rect">
            <a:avLst/>
          </a:prstGeom>
        </p:spPr>
      </p:pic>
      <p:sp>
        <p:nvSpPr>
          <p:cNvPr id="6" name="Rektangel 5"/>
          <p:cNvSpPr/>
          <p:nvPr/>
        </p:nvSpPr>
        <p:spPr>
          <a:xfrm>
            <a:off x="278969" y="0"/>
            <a:ext cx="8865031" cy="5143497"/>
          </a:xfrm>
          <a:prstGeom prst="rect">
            <a:avLst/>
          </a:prstGeom>
          <a:gradFill flip="none" rotWithShape="1">
            <a:gsLst>
              <a:gs pos="0">
                <a:schemeClr val="tx1">
                  <a:alpha val="90000"/>
                </a:schemeClr>
              </a:gs>
              <a:gs pos="20000">
                <a:srgbClr val="E1ECFB">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2" name="Rektangel 11">
            <a:extLst>
              <a:ext uri="{FF2B5EF4-FFF2-40B4-BE49-F238E27FC236}">
                <a16:creationId xmlns:a16="http://schemas.microsoft.com/office/drawing/2014/main" id="{9AC118DD-3D80-4CED-966F-413FF51F1721}"/>
              </a:ext>
            </a:extLst>
          </p:cNvPr>
          <p:cNvSpPr/>
          <p:nvPr/>
        </p:nvSpPr>
        <p:spPr>
          <a:xfrm>
            <a:off x="285750" y="0"/>
            <a:ext cx="8858250" cy="5143500"/>
          </a:xfrm>
          <a:prstGeom prst="rect">
            <a:avLst/>
          </a:prstGeom>
          <a:solidFill>
            <a:srgbClr val="042E54">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714" y="4126551"/>
            <a:ext cx="548236" cy="753979"/>
          </a:xfrm>
          <a:prstGeom prst="rect">
            <a:avLst/>
          </a:prstGeom>
        </p:spPr>
      </p:pic>
      <p:sp>
        <p:nvSpPr>
          <p:cNvPr id="9" name="textruta 8">
            <a:extLst>
              <a:ext uri="{FF2B5EF4-FFF2-40B4-BE49-F238E27FC236}">
                <a16:creationId xmlns:a16="http://schemas.microsoft.com/office/drawing/2014/main" id="{E0C4F861-F419-4B64-800B-74BDF2D5EB0D}"/>
              </a:ext>
            </a:extLst>
          </p:cNvPr>
          <p:cNvSpPr txBox="1"/>
          <p:nvPr/>
        </p:nvSpPr>
        <p:spPr>
          <a:xfrm>
            <a:off x="718938" y="283577"/>
            <a:ext cx="6286500" cy="2508379"/>
          </a:xfrm>
          <a:prstGeom prst="rect">
            <a:avLst/>
          </a:prstGeom>
          <a:noFill/>
          <a:effectLst/>
        </p:spPr>
        <p:txBody>
          <a:bodyPr wrap="square" rtlCol="0">
            <a:spAutoFit/>
          </a:bodyPr>
          <a:lstStyle/>
          <a:p>
            <a:pPr>
              <a:spcAft>
                <a:spcPts val="600"/>
              </a:spcAft>
            </a:pPr>
            <a:endParaRPr lang="sv-SE" sz="1400" dirty="0">
              <a:solidFill>
                <a:schemeClr val="bg1"/>
              </a:solidFill>
            </a:endParaRPr>
          </a:p>
          <a:p>
            <a:pPr>
              <a:spcAft>
                <a:spcPts val="600"/>
              </a:spcAft>
            </a:pPr>
            <a:r>
              <a:rPr lang="sv-SE" sz="1800" b="1" dirty="0">
                <a:solidFill>
                  <a:schemeClr val="bg1"/>
                </a:solidFill>
              </a:rPr>
              <a:t>Några saker att reflektera över…</a:t>
            </a:r>
          </a:p>
          <a:p>
            <a:pPr>
              <a:spcAft>
                <a:spcPts val="600"/>
              </a:spcAft>
            </a:pPr>
            <a:endParaRPr lang="sv-SE" sz="100" b="1" dirty="0">
              <a:solidFill>
                <a:schemeClr val="bg1"/>
              </a:solidFill>
            </a:endParaRPr>
          </a:p>
          <a:p>
            <a:pPr marL="285750" indent="-285750">
              <a:spcAft>
                <a:spcPts val="600"/>
              </a:spcAft>
              <a:buFont typeface="Arial" panose="020B0604020202020204" pitchFamily="34" charset="0"/>
              <a:buChar char="•"/>
            </a:pPr>
            <a:r>
              <a:rPr lang="sv-SE" sz="1400" dirty="0">
                <a:solidFill>
                  <a:schemeClr val="bg1"/>
                </a:solidFill>
              </a:rPr>
              <a:t>Vad ger mig energi?</a:t>
            </a:r>
          </a:p>
          <a:p>
            <a:pPr marL="285750" indent="-285750">
              <a:spcAft>
                <a:spcPts val="600"/>
              </a:spcAft>
              <a:buFont typeface="Arial" panose="020B0604020202020204" pitchFamily="34" charset="0"/>
              <a:buChar char="•"/>
            </a:pPr>
            <a:r>
              <a:rPr lang="sv-SE" sz="1400" dirty="0">
                <a:solidFill>
                  <a:schemeClr val="bg1"/>
                </a:solidFill>
              </a:rPr>
              <a:t>Hur ser jag till att få återhämtning?</a:t>
            </a:r>
          </a:p>
          <a:p>
            <a:pPr marL="285750" indent="-285750">
              <a:spcAft>
                <a:spcPts val="600"/>
              </a:spcAft>
              <a:buFont typeface="Arial" panose="020B0604020202020204" pitchFamily="34" charset="0"/>
              <a:buChar char="•"/>
            </a:pPr>
            <a:r>
              <a:rPr lang="sv-SE" sz="1400" dirty="0">
                <a:solidFill>
                  <a:schemeClr val="bg1"/>
                </a:solidFill>
              </a:rPr>
              <a:t>Hur visar jag omtanke för min omgivning och mina kollegor?</a:t>
            </a:r>
          </a:p>
          <a:p>
            <a:pPr marL="285750" indent="-285750">
              <a:spcAft>
                <a:spcPts val="600"/>
              </a:spcAft>
              <a:buFont typeface="Arial" panose="020B0604020202020204" pitchFamily="34" charset="0"/>
              <a:buChar char="•"/>
            </a:pPr>
            <a:r>
              <a:rPr lang="sv-SE" sz="1400" dirty="0">
                <a:solidFill>
                  <a:schemeClr val="bg1"/>
                </a:solidFill>
              </a:rPr>
              <a:t>Hur kan jag tillsammans med mina kollegorna göra det bästa av situationen?</a:t>
            </a:r>
          </a:p>
          <a:p>
            <a:pPr>
              <a:spcAft>
                <a:spcPts val="600"/>
              </a:spcAft>
            </a:pPr>
            <a:endParaRPr lang="sv-SE" sz="1400" dirty="0">
              <a:solidFill>
                <a:schemeClr val="bg1"/>
              </a:solidFill>
            </a:endParaRPr>
          </a:p>
          <a:p>
            <a:pPr defTabSz="844083">
              <a:defRPr/>
            </a:pPr>
            <a:endParaRPr lang="sv-SE" sz="1400" dirty="0">
              <a:solidFill>
                <a:schemeClr val="bg1"/>
              </a:solidFill>
            </a:endParaRPr>
          </a:p>
        </p:txBody>
      </p:sp>
    </p:spTree>
    <p:extLst>
      <p:ext uri="{BB962C8B-B14F-4D97-AF65-F5344CB8AC3E}">
        <p14:creationId xmlns:p14="http://schemas.microsoft.com/office/powerpoint/2010/main" val="102425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t="13134"/>
          <a:stretch/>
        </p:blipFill>
        <p:spPr>
          <a:xfrm>
            <a:off x="278968" y="0"/>
            <a:ext cx="8865032" cy="5143500"/>
          </a:xfrm>
          <a:prstGeom prst="rect">
            <a:avLst/>
          </a:prstGeom>
        </p:spPr>
      </p:pic>
      <p:sp>
        <p:nvSpPr>
          <p:cNvPr id="9" name="Rektangel 8"/>
          <p:cNvSpPr/>
          <p:nvPr/>
        </p:nvSpPr>
        <p:spPr>
          <a:xfrm>
            <a:off x="278968" y="0"/>
            <a:ext cx="8865032" cy="5143500"/>
          </a:xfrm>
          <a:prstGeom prst="rect">
            <a:avLst/>
          </a:prstGeom>
          <a:solidFill>
            <a:srgbClr val="042E5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2" name="Bildobjekt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714" y="4126551"/>
            <a:ext cx="548236" cy="753979"/>
          </a:xfrm>
          <a:prstGeom prst="rect">
            <a:avLst/>
          </a:prstGeom>
        </p:spPr>
      </p:pic>
      <p:sp>
        <p:nvSpPr>
          <p:cNvPr id="41" name="textruta 40"/>
          <p:cNvSpPr txBox="1"/>
          <p:nvPr/>
        </p:nvSpPr>
        <p:spPr>
          <a:xfrm>
            <a:off x="2164800" y="886673"/>
            <a:ext cx="5093368" cy="3370153"/>
          </a:xfrm>
          <a:prstGeom prst="rect">
            <a:avLst/>
          </a:prstGeom>
          <a:noFill/>
        </p:spPr>
        <p:txBody>
          <a:bodyPr wrap="square" rtlCol="0">
            <a:spAutoFit/>
          </a:bodyPr>
          <a:lstStyle/>
          <a:p>
            <a:pPr>
              <a:spcAft>
                <a:spcPts val="600"/>
              </a:spcAft>
            </a:pPr>
            <a:r>
              <a:rPr lang="sv-SE" sz="1400" b="1" spc="300" dirty="0">
                <a:solidFill>
                  <a:schemeClr val="bg1"/>
                </a:solidFill>
              </a:rPr>
              <a:t>HÅLL HUVUDET KALLT</a:t>
            </a:r>
            <a:br>
              <a:rPr lang="sv-SE" sz="1400" dirty="0">
                <a:solidFill>
                  <a:schemeClr val="bg1"/>
                </a:solidFill>
              </a:rPr>
            </a:br>
            <a:r>
              <a:rPr lang="sv-SE" sz="1400" dirty="0">
                <a:solidFill>
                  <a:schemeClr val="bg1"/>
                </a:solidFill>
              </a:rPr>
              <a:t>Ta bara del av bekräftad information via källor som 1177.se, folkhälsomyndigheten.se och telefonnummer 113 13.</a:t>
            </a:r>
          </a:p>
          <a:p>
            <a:pPr>
              <a:spcAft>
                <a:spcPts val="600"/>
              </a:spcAft>
            </a:pPr>
            <a:r>
              <a:rPr lang="sv-SE" sz="1400" dirty="0">
                <a:solidFill>
                  <a:schemeClr val="bg1"/>
                </a:solidFill>
              </a:rPr>
              <a:t>(På </a:t>
            </a:r>
            <a:r>
              <a:rPr lang="sv-SE" sz="1400" b="1" dirty="0">
                <a:solidFill>
                  <a:schemeClr val="bg1"/>
                </a:solidFill>
              </a:rPr>
              <a:t>vasteras.se</a:t>
            </a:r>
            <a:r>
              <a:rPr lang="sv-SE" sz="1400" dirty="0">
                <a:solidFill>
                  <a:schemeClr val="bg1"/>
                </a:solidFill>
              </a:rPr>
              <a:t> hittar du all information från Västerås stad)</a:t>
            </a:r>
            <a:br>
              <a:rPr lang="sv-SE" sz="1800" dirty="0">
                <a:solidFill>
                  <a:schemeClr val="bg1"/>
                </a:solidFill>
              </a:rPr>
            </a:br>
            <a:r>
              <a:rPr lang="sv-SE" sz="1200" dirty="0">
                <a:solidFill>
                  <a:schemeClr val="bg1"/>
                </a:solidFill>
              </a:rPr>
              <a:t> </a:t>
            </a:r>
            <a:br>
              <a:rPr lang="sv-SE" sz="1800" dirty="0">
                <a:solidFill>
                  <a:schemeClr val="bg1"/>
                </a:solidFill>
              </a:rPr>
            </a:br>
            <a:r>
              <a:rPr lang="sv-SE" sz="1400" b="1" spc="300" dirty="0">
                <a:solidFill>
                  <a:prstClr val="white"/>
                </a:solidFill>
              </a:rPr>
              <a:t>HÅLL HJÄRTAT VARMT</a:t>
            </a:r>
            <a:br>
              <a:rPr lang="sv-SE" sz="1800" dirty="0">
                <a:solidFill>
                  <a:schemeClr val="bg1"/>
                </a:solidFill>
              </a:rPr>
            </a:br>
            <a:r>
              <a:rPr lang="sv-SE" sz="1400" dirty="0">
                <a:solidFill>
                  <a:schemeClr val="bg1"/>
                </a:solidFill>
              </a:rPr>
              <a:t>Skydda andra från smittspridning. Håll dig hemma om du känner </a:t>
            </a:r>
            <a:br>
              <a:rPr lang="sv-SE" sz="1400" dirty="0">
                <a:solidFill>
                  <a:schemeClr val="bg1"/>
                </a:solidFill>
              </a:rPr>
            </a:br>
            <a:r>
              <a:rPr lang="sv-SE" sz="1400" dirty="0">
                <a:solidFill>
                  <a:schemeClr val="bg1"/>
                </a:solidFill>
              </a:rPr>
              <a:t>dig sjuk, hjälp din granne och avstå från att besöka närstående </a:t>
            </a:r>
            <a:br>
              <a:rPr lang="sv-SE" sz="1400" dirty="0">
                <a:solidFill>
                  <a:schemeClr val="bg1"/>
                </a:solidFill>
              </a:rPr>
            </a:br>
            <a:r>
              <a:rPr lang="sv-SE" sz="1400" dirty="0">
                <a:solidFill>
                  <a:schemeClr val="bg1"/>
                </a:solidFill>
              </a:rPr>
              <a:t>på sjukhus.</a:t>
            </a:r>
            <a:br>
              <a:rPr lang="sv-SE" sz="1800" dirty="0">
                <a:solidFill>
                  <a:schemeClr val="bg1"/>
                </a:solidFill>
              </a:rPr>
            </a:br>
            <a:r>
              <a:rPr lang="sv-SE" sz="1200" dirty="0">
                <a:solidFill>
                  <a:schemeClr val="bg1"/>
                </a:solidFill>
              </a:rPr>
              <a:t> </a:t>
            </a:r>
            <a:br>
              <a:rPr lang="sv-SE" sz="1800" dirty="0">
                <a:solidFill>
                  <a:schemeClr val="bg1"/>
                </a:solidFill>
              </a:rPr>
            </a:br>
            <a:r>
              <a:rPr lang="sv-SE" sz="1400" b="1" spc="300" dirty="0">
                <a:solidFill>
                  <a:prstClr val="white"/>
                </a:solidFill>
              </a:rPr>
              <a:t>HÅLL HÄNDERNA RENA</a:t>
            </a:r>
            <a:br>
              <a:rPr lang="sv-SE" sz="1800" dirty="0">
                <a:solidFill>
                  <a:schemeClr val="bg1"/>
                </a:solidFill>
              </a:rPr>
            </a:br>
            <a:r>
              <a:rPr lang="sv-SE" sz="1400" dirty="0">
                <a:solidFill>
                  <a:schemeClr val="bg1"/>
                </a:solidFill>
              </a:rPr>
              <a:t>Tvätta händerna ofta och noggrant. Följ god förkylningsetikett genom att hosta och nysa i armvecket.</a:t>
            </a:r>
          </a:p>
          <a:p>
            <a:pPr>
              <a:spcAft>
                <a:spcPts val="600"/>
              </a:spcAft>
            </a:pPr>
            <a:endParaRPr lang="sv-SE" sz="1000" dirty="0">
              <a:solidFill>
                <a:schemeClr val="bg1"/>
              </a:solidFill>
            </a:endParaRPr>
          </a:p>
          <a:p>
            <a:pPr>
              <a:spcAft>
                <a:spcPts val="600"/>
              </a:spcAft>
            </a:pPr>
            <a:r>
              <a:rPr lang="sv-SE" sz="1000" dirty="0">
                <a:solidFill>
                  <a:schemeClr val="bg1"/>
                </a:solidFill>
              </a:rPr>
              <a:t>Tre råd från Akademiska sjukhuset i Uppsala </a:t>
            </a:r>
          </a:p>
        </p:txBody>
      </p:sp>
    </p:spTree>
    <p:extLst>
      <p:ext uri="{BB962C8B-B14F-4D97-AF65-F5344CB8AC3E}">
        <p14:creationId xmlns:p14="http://schemas.microsoft.com/office/powerpoint/2010/main" val="265543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l="4633" t="16861"/>
          <a:stretch/>
        </p:blipFill>
        <p:spPr>
          <a:xfrm>
            <a:off x="283652" y="0"/>
            <a:ext cx="8860348" cy="5143500"/>
          </a:xfrm>
          <a:prstGeom prst="rect">
            <a:avLst/>
          </a:prstGeom>
        </p:spPr>
      </p:pic>
      <p:sp>
        <p:nvSpPr>
          <p:cNvPr id="9" name="Rektangel 8"/>
          <p:cNvSpPr/>
          <p:nvPr/>
        </p:nvSpPr>
        <p:spPr>
          <a:xfrm>
            <a:off x="283652" y="0"/>
            <a:ext cx="8860348" cy="5143500"/>
          </a:xfrm>
          <a:prstGeom prst="rect">
            <a:avLst/>
          </a:prstGeom>
          <a:solidFill>
            <a:srgbClr val="042E5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2" name="Bildobjekt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714" y="4126551"/>
            <a:ext cx="548236" cy="753979"/>
          </a:xfrm>
          <a:prstGeom prst="rect">
            <a:avLst/>
          </a:prstGeom>
        </p:spPr>
      </p:pic>
      <p:sp>
        <p:nvSpPr>
          <p:cNvPr id="41" name="textruta 40"/>
          <p:cNvSpPr txBox="1"/>
          <p:nvPr/>
        </p:nvSpPr>
        <p:spPr>
          <a:xfrm>
            <a:off x="1536036" y="2033141"/>
            <a:ext cx="6355580" cy="984885"/>
          </a:xfrm>
          <a:prstGeom prst="rect">
            <a:avLst/>
          </a:prstGeom>
          <a:noFill/>
        </p:spPr>
        <p:txBody>
          <a:bodyPr wrap="square" rtlCol="0">
            <a:spAutoFit/>
          </a:bodyPr>
          <a:lstStyle/>
          <a:p>
            <a:pPr algn="ctr">
              <a:spcAft>
                <a:spcPts val="600"/>
              </a:spcAft>
            </a:pPr>
            <a:r>
              <a:rPr lang="sv-SE" sz="4000" spc="300" dirty="0">
                <a:solidFill>
                  <a:schemeClr val="bg1"/>
                </a:solidFill>
              </a:rPr>
              <a:t>Alltid b</a:t>
            </a:r>
            <a:r>
              <a:rPr lang="sv-SE" sz="4000" dirty="0">
                <a:solidFill>
                  <a:schemeClr val="bg1"/>
                </a:solidFill>
              </a:rPr>
              <a:t>ästa </a:t>
            </a:r>
            <a:r>
              <a:rPr lang="sv-SE" sz="4000" b="1" dirty="0">
                <a:solidFill>
                  <a:schemeClr val="bg1"/>
                </a:solidFill>
              </a:rPr>
              <a:t>MÖJLIGA</a:t>
            </a:r>
            <a:r>
              <a:rPr lang="sv-SE" sz="4000" dirty="0">
                <a:solidFill>
                  <a:schemeClr val="bg1"/>
                </a:solidFill>
              </a:rPr>
              <a:t> möte! </a:t>
            </a:r>
            <a:br>
              <a:rPr lang="sv-SE" sz="3200" dirty="0">
                <a:solidFill>
                  <a:schemeClr val="bg1"/>
                </a:solidFill>
              </a:rPr>
            </a:br>
            <a:r>
              <a:rPr lang="sv-SE" sz="1800" dirty="0">
                <a:solidFill>
                  <a:schemeClr val="bg1"/>
                </a:solidFill>
              </a:rPr>
              <a:t>– Gör vad du kan, ansvarsfullt och med omtanke</a:t>
            </a:r>
          </a:p>
        </p:txBody>
      </p:sp>
    </p:spTree>
    <p:extLst>
      <p:ext uri="{BB962C8B-B14F-4D97-AF65-F5344CB8AC3E}">
        <p14:creationId xmlns:p14="http://schemas.microsoft.com/office/powerpoint/2010/main" val="393416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l="4633" t="16861"/>
          <a:stretch/>
        </p:blipFill>
        <p:spPr>
          <a:xfrm>
            <a:off x="283652" y="0"/>
            <a:ext cx="8860348" cy="5143500"/>
          </a:xfrm>
          <a:prstGeom prst="rect">
            <a:avLst/>
          </a:prstGeom>
        </p:spPr>
      </p:pic>
      <p:sp>
        <p:nvSpPr>
          <p:cNvPr id="9" name="Rektangel 8"/>
          <p:cNvSpPr/>
          <p:nvPr/>
        </p:nvSpPr>
        <p:spPr>
          <a:xfrm>
            <a:off x="283652" y="0"/>
            <a:ext cx="8860348" cy="5143500"/>
          </a:xfrm>
          <a:prstGeom prst="rect">
            <a:avLst/>
          </a:prstGeom>
          <a:solidFill>
            <a:srgbClr val="042E5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2" name="Bildobjekt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714" y="4126551"/>
            <a:ext cx="548236" cy="753979"/>
          </a:xfrm>
          <a:prstGeom prst="rect">
            <a:avLst/>
          </a:prstGeom>
        </p:spPr>
      </p:pic>
      <p:grpSp>
        <p:nvGrpSpPr>
          <p:cNvPr id="2" name="Grupp 1"/>
          <p:cNvGrpSpPr/>
          <p:nvPr/>
        </p:nvGrpSpPr>
        <p:grpSpPr>
          <a:xfrm>
            <a:off x="2712358" y="814459"/>
            <a:ext cx="4002933" cy="3514582"/>
            <a:chOff x="3118835" y="720747"/>
            <a:chExt cx="4002933" cy="3514582"/>
          </a:xfrm>
        </p:grpSpPr>
        <p:sp>
          <p:nvSpPr>
            <p:cNvPr id="41" name="textruta 40"/>
            <p:cNvSpPr txBox="1"/>
            <p:nvPr/>
          </p:nvSpPr>
          <p:spPr>
            <a:xfrm>
              <a:off x="3118835" y="720747"/>
              <a:ext cx="4002933" cy="784830"/>
            </a:xfrm>
            <a:prstGeom prst="rect">
              <a:avLst/>
            </a:prstGeom>
            <a:noFill/>
          </p:spPr>
          <p:txBody>
            <a:bodyPr wrap="square" rtlCol="0">
              <a:spAutoFit/>
            </a:bodyPr>
            <a:lstStyle/>
            <a:p>
              <a:pPr>
                <a:spcAft>
                  <a:spcPts val="600"/>
                </a:spcAft>
              </a:pPr>
              <a:r>
                <a:rPr lang="sv-SE" sz="1200" spc="300" dirty="0">
                  <a:solidFill>
                    <a:schemeClr val="bg1"/>
                  </a:solidFill>
                </a:rPr>
                <a:t>VÅR VÄRDEGRUND</a:t>
              </a:r>
            </a:p>
            <a:p>
              <a:pPr>
                <a:spcAft>
                  <a:spcPts val="600"/>
                </a:spcAft>
              </a:pPr>
              <a:r>
                <a:rPr lang="sv-SE" sz="2800" dirty="0">
                  <a:solidFill>
                    <a:schemeClr val="bg1"/>
                  </a:solidFill>
                </a:rPr>
                <a:t>Alltid bästa möjliga möte! </a:t>
              </a:r>
            </a:p>
          </p:txBody>
        </p:sp>
        <p:sp>
          <p:nvSpPr>
            <p:cNvPr id="6" name="Rektangel 5">
              <a:extLst>
                <a:ext uri="{FF2B5EF4-FFF2-40B4-BE49-F238E27FC236}">
                  <a16:creationId xmlns:a16="http://schemas.microsoft.com/office/drawing/2014/main" id="{1C033A22-BD04-4377-8A55-9084BA729918}"/>
                </a:ext>
              </a:extLst>
            </p:cNvPr>
            <p:cNvSpPr/>
            <p:nvPr/>
          </p:nvSpPr>
          <p:spPr>
            <a:xfrm>
              <a:off x="3118836" y="1711561"/>
              <a:ext cx="3189979" cy="2523768"/>
            </a:xfrm>
            <a:prstGeom prst="rect">
              <a:avLst/>
            </a:prstGeom>
          </p:spPr>
          <p:txBody>
            <a:bodyPr wrap="square">
              <a:spAutoFit/>
            </a:bodyPr>
            <a:lstStyle/>
            <a:p>
              <a:pPr marL="285750" indent="-285750">
                <a:spcAft>
                  <a:spcPts val="1200"/>
                </a:spcAft>
                <a:buFont typeface="Arial" panose="020B0604020202020204" pitchFamily="34" charset="0"/>
                <a:buChar char="•"/>
              </a:pPr>
              <a:r>
                <a:rPr lang="sv-SE" sz="1600" b="1" dirty="0">
                  <a:solidFill>
                    <a:schemeClr val="bg1"/>
                  </a:solidFill>
                </a:rPr>
                <a:t>Samarbete </a:t>
              </a:r>
              <a:r>
                <a:rPr lang="sv-SE" sz="1600" dirty="0">
                  <a:solidFill>
                    <a:schemeClr val="bg1"/>
                  </a:solidFill>
                </a:rPr>
                <a:t>och </a:t>
              </a:r>
              <a:r>
                <a:rPr lang="sv-SE" sz="1600" b="1" dirty="0">
                  <a:solidFill>
                    <a:schemeClr val="bg1"/>
                  </a:solidFill>
                </a:rPr>
                <a:t>handlingskraft</a:t>
              </a:r>
              <a:br>
                <a:rPr lang="sv-SE" sz="1600" b="1" dirty="0">
                  <a:solidFill>
                    <a:schemeClr val="bg1"/>
                  </a:solidFill>
                </a:rPr>
              </a:br>
              <a:r>
                <a:rPr lang="sv-SE" sz="1600" dirty="0">
                  <a:solidFill>
                    <a:schemeClr val="bg1"/>
                  </a:solidFill>
                </a:rPr>
                <a:t>för resultat</a:t>
              </a:r>
            </a:p>
            <a:p>
              <a:pPr marL="285750" indent="-285750">
                <a:spcAft>
                  <a:spcPts val="1200"/>
                </a:spcAft>
                <a:buFont typeface="Arial" panose="020B0604020202020204" pitchFamily="34" charset="0"/>
                <a:buChar char="•"/>
              </a:pPr>
              <a:r>
                <a:rPr lang="sv-SE" sz="1600" b="1" dirty="0">
                  <a:solidFill>
                    <a:schemeClr val="bg1"/>
                  </a:solidFill>
                </a:rPr>
                <a:t>Öppenhet</a:t>
              </a:r>
              <a:r>
                <a:rPr lang="sv-SE" sz="1600" dirty="0">
                  <a:solidFill>
                    <a:schemeClr val="bg1"/>
                  </a:solidFill>
                </a:rPr>
                <a:t> och </a:t>
              </a:r>
              <a:r>
                <a:rPr lang="sv-SE" sz="1600" b="1" dirty="0">
                  <a:solidFill>
                    <a:schemeClr val="bg1"/>
                  </a:solidFill>
                </a:rPr>
                <a:t>kreativitet</a:t>
              </a:r>
              <a:br>
                <a:rPr lang="sv-SE" sz="1600" b="1" dirty="0">
                  <a:solidFill>
                    <a:schemeClr val="bg1"/>
                  </a:solidFill>
                </a:rPr>
              </a:br>
              <a:r>
                <a:rPr lang="sv-SE" sz="1600" dirty="0">
                  <a:solidFill>
                    <a:schemeClr val="bg1"/>
                  </a:solidFill>
                </a:rPr>
                <a:t>för lärande och utveckling</a:t>
              </a:r>
            </a:p>
            <a:p>
              <a:pPr marL="285750" indent="-285750">
                <a:spcAft>
                  <a:spcPts val="1200"/>
                </a:spcAft>
                <a:buFont typeface="Arial" panose="020B0604020202020204" pitchFamily="34" charset="0"/>
                <a:buChar char="•"/>
              </a:pPr>
              <a:r>
                <a:rPr lang="sv-SE" sz="1600" b="1" dirty="0">
                  <a:solidFill>
                    <a:schemeClr val="bg1"/>
                  </a:solidFill>
                </a:rPr>
                <a:t>Ansvarstagande </a:t>
              </a:r>
              <a:r>
                <a:rPr lang="sv-SE" sz="1600" dirty="0">
                  <a:solidFill>
                    <a:schemeClr val="bg1"/>
                  </a:solidFill>
                </a:rPr>
                <a:t>och</a:t>
              </a:r>
              <a:r>
                <a:rPr lang="sv-SE" sz="1600" b="1" dirty="0">
                  <a:solidFill>
                    <a:schemeClr val="bg1"/>
                  </a:solidFill>
                </a:rPr>
                <a:t> delaktighet</a:t>
              </a:r>
              <a:br>
                <a:rPr lang="sv-SE" sz="1600" b="1" dirty="0">
                  <a:solidFill>
                    <a:schemeClr val="bg1"/>
                  </a:solidFill>
                </a:rPr>
              </a:br>
              <a:r>
                <a:rPr lang="sv-SE" sz="1600" dirty="0">
                  <a:solidFill>
                    <a:schemeClr val="bg1"/>
                  </a:solidFill>
                </a:rPr>
                <a:t>för kvalitet och effektivitet</a:t>
              </a:r>
            </a:p>
            <a:p>
              <a:pPr marL="285750" indent="-285750">
                <a:spcAft>
                  <a:spcPts val="1200"/>
                </a:spcAft>
                <a:buFont typeface="Arial" panose="020B0604020202020204" pitchFamily="34" charset="0"/>
                <a:buChar char="•"/>
              </a:pPr>
              <a:r>
                <a:rPr lang="sv-SE" sz="1600" b="1" dirty="0">
                  <a:solidFill>
                    <a:schemeClr val="bg1"/>
                  </a:solidFill>
                </a:rPr>
                <a:t>Respekt </a:t>
              </a:r>
              <a:r>
                <a:rPr lang="sv-SE" sz="1600" dirty="0">
                  <a:solidFill>
                    <a:schemeClr val="bg1"/>
                  </a:solidFill>
                </a:rPr>
                <a:t>och</a:t>
              </a:r>
              <a:r>
                <a:rPr lang="sv-SE" sz="1600" b="1" dirty="0">
                  <a:solidFill>
                    <a:schemeClr val="bg1"/>
                  </a:solidFill>
                </a:rPr>
                <a:t> omtanke</a:t>
              </a:r>
              <a:br>
                <a:rPr lang="sv-SE" sz="1600" b="1" dirty="0">
                  <a:solidFill>
                    <a:schemeClr val="bg1"/>
                  </a:solidFill>
                </a:rPr>
              </a:br>
              <a:r>
                <a:rPr lang="sv-SE" sz="1600" dirty="0">
                  <a:solidFill>
                    <a:schemeClr val="bg1"/>
                  </a:solidFill>
                </a:rPr>
                <a:t>för de människor vi möter</a:t>
              </a:r>
            </a:p>
          </p:txBody>
        </p:sp>
      </p:grpSp>
    </p:spTree>
    <p:extLst>
      <p:ext uri="{BB962C8B-B14F-4D97-AF65-F5344CB8AC3E}">
        <p14:creationId xmlns:p14="http://schemas.microsoft.com/office/powerpoint/2010/main" val="159952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l="4633" t="16861"/>
          <a:stretch/>
        </p:blipFill>
        <p:spPr>
          <a:xfrm>
            <a:off x="283652" y="0"/>
            <a:ext cx="8860348" cy="5143500"/>
          </a:xfrm>
          <a:prstGeom prst="rect">
            <a:avLst/>
          </a:prstGeom>
        </p:spPr>
      </p:pic>
      <p:sp>
        <p:nvSpPr>
          <p:cNvPr id="9" name="Rektangel 8"/>
          <p:cNvSpPr/>
          <p:nvPr/>
        </p:nvSpPr>
        <p:spPr>
          <a:xfrm>
            <a:off x="283652" y="0"/>
            <a:ext cx="8864714" cy="5143500"/>
          </a:xfrm>
          <a:prstGeom prst="rect">
            <a:avLst/>
          </a:prstGeom>
          <a:solidFill>
            <a:srgbClr val="042E5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2" name="Bildobjekt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714" y="4126551"/>
            <a:ext cx="548236" cy="753979"/>
          </a:xfrm>
          <a:prstGeom prst="rect">
            <a:avLst/>
          </a:prstGeom>
        </p:spPr>
      </p:pic>
      <p:sp>
        <p:nvSpPr>
          <p:cNvPr id="8" name="textruta 7">
            <a:extLst>
              <a:ext uri="{FF2B5EF4-FFF2-40B4-BE49-F238E27FC236}">
                <a16:creationId xmlns:a16="http://schemas.microsoft.com/office/drawing/2014/main" id="{A1F75F45-C055-4EA8-AFEF-78C917C8634D}"/>
              </a:ext>
            </a:extLst>
          </p:cNvPr>
          <p:cNvSpPr txBox="1"/>
          <p:nvPr/>
        </p:nvSpPr>
        <p:spPr>
          <a:xfrm>
            <a:off x="2983171" y="1716537"/>
            <a:ext cx="4808114" cy="2708434"/>
          </a:xfrm>
          <a:prstGeom prst="rect">
            <a:avLst/>
          </a:prstGeom>
          <a:noFill/>
        </p:spPr>
        <p:txBody>
          <a:bodyPr wrap="square" rtlCol="0">
            <a:spAutoFit/>
          </a:bodyPr>
          <a:lstStyle/>
          <a:p>
            <a:pPr>
              <a:spcAft>
                <a:spcPts val="1200"/>
              </a:spcAft>
            </a:pPr>
            <a:r>
              <a:rPr lang="sv-SE" sz="1400" b="1" spc="300" dirty="0">
                <a:solidFill>
                  <a:schemeClr val="bg1"/>
                </a:solidFill>
              </a:rPr>
              <a:t>ANSVARSTAGANDE</a:t>
            </a:r>
            <a:br>
              <a:rPr lang="sv-SE" sz="1400" dirty="0">
                <a:solidFill>
                  <a:schemeClr val="bg1"/>
                </a:solidFill>
              </a:rPr>
            </a:br>
            <a:r>
              <a:rPr lang="sv-SE" sz="1200" dirty="0">
                <a:solidFill>
                  <a:schemeClr val="bg1"/>
                </a:solidFill>
              </a:rPr>
              <a:t>Vi får en hel stad att fungera. Nu tar vi ett extra ansvar genom att följa Folkhälsomyndighetens instruktioner och Västerås stads beslut för att minska smittspridning. </a:t>
            </a:r>
            <a:endParaRPr lang="sv-SE" sz="1800" dirty="0">
              <a:solidFill>
                <a:schemeClr val="bg1"/>
              </a:solidFill>
            </a:endParaRPr>
          </a:p>
          <a:p>
            <a:pPr>
              <a:spcAft>
                <a:spcPts val="1200"/>
              </a:spcAft>
            </a:pPr>
            <a:r>
              <a:rPr lang="sv-SE" sz="1400" b="1" spc="300" dirty="0">
                <a:solidFill>
                  <a:prstClr val="white"/>
                </a:solidFill>
              </a:rPr>
              <a:t>SAMARBETE</a:t>
            </a:r>
            <a:br>
              <a:rPr lang="sv-SE" sz="1800" dirty="0">
                <a:solidFill>
                  <a:schemeClr val="bg1"/>
                </a:solidFill>
              </a:rPr>
            </a:br>
            <a:r>
              <a:rPr lang="sv-SE" sz="1200" dirty="0">
                <a:solidFill>
                  <a:schemeClr val="bg1"/>
                </a:solidFill>
              </a:rPr>
              <a:t>Vårt uppdrag utför vi alltid tillsammans. Men nu behöver vi samarbeta ännu mer för att hitta smarta lösningar, kanske göra saker på nya sätt, </a:t>
            </a:r>
            <a:br>
              <a:rPr lang="sv-SE" sz="1200" dirty="0">
                <a:solidFill>
                  <a:schemeClr val="bg1"/>
                </a:solidFill>
              </a:rPr>
            </a:br>
            <a:r>
              <a:rPr lang="sv-SE" sz="1200" dirty="0">
                <a:solidFill>
                  <a:schemeClr val="bg1"/>
                </a:solidFill>
              </a:rPr>
              <a:t>för dem vi är till för och för varandra. </a:t>
            </a:r>
            <a:endParaRPr lang="sv-SE" sz="1800" dirty="0">
              <a:solidFill>
                <a:schemeClr val="bg1"/>
              </a:solidFill>
            </a:endParaRPr>
          </a:p>
          <a:p>
            <a:pPr>
              <a:spcAft>
                <a:spcPts val="1200"/>
              </a:spcAft>
            </a:pPr>
            <a:r>
              <a:rPr lang="sv-SE" sz="1400" b="1" spc="300" dirty="0">
                <a:solidFill>
                  <a:prstClr val="white"/>
                </a:solidFill>
              </a:rPr>
              <a:t>OMTANKE</a:t>
            </a:r>
            <a:br>
              <a:rPr lang="sv-SE" sz="1800" dirty="0">
                <a:solidFill>
                  <a:schemeClr val="bg1"/>
                </a:solidFill>
              </a:rPr>
            </a:br>
            <a:r>
              <a:rPr lang="sv-SE" sz="1200" dirty="0">
                <a:solidFill>
                  <a:schemeClr val="bg1"/>
                </a:solidFill>
              </a:rPr>
              <a:t>Vi behöver varandra för att hantera oro och kriser. Om vi alla hjälps åt </a:t>
            </a:r>
            <a:br>
              <a:rPr lang="sv-SE" sz="1200" dirty="0">
                <a:solidFill>
                  <a:schemeClr val="bg1"/>
                </a:solidFill>
              </a:rPr>
            </a:br>
            <a:r>
              <a:rPr lang="sv-SE" sz="1200" dirty="0">
                <a:solidFill>
                  <a:schemeClr val="bg1"/>
                </a:solidFill>
              </a:rPr>
              <a:t>att skapa lugn, lyssnar för att förstå och lyfter varandra kring vårt viktiga arbete kan det göra stor skillnad i det läge vi just nu befinner oss i. </a:t>
            </a:r>
          </a:p>
        </p:txBody>
      </p:sp>
      <p:pic>
        <p:nvPicPr>
          <p:cNvPr id="10" name="Bildobjekt 9">
            <a:extLst>
              <a:ext uri="{FF2B5EF4-FFF2-40B4-BE49-F238E27FC236}">
                <a16:creationId xmlns:a16="http://schemas.microsoft.com/office/drawing/2014/main" id="{33F784DB-0479-4973-BC35-7E3CB8BF65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945" t="31561" r="16842" b="39114"/>
          <a:stretch/>
        </p:blipFill>
        <p:spPr>
          <a:xfrm>
            <a:off x="2140724" y="1808076"/>
            <a:ext cx="492996" cy="505746"/>
          </a:xfrm>
          <a:prstGeom prst="rect">
            <a:avLst/>
          </a:prstGeom>
        </p:spPr>
      </p:pic>
      <p:pic>
        <p:nvPicPr>
          <p:cNvPr id="11" name="Bildobjekt 10">
            <a:extLst>
              <a:ext uri="{FF2B5EF4-FFF2-40B4-BE49-F238E27FC236}">
                <a16:creationId xmlns:a16="http://schemas.microsoft.com/office/drawing/2014/main" id="{9AC4360C-5726-46A5-B310-CFF56A4790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49" t="37478" r="62146" b="47988"/>
          <a:stretch/>
        </p:blipFill>
        <p:spPr>
          <a:xfrm>
            <a:off x="1755640" y="2713076"/>
            <a:ext cx="1054968" cy="320731"/>
          </a:xfrm>
          <a:prstGeom prst="rect">
            <a:avLst/>
          </a:prstGeom>
        </p:spPr>
      </p:pic>
      <p:pic>
        <p:nvPicPr>
          <p:cNvPr id="12" name="Bildobjekt 11">
            <a:extLst>
              <a:ext uri="{FF2B5EF4-FFF2-40B4-BE49-F238E27FC236}">
                <a16:creationId xmlns:a16="http://schemas.microsoft.com/office/drawing/2014/main" id="{9526FC2F-D4FB-416B-ACCE-D6E48F88C3F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1978" t="35586" r="40596" b="43714"/>
          <a:stretch/>
        </p:blipFill>
        <p:spPr>
          <a:xfrm>
            <a:off x="2140723" y="3603232"/>
            <a:ext cx="464199" cy="389927"/>
          </a:xfrm>
          <a:prstGeom prst="rect">
            <a:avLst/>
          </a:prstGeom>
        </p:spPr>
      </p:pic>
      <p:sp>
        <p:nvSpPr>
          <p:cNvPr id="13" name="textruta 12">
            <a:extLst>
              <a:ext uri="{FF2B5EF4-FFF2-40B4-BE49-F238E27FC236}">
                <a16:creationId xmlns:a16="http://schemas.microsoft.com/office/drawing/2014/main" id="{F5380C87-8378-4A5F-8BC1-7374B5C99E78}"/>
              </a:ext>
            </a:extLst>
          </p:cNvPr>
          <p:cNvSpPr txBox="1"/>
          <p:nvPr/>
        </p:nvSpPr>
        <p:spPr>
          <a:xfrm>
            <a:off x="2051113" y="394668"/>
            <a:ext cx="5329791" cy="1015663"/>
          </a:xfrm>
          <a:prstGeom prst="rect">
            <a:avLst/>
          </a:prstGeom>
          <a:noFill/>
        </p:spPr>
        <p:txBody>
          <a:bodyPr wrap="square" rtlCol="0">
            <a:spAutoFit/>
          </a:bodyPr>
          <a:lstStyle/>
          <a:p>
            <a:pPr defTabSz="914400">
              <a:defRPr/>
            </a:pPr>
            <a:r>
              <a:rPr lang="sv-SE" sz="2000" dirty="0">
                <a:solidFill>
                  <a:schemeClr val="bg1"/>
                </a:solidFill>
              </a:rPr>
              <a:t>I</a:t>
            </a:r>
            <a:r>
              <a:rPr lang="sv-SE" sz="2000" i="1" dirty="0">
                <a:solidFill>
                  <a:schemeClr val="bg1"/>
                </a:solidFill>
              </a:rPr>
              <a:t> </a:t>
            </a:r>
            <a:r>
              <a:rPr lang="sv-SE" sz="2000" dirty="0">
                <a:solidFill>
                  <a:schemeClr val="bg1"/>
                </a:solidFill>
              </a:rPr>
              <a:t>dagens situation, med oroliga tankar och känslor kring coronaviruset, kan det kännas tryggt att bli påmind om några ord från vår värdegrund. </a:t>
            </a:r>
          </a:p>
        </p:txBody>
      </p:sp>
    </p:spTree>
    <p:extLst>
      <p:ext uri="{BB962C8B-B14F-4D97-AF65-F5344CB8AC3E}">
        <p14:creationId xmlns:p14="http://schemas.microsoft.com/office/powerpoint/2010/main" val="46132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l="4633" t="16861"/>
          <a:stretch/>
        </p:blipFill>
        <p:spPr>
          <a:xfrm>
            <a:off x="283652" y="0"/>
            <a:ext cx="8860348" cy="5143500"/>
          </a:xfrm>
          <a:prstGeom prst="rect">
            <a:avLst/>
          </a:prstGeom>
        </p:spPr>
      </p:pic>
      <p:sp>
        <p:nvSpPr>
          <p:cNvPr id="9" name="Rektangel 8"/>
          <p:cNvSpPr/>
          <p:nvPr/>
        </p:nvSpPr>
        <p:spPr>
          <a:xfrm>
            <a:off x="283652" y="0"/>
            <a:ext cx="8860348" cy="5143500"/>
          </a:xfrm>
          <a:prstGeom prst="rect">
            <a:avLst/>
          </a:prstGeom>
          <a:solidFill>
            <a:srgbClr val="042E5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2" name="Bildobjekt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714" y="4126551"/>
            <a:ext cx="548236" cy="753979"/>
          </a:xfrm>
          <a:prstGeom prst="rect">
            <a:avLst/>
          </a:prstGeom>
        </p:spPr>
      </p:pic>
      <p:grpSp>
        <p:nvGrpSpPr>
          <p:cNvPr id="3" name="Grupp 2"/>
          <p:cNvGrpSpPr/>
          <p:nvPr/>
        </p:nvGrpSpPr>
        <p:grpSpPr>
          <a:xfrm>
            <a:off x="2955591" y="603380"/>
            <a:ext cx="3516469" cy="4604411"/>
            <a:chOff x="3321065" y="1202968"/>
            <a:chExt cx="3516469" cy="4604411"/>
          </a:xfrm>
        </p:grpSpPr>
        <p:sp>
          <p:nvSpPr>
            <p:cNvPr id="8" name="textruta 7">
              <a:extLst>
                <a:ext uri="{FF2B5EF4-FFF2-40B4-BE49-F238E27FC236}">
                  <a16:creationId xmlns:a16="http://schemas.microsoft.com/office/drawing/2014/main" id="{2C7283E8-A921-4FD0-B0CE-C5127C533F0D}"/>
                </a:ext>
              </a:extLst>
            </p:cNvPr>
            <p:cNvSpPr txBox="1"/>
            <p:nvPr/>
          </p:nvSpPr>
          <p:spPr>
            <a:xfrm>
              <a:off x="3321065" y="2144838"/>
              <a:ext cx="3040722" cy="3662541"/>
            </a:xfrm>
            <a:prstGeom prst="rect">
              <a:avLst/>
            </a:prstGeom>
            <a:noFill/>
            <a:effectLst/>
          </p:spPr>
          <p:txBody>
            <a:bodyPr wrap="square" rtlCol="0">
              <a:spAutoFit/>
            </a:bodyPr>
            <a:lstStyle/>
            <a:p>
              <a:pPr>
                <a:spcAft>
                  <a:spcPts val="600"/>
                </a:spcAft>
              </a:pPr>
              <a:endParaRPr lang="sv-SE" sz="1600" dirty="0">
                <a:solidFill>
                  <a:schemeClr val="bg1"/>
                </a:solidFill>
              </a:endParaRPr>
            </a:p>
            <a:p>
              <a:pPr>
                <a:spcAft>
                  <a:spcPts val="600"/>
                </a:spcAft>
              </a:pPr>
              <a:r>
                <a:rPr lang="sv-SE" sz="1400" dirty="0">
                  <a:solidFill>
                    <a:schemeClr val="bg1"/>
                  </a:solidFill>
                </a:rPr>
                <a:t>Västerås stad har en krisorganisation som har varit aktiverad en tid. I den ingår bland annat stadsdirektör, stadens alla förvaltningschefer och bolagschefer. Här hanteras frågor och problem kopplat till kommunens uppdrag för att skapa bästa möjliga förutsättningar för att ta hand om effekterna av coronaviruset.</a:t>
              </a:r>
            </a:p>
            <a:p>
              <a:pPr>
                <a:spcAft>
                  <a:spcPts val="600"/>
                </a:spcAft>
              </a:pPr>
              <a:endParaRPr lang="sv-SE" sz="1400" dirty="0">
                <a:solidFill>
                  <a:schemeClr val="bg1"/>
                </a:solidFill>
              </a:endParaRPr>
            </a:p>
            <a:p>
              <a:pPr>
                <a:spcAft>
                  <a:spcPts val="600"/>
                </a:spcAft>
              </a:pPr>
              <a:r>
                <a:rPr lang="sv-SE" sz="1000" dirty="0">
                  <a:solidFill>
                    <a:schemeClr val="bg1"/>
                  </a:solidFill>
                </a:rPr>
                <a:t>TV021 har gjort ett inslag om du vill veta mer. </a:t>
              </a:r>
              <a:r>
                <a:rPr lang="sv-SE" sz="1000" dirty="0">
                  <a:hlinkClick r:id="rId5"/>
                </a:rPr>
                <a:t>http://tv021.se/inslag/?nr=400658829&amp;fbclid=IwAR0ABPheK63N2H2Xh2x5ebXyloOnRIgnOwxafBrfxiNuw0fditgyel8tOtk</a:t>
              </a:r>
              <a:endParaRPr lang="sv-SE" sz="1000" dirty="0">
                <a:solidFill>
                  <a:schemeClr val="bg1"/>
                </a:solidFill>
              </a:endParaRPr>
            </a:p>
            <a:p>
              <a:pPr>
                <a:spcAft>
                  <a:spcPts val="600"/>
                </a:spcAft>
              </a:pPr>
              <a:endParaRPr lang="sv-SE" sz="1600" dirty="0">
                <a:solidFill>
                  <a:schemeClr val="bg1"/>
                </a:solidFill>
              </a:endParaRPr>
            </a:p>
          </p:txBody>
        </p:sp>
        <p:sp>
          <p:nvSpPr>
            <p:cNvPr id="41" name="textruta 40"/>
            <p:cNvSpPr txBox="1"/>
            <p:nvPr/>
          </p:nvSpPr>
          <p:spPr>
            <a:xfrm>
              <a:off x="3321065" y="1202968"/>
              <a:ext cx="3516469" cy="1200329"/>
            </a:xfrm>
            <a:prstGeom prst="rect">
              <a:avLst/>
            </a:prstGeom>
            <a:noFill/>
          </p:spPr>
          <p:txBody>
            <a:bodyPr wrap="square" rtlCol="0">
              <a:spAutoFit/>
            </a:bodyPr>
            <a:lstStyle/>
            <a:p>
              <a:pPr>
                <a:spcAft>
                  <a:spcPts val="600"/>
                </a:spcAft>
              </a:pPr>
              <a:r>
                <a:rPr lang="sv-SE" sz="2400" spc="300" dirty="0">
                  <a:solidFill>
                    <a:schemeClr val="bg1"/>
                  </a:solidFill>
                </a:rPr>
                <a:t>Vad gör vi i Västerås stad kopplat till coronaviruset?</a:t>
              </a:r>
            </a:p>
          </p:txBody>
        </p:sp>
      </p:grpSp>
    </p:spTree>
    <p:extLst>
      <p:ext uri="{BB962C8B-B14F-4D97-AF65-F5344CB8AC3E}">
        <p14:creationId xmlns:p14="http://schemas.microsoft.com/office/powerpoint/2010/main" val="379675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l="4633" t="16861"/>
          <a:stretch/>
        </p:blipFill>
        <p:spPr>
          <a:xfrm>
            <a:off x="283652" y="0"/>
            <a:ext cx="8860348" cy="5143500"/>
          </a:xfrm>
          <a:prstGeom prst="rect">
            <a:avLst/>
          </a:prstGeom>
        </p:spPr>
      </p:pic>
      <p:sp>
        <p:nvSpPr>
          <p:cNvPr id="9" name="Rektangel 8"/>
          <p:cNvSpPr/>
          <p:nvPr/>
        </p:nvSpPr>
        <p:spPr>
          <a:xfrm>
            <a:off x="283652" y="0"/>
            <a:ext cx="8860348" cy="5143500"/>
          </a:xfrm>
          <a:prstGeom prst="rect">
            <a:avLst/>
          </a:prstGeom>
          <a:solidFill>
            <a:srgbClr val="042E5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2" name="Bildobjekt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714" y="4126551"/>
            <a:ext cx="548236" cy="753979"/>
          </a:xfrm>
          <a:prstGeom prst="rect">
            <a:avLst/>
          </a:prstGeom>
        </p:spPr>
      </p:pic>
      <p:grpSp>
        <p:nvGrpSpPr>
          <p:cNvPr id="3" name="Grupp 2"/>
          <p:cNvGrpSpPr/>
          <p:nvPr/>
        </p:nvGrpSpPr>
        <p:grpSpPr>
          <a:xfrm>
            <a:off x="2591167" y="1154402"/>
            <a:ext cx="4245318" cy="2834696"/>
            <a:chOff x="2592216" y="1202968"/>
            <a:chExt cx="4245318" cy="2834696"/>
          </a:xfrm>
        </p:grpSpPr>
        <p:sp>
          <p:nvSpPr>
            <p:cNvPr id="8" name="textruta 7">
              <a:extLst>
                <a:ext uri="{FF2B5EF4-FFF2-40B4-BE49-F238E27FC236}">
                  <a16:creationId xmlns:a16="http://schemas.microsoft.com/office/drawing/2014/main" id="{2C7283E8-A921-4FD0-B0CE-C5127C533F0D}"/>
                </a:ext>
              </a:extLst>
            </p:cNvPr>
            <p:cNvSpPr txBox="1"/>
            <p:nvPr/>
          </p:nvSpPr>
          <p:spPr>
            <a:xfrm>
              <a:off x="3321065" y="2144838"/>
              <a:ext cx="3040722" cy="1892826"/>
            </a:xfrm>
            <a:prstGeom prst="rect">
              <a:avLst/>
            </a:prstGeom>
            <a:noFill/>
            <a:effectLst/>
          </p:spPr>
          <p:txBody>
            <a:bodyPr wrap="square" rtlCol="0">
              <a:spAutoFit/>
            </a:bodyPr>
            <a:lstStyle/>
            <a:p>
              <a:pPr>
                <a:spcAft>
                  <a:spcPts val="600"/>
                </a:spcAft>
              </a:pPr>
              <a:r>
                <a:rPr lang="sv-SE" sz="1600" dirty="0">
                  <a:solidFill>
                    <a:schemeClr val="bg1"/>
                  </a:solidFill>
                </a:rPr>
                <a:t>Glöm inte att ta hand om dig själv. </a:t>
              </a:r>
              <a:br>
                <a:rPr lang="sv-SE" sz="1600" dirty="0">
                  <a:solidFill>
                    <a:schemeClr val="bg1"/>
                  </a:solidFill>
                </a:rPr>
              </a:br>
              <a:r>
                <a:rPr lang="sv-SE" sz="1600" dirty="0">
                  <a:solidFill>
                    <a:schemeClr val="bg1"/>
                  </a:solidFill>
                </a:rPr>
                <a:t>Se till att du får tillräckligt av:</a:t>
              </a:r>
            </a:p>
            <a:p>
              <a:pPr marL="285750" indent="-285750">
                <a:buFont typeface="Arial" panose="020B0604020202020204" pitchFamily="34" charset="0"/>
                <a:buChar char="•"/>
              </a:pPr>
              <a:r>
                <a:rPr lang="sv-SE" sz="1600" dirty="0">
                  <a:solidFill>
                    <a:schemeClr val="bg1"/>
                  </a:solidFill>
                </a:rPr>
                <a:t>vatten</a:t>
              </a:r>
            </a:p>
            <a:p>
              <a:pPr marL="285750" indent="-285750">
                <a:buFont typeface="Arial" panose="020B0604020202020204" pitchFamily="34" charset="0"/>
                <a:buChar char="•"/>
              </a:pPr>
              <a:r>
                <a:rPr lang="sv-SE" sz="1600" dirty="0">
                  <a:solidFill>
                    <a:schemeClr val="bg1"/>
                  </a:solidFill>
                </a:rPr>
                <a:t>sömn</a:t>
              </a:r>
            </a:p>
            <a:p>
              <a:pPr marL="285750" indent="-285750">
                <a:buFont typeface="Arial" panose="020B0604020202020204" pitchFamily="34" charset="0"/>
                <a:buChar char="•"/>
              </a:pPr>
              <a:r>
                <a:rPr lang="sv-SE" sz="1600" dirty="0">
                  <a:solidFill>
                    <a:schemeClr val="bg1"/>
                  </a:solidFill>
                </a:rPr>
                <a:t>fysisk aktivitet</a:t>
              </a:r>
            </a:p>
            <a:p>
              <a:pPr marL="285750" indent="-285750">
                <a:buFont typeface="Arial" panose="020B0604020202020204" pitchFamily="34" charset="0"/>
                <a:buChar char="•"/>
              </a:pPr>
              <a:r>
                <a:rPr lang="sv-SE" sz="1600" dirty="0">
                  <a:solidFill>
                    <a:schemeClr val="bg1"/>
                  </a:solidFill>
                </a:rPr>
                <a:t>dagsljus</a:t>
              </a:r>
            </a:p>
            <a:p>
              <a:pPr marL="285750" indent="-285750">
                <a:buFont typeface="Arial" panose="020B0604020202020204" pitchFamily="34" charset="0"/>
                <a:buChar char="•"/>
              </a:pPr>
              <a:r>
                <a:rPr lang="sv-SE" sz="1600" dirty="0">
                  <a:solidFill>
                    <a:schemeClr val="bg1"/>
                  </a:solidFill>
                </a:rPr>
                <a:t>mat</a:t>
              </a:r>
            </a:p>
          </p:txBody>
        </p:sp>
        <p:grpSp>
          <p:nvGrpSpPr>
            <p:cNvPr id="2" name="Grupp 1"/>
            <p:cNvGrpSpPr/>
            <p:nvPr/>
          </p:nvGrpSpPr>
          <p:grpSpPr>
            <a:xfrm>
              <a:off x="2592216" y="1202968"/>
              <a:ext cx="4245318" cy="907941"/>
              <a:chOff x="1411066" y="1202970"/>
              <a:chExt cx="4245318" cy="907941"/>
            </a:xfrm>
          </p:grpSpPr>
          <p:sp>
            <p:nvSpPr>
              <p:cNvPr id="41" name="textruta 40"/>
              <p:cNvSpPr txBox="1"/>
              <p:nvPr/>
            </p:nvSpPr>
            <p:spPr>
              <a:xfrm>
                <a:off x="2139915" y="1202970"/>
                <a:ext cx="3516469" cy="907941"/>
              </a:xfrm>
              <a:prstGeom prst="rect">
                <a:avLst/>
              </a:prstGeom>
              <a:noFill/>
            </p:spPr>
            <p:txBody>
              <a:bodyPr wrap="square" rtlCol="0">
                <a:spAutoFit/>
              </a:bodyPr>
              <a:lstStyle/>
              <a:p>
                <a:pPr>
                  <a:spcAft>
                    <a:spcPts val="600"/>
                  </a:spcAft>
                </a:pPr>
                <a:r>
                  <a:rPr lang="sv-SE" sz="2400" spc="300" dirty="0">
                    <a:solidFill>
                      <a:schemeClr val="bg1"/>
                    </a:solidFill>
                  </a:rPr>
                  <a:t>Visa omtanke –</a:t>
                </a:r>
              </a:p>
              <a:p>
                <a:pPr>
                  <a:spcAft>
                    <a:spcPts val="600"/>
                  </a:spcAft>
                </a:pPr>
                <a:r>
                  <a:rPr lang="sv-SE" sz="2400" spc="300" dirty="0">
                    <a:solidFill>
                      <a:schemeClr val="bg1"/>
                    </a:solidFill>
                  </a:rPr>
                  <a:t>även mot dig själv!</a:t>
                </a:r>
                <a:endParaRPr lang="sv-SE" sz="2400" dirty="0">
                  <a:solidFill>
                    <a:schemeClr val="bg1"/>
                  </a:solidFill>
                </a:endParaRPr>
              </a:p>
            </p:txBody>
          </p:sp>
          <p:pic>
            <p:nvPicPr>
              <p:cNvPr id="10" name="Bildobjekt 9">
                <a:extLst>
                  <a:ext uri="{FF2B5EF4-FFF2-40B4-BE49-F238E27FC236}">
                    <a16:creationId xmlns:a16="http://schemas.microsoft.com/office/drawing/2014/main" id="{8B8755F1-58A5-4504-B5B8-971919E07EB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978" t="35586" r="40596" b="43714"/>
              <a:stretch/>
            </p:blipFill>
            <p:spPr>
              <a:xfrm>
                <a:off x="1411066" y="1375956"/>
                <a:ext cx="577408" cy="485023"/>
              </a:xfrm>
              <a:prstGeom prst="rect">
                <a:avLst/>
              </a:prstGeom>
            </p:spPr>
          </p:pic>
        </p:grpSp>
      </p:grpSp>
    </p:spTree>
    <p:extLst>
      <p:ext uri="{BB962C8B-B14F-4D97-AF65-F5344CB8AC3E}">
        <p14:creationId xmlns:p14="http://schemas.microsoft.com/office/powerpoint/2010/main" val="266033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l="13792" r="97"/>
          <a:stretch/>
        </p:blipFill>
        <p:spPr>
          <a:xfrm>
            <a:off x="285750" y="-2"/>
            <a:ext cx="8858250" cy="5143502"/>
          </a:xfrm>
          <a:prstGeom prst="rect">
            <a:avLst/>
          </a:prstGeom>
        </p:spPr>
      </p:pic>
      <p:sp>
        <p:nvSpPr>
          <p:cNvPr id="9" name="Rektangel 8"/>
          <p:cNvSpPr/>
          <p:nvPr/>
        </p:nvSpPr>
        <p:spPr>
          <a:xfrm>
            <a:off x="285750" y="0"/>
            <a:ext cx="8858250" cy="5143500"/>
          </a:xfrm>
          <a:prstGeom prst="rect">
            <a:avLst/>
          </a:prstGeom>
          <a:solidFill>
            <a:srgbClr val="042E5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2" name="Bildobjekt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714" y="4126551"/>
            <a:ext cx="548236" cy="753979"/>
          </a:xfrm>
          <a:prstGeom prst="rect">
            <a:avLst/>
          </a:prstGeom>
        </p:spPr>
      </p:pic>
      <p:sp>
        <p:nvSpPr>
          <p:cNvPr id="8" name="textruta 7"/>
          <p:cNvSpPr txBox="1"/>
          <p:nvPr/>
        </p:nvSpPr>
        <p:spPr>
          <a:xfrm>
            <a:off x="4772974" y="1832342"/>
            <a:ext cx="3343282" cy="1631216"/>
          </a:xfrm>
          <a:prstGeom prst="rect">
            <a:avLst/>
          </a:prstGeom>
          <a:noFill/>
          <a:effectLst/>
        </p:spPr>
        <p:txBody>
          <a:bodyPr wrap="square" rtlCol="0">
            <a:spAutoFit/>
          </a:bodyPr>
          <a:lstStyle/>
          <a:p>
            <a:r>
              <a:rPr lang="sv-SE" sz="2000" dirty="0">
                <a:solidFill>
                  <a:schemeClr val="bg1"/>
                </a:solidFill>
              </a:rPr>
              <a:t>Vi hanterar stress på olika sätt. Här kommer lite information om hur hjärnan fungerar och hur du kan bemöta andra. </a:t>
            </a:r>
          </a:p>
        </p:txBody>
      </p:sp>
    </p:spTree>
    <p:extLst>
      <p:ext uri="{BB962C8B-B14F-4D97-AF65-F5344CB8AC3E}">
        <p14:creationId xmlns:p14="http://schemas.microsoft.com/office/powerpoint/2010/main" val="354171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l="13792" r="97"/>
          <a:stretch/>
        </p:blipFill>
        <p:spPr>
          <a:xfrm>
            <a:off x="285750" y="-2"/>
            <a:ext cx="8858250" cy="5143502"/>
          </a:xfrm>
          <a:prstGeom prst="rect">
            <a:avLst/>
          </a:prstGeom>
        </p:spPr>
      </p:pic>
      <p:sp>
        <p:nvSpPr>
          <p:cNvPr id="9" name="Rektangel 8"/>
          <p:cNvSpPr/>
          <p:nvPr/>
        </p:nvSpPr>
        <p:spPr>
          <a:xfrm>
            <a:off x="285750" y="0"/>
            <a:ext cx="8858250" cy="5143500"/>
          </a:xfrm>
          <a:prstGeom prst="rect">
            <a:avLst/>
          </a:prstGeom>
          <a:solidFill>
            <a:srgbClr val="042E5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2" name="Bildobjekt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714" y="4126551"/>
            <a:ext cx="548236" cy="753979"/>
          </a:xfrm>
          <a:prstGeom prst="rect">
            <a:avLst/>
          </a:prstGeom>
        </p:spPr>
      </p:pic>
      <p:pic>
        <p:nvPicPr>
          <p:cNvPr id="2" name="Bildobjekt 1"/>
          <p:cNvPicPr>
            <a:picLocks noChangeAspect="1"/>
          </p:cNvPicPr>
          <p:nvPr/>
        </p:nvPicPr>
        <p:blipFill rotWithShape="1">
          <a:blip r:embed="rId5" cstate="print">
            <a:extLst>
              <a:ext uri="{28A0092B-C50C-407E-A947-70E740481C1C}">
                <a14:useLocalDpi xmlns:a14="http://schemas.microsoft.com/office/drawing/2010/main" val="0"/>
              </a:ext>
            </a:extLst>
          </a:blip>
          <a:srcRect l="3517" t="34643" r="69321" b="43119"/>
          <a:stretch/>
        </p:blipFill>
        <p:spPr>
          <a:xfrm>
            <a:off x="1950471" y="2345741"/>
            <a:ext cx="1130643" cy="654524"/>
          </a:xfrm>
          <a:prstGeom prst="rect">
            <a:avLst/>
          </a:prstGeom>
        </p:spPr>
      </p:pic>
      <p:sp>
        <p:nvSpPr>
          <p:cNvPr id="3" name="Rektangel 2"/>
          <p:cNvSpPr/>
          <p:nvPr/>
        </p:nvSpPr>
        <p:spPr>
          <a:xfrm>
            <a:off x="3764578" y="1256145"/>
            <a:ext cx="3944556" cy="3070071"/>
          </a:xfrm>
          <a:prstGeom prst="rect">
            <a:avLst/>
          </a:prstGeom>
        </p:spPr>
        <p:txBody>
          <a:bodyPr wrap="square">
            <a:spAutoFit/>
          </a:bodyPr>
          <a:lstStyle/>
          <a:p>
            <a:r>
              <a:rPr lang="sv-SE" sz="1400" dirty="0">
                <a:solidFill>
                  <a:schemeClr val="bg1"/>
                </a:solidFill>
              </a:rPr>
              <a:t>Om en människa är under konstant stress tar reptilhjärnan över och agerar reflexmässigt. Det är den delen av hjärnan som styr vår överlevnadsinstinkt. I detta läge kan en reflex eller impuls vara att fly, gå till attack eller att en person blir paralyserad.</a:t>
            </a:r>
          </a:p>
          <a:p>
            <a:endParaRPr lang="sv-SE" sz="1400" dirty="0">
              <a:solidFill>
                <a:schemeClr val="bg1"/>
              </a:solidFill>
            </a:endParaRPr>
          </a:p>
          <a:p>
            <a:r>
              <a:rPr lang="sv-SE" sz="1400" b="1" dirty="0">
                <a:solidFill>
                  <a:schemeClr val="bg1"/>
                </a:solidFill>
              </a:rPr>
              <a:t>Bemötande:</a:t>
            </a:r>
          </a:p>
          <a:p>
            <a:endParaRPr lang="sv-SE" sz="1400" b="1" dirty="0">
              <a:solidFill>
                <a:schemeClr val="bg1"/>
              </a:solidFill>
            </a:endParaRPr>
          </a:p>
          <a:p>
            <a:pPr marL="200025" indent="-200025">
              <a:buFont typeface="Arial" panose="020B0604020202020204" pitchFamily="34" charset="0"/>
              <a:buChar char="•"/>
            </a:pPr>
            <a:r>
              <a:rPr lang="sv-SE" dirty="0">
                <a:solidFill>
                  <a:schemeClr val="bg1"/>
                </a:solidFill>
              </a:rPr>
              <a:t>skapa trygghet </a:t>
            </a:r>
          </a:p>
          <a:p>
            <a:pPr marL="200025" indent="-200025">
              <a:buFont typeface="Arial" panose="020B0604020202020204" pitchFamily="34" charset="0"/>
              <a:buChar char="•"/>
            </a:pPr>
            <a:r>
              <a:rPr lang="sv-SE" dirty="0">
                <a:solidFill>
                  <a:schemeClr val="bg1"/>
                </a:solidFill>
              </a:rPr>
              <a:t>använd tydliga </a:t>
            </a:r>
            <a:br>
              <a:rPr lang="sv-SE" dirty="0">
                <a:solidFill>
                  <a:schemeClr val="bg1"/>
                </a:solidFill>
              </a:rPr>
            </a:br>
            <a:r>
              <a:rPr lang="sv-SE" dirty="0">
                <a:solidFill>
                  <a:schemeClr val="bg1"/>
                </a:solidFill>
              </a:rPr>
              <a:t>och korta meningar</a:t>
            </a:r>
          </a:p>
          <a:p>
            <a:pPr marL="200025" indent="-200025">
              <a:buFont typeface="Arial" panose="020B0604020202020204" pitchFamily="34" charset="0"/>
              <a:buChar char="•"/>
            </a:pPr>
            <a:r>
              <a:rPr lang="sv-SE" dirty="0">
                <a:solidFill>
                  <a:schemeClr val="bg1"/>
                </a:solidFill>
              </a:rPr>
              <a:t>tala om vad nästa steg blir. </a:t>
            </a:r>
          </a:p>
          <a:p>
            <a:endParaRPr lang="sv-SE" dirty="0">
              <a:solidFill>
                <a:schemeClr val="bg1"/>
              </a:solidFill>
            </a:endParaRPr>
          </a:p>
        </p:txBody>
      </p:sp>
      <p:cxnSp>
        <p:nvCxnSpPr>
          <p:cNvPr id="5" name="Rak koppling 4">
            <a:extLst>
              <a:ext uri="{FF2B5EF4-FFF2-40B4-BE49-F238E27FC236}">
                <a16:creationId xmlns:a16="http://schemas.microsoft.com/office/drawing/2014/main" id="{EF6F8896-DE45-4915-87DC-B639642EDDD7}"/>
              </a:ext>
            </a:extLst>
          </p:cNvPr>
          <p:cNvCxnSpPr/>
          <p:nvPr/>
        </p:nvCxnSpPr>
        <p:spPr>
          <a:xfrm>
            <a:off x="3528291" y="1256145"/>
            <a:ext cx="0" cy="295563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07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l="13792" r="97"/>
          <a:stretch/>
        </p:blipFill>
        <p:spPr>
          <a:xfrm>
            <a:off x="285750" y="-2"/>
            <a:ext cx="8858250" cy="5143502"/>
          </a:xfrm>
          <a:prstGeom prst="rect">
            <a:avLst/>
          </a:prstGeom>
        </p:spPr>
      </p:pic>
      <p:sp>
        <p:nvSpPr>
          <p:cNvPr id="9" name="Rektangel 8"/>
          <p:cNvSpPr/>
          <p:nvPr/>
        </p:nvSpPr>
        <p:spPr>
          <a:xfrm>
            <a:off x="285750" y="0"/>
            <a:ext cx="8858250" cy="5143500"/>
          </a:xfrm>
          <a:prstGeom prst="rect">
            <a:avLst/>
          </a:prstGeom>
          <a:solidFill>
            <a:srgbClr val="042E5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2" name="Bildobjekt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714" y="4126551"/>
            <a:ext cx="548236" cy="753979"/>
          </a:xfrm>
          <a:prstGeom prst="rect">
            <a:avLst/>
          </a:prstGeom>
        </p:spPr>
      </p:pic>
      <p:cxnSp>
        <p:nvCxnSpPr>
          <p:cNvPr id="5" name="Rak koppling 4">
            <a:extLst>
              <a:ext uri="{FF2B5EF4-FFF2-40B4-BE49-F238E27FC236}">
                <a16:creationId xmlns:a16="http://schemas.microsoft.com/office/drawing/2014/main" id="{EF6F8896-DE45-4915-87DC-B639642EDDD7}"/>
              </a:ext>
            </a:extLst>
          </p:cNvPr>
          <p:cNvCxnSpPr/>
          <p:nvPr/>
        </p:nvCxnSpPr>
        <p:spPr>
          <a:xfrm>
            <a:off x="3528291" y="1256145"/>
            <a:ext cx="0" cy="295563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ktangel 7">
            <a:extLst>
              <a:ext uri="{FF2B5EF4-FFF2-40B4-BE49-F238E27FC236}">
                <a16:creationId xmlns:a16="http://schemas.microsoft.com/office/drawing/2014/main" id="{1A95AE4C-F28C-41D5-8CA5-6EFA0F5C572B}"/>
              </a:ext>
            </a:extLst>
          </p:cNvPr>
          <p:cNvSpPr/>
          <p:nvPr/>
        </p:nvSpPr>
        <p:spPr>
          <a:xfrm>
            <a:off x="3760000" y="1514398"/>
            <a:ext cx="3440898" cy="2439129"/>
          </a:xfrm>
          <a:prstGeom prst="rect">
            <a:avLst/>
          </a:prstGeom>
        </p:spPr>
        <p:txBody>
          <a:bodyPr wrap="square">
            <a:spAutoFit/>
          </a:bodyPr>
          <a:lstStyle/>
          <a:p>
            <a:r>
              <a:rPr lang="sv-SE" sz="1400" dirty="0">
                <a:solidFill>
                  <a:schemeClr val="bg1"/>
                </a:solidFill>
              </a:rPr>
              <a:t>Aphjärnan (limbiska systemet) är känslostyrd. När den delen av hjärnan aktiveras har man ett större behov av att prata om känslor och få förståelse för sin oro.</a:t>
            </a:r>
          </a:p>
          <a:p>
            <a:endParaRPr lang="sv-SE" sz="1400" dirty="0">
              <a:solidFill>
                <a:schemeClr val="bg1"/>
              </a:solidFill>
            </a:endParaRPr>
          </a:p>
          <a:p>
            <a:r>
              <a:rPr lang="sv-SE" sz="1400" b="1" dirty="0">
                <a:solidFill>
                  <a:schemeClr val="bg1"/>
                </a:solidFill>
              </a:rPr>
              <a:t>Bemötande:</a:t>
            </a:r>
          </a:p>
          <a:p>
            <a:endParaRPr lang="sv-SE" sz="1400" b="1" dirty="0">
              <a:solidFill>
                <a:schemeClr val="bg1"/>
              </a:solidFill>
            </a:endParaRPr>
          </a:p>
          <a:p>
            <a:pPr marL="200025" indent="-200025">
              <a:buFont typeface="Arial" panose="020B0604020202020204" pitchFamily="34" charset="0"/>
              <a:buChar char="•"/>
            </a:pPr>
            <a:r>
              <a:rPr lang="sv-SE" dirty="0">
                <a:solidFill>
                  <a:schemeClr val="bg1"/>
                </a:solidFill>
              </a:rPr>
              <a:t>visa förståelse för känslor</a:t>
            </a:r>
          </a:p>
          <a:p>
            <a:pPr marL="200025" indent="-200025">
              <a:buFont typeface="Arial" panose="020B0604020202020204" pitchFamily="34" charset="0"/>
              <a:buChar char="•"/>
            </a:pPr>
            <a:r>
              <a:rPr lang="sv-SE" dirty="0">
                <a:solidFill>
                  <a:schemeClr val="bg1"/>
                </a:solidFill>
              </a:rPr>
              <a:t>låt personen få prata av sig</a:t>
            </a:r>
          </a:p>
          <a:p>
            <a:pPr marL="200025" indent="-200025">
              <a:buFont typeface="Arial" panose="020B0604020202020204" pitchFamily="34" charset="0"/>
              <a:buChar char="•"/>
            </a:pPr>
            <a:r>
              <a:rPr lang="sv-SE" dirty="0">
                <a:solidFill>
                  <a:schemeClr val="bg1"/>
                </a:solidFill>
              </a:rPr>
              <a:t>låt mötet ta tid – stressa inte.</a:t>
            </a:r>
          </a:p>
        </p:txBody>
      </p:sp>
      <p:pic>
        <p:nvPicPr>
          <p:cNvPr id="10" name="Bildobjekt 9">
            <a:extLst>
              <a:ext uri="{FF2B5EF4-FFF2-40B4-BE49-F238E27FC236}">
                <a16:creationId xmlns:a16="http://schemas.microsoft.com/office/drawing/2014/main" id="{6EEBFB0E-904B-488C-B37E-7E8D0AF9D5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784" t="34643" r="43959" b="43119"/>
          <a:stretch/>
        </p:blipFill>
        <p:spPr>
          <a:xfrm>
            <a:off x="2245857" y="2244488"/>
            <a:ext cx="759940" cy="654524"/>
          </a:xfrm>
          <a:prstGeom prst="rect">
            <a:avLst/>
          </a:prstGeom>
        </p:spPr>
      </p:pic>
    </p:spTree>
    <p:extLst>
      <p:ext uri="{BB962C8B-B14F-4D97-AF65-F5344CB8AC3E}">
        <p14:creationId xmlns:p14="http://schemas.microsoft.com/office/powerpoint/2010/main" val="41043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l="13792" r="97"/>
          <a:stretch/>
        </p:blipFill>
        <p:spPr>
          <a:xfrm>
            <a:off x="285750" y="-2"/>
            <a:ext cx="8858250" cy="5143502"/>
          </a:xfrm>
          <a:prstGeom prst="rect">
            <a:avLst/>
          </a:prstGeom>
        </p:spPr>
      </p:pic>
      <p:sp>
        <p:nvSpPr>
          <p:cNvPr id="9" name="Rektangel 8"/>
          <p:cNvSpPr/>
          <p:nvPr/>
        </p:nvSpPr>
        <p:spPr>
          <a:xfrm>
            <a:off x="285750" y="0"/>
            <a:ext cx="8858250" cy="5143500"/>
          </a:xfrm>
          <a:prstGeom prst="rect">
            <a:avLst/>
          </a:prstGeom>
          <a:solidFill>
            <a:srgbClr val="042E5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2" name="Bildobjekt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714" y="4126551"/>
            <a:ext cx="548236" cy="753979"/>
          </a:xfrm>
          <a:prstGeom prst="rect">
            <a:avLst/>
          </a:prstGeom>
        </p:spPr>
      </p:pic>
      <p:cxnSp>
        <p:nvCxnSpPr>
          <p:cNvPr id="5" name="Rak koppling 4">
            <a:extLst>
              <a:ext uri="{FF2B5EF4-FFF2-40B4-BE49-F238E27FC236}">
                <a16:creationId xmlns:a16="http://schemas.microsoft.com/office/drawing/2014/main" id="{EF6F8896-DE45-4915-87DC-B639642EDDD7}"/>
              </a:ext>
            </a:extLst>
          </p:cNvPr>
          <p:cNvCxnSpPr/>
          <p:nvPr/>
        </p:nvCxnSpPr>
        <p:spPr>
          <a:xfrm>
            <a:off x="3528291" y="1256145"/>
            <a:ext cx="0" cy="295563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ktangel 10">
            <a:extLst>
              <a:ext uri="{FF2B5EF4-FFF2-40B4-BE49-F238E27FC236}">
                <a16:creationId xmlns:a16="http://schemas.microsoft.com/office/drawing/2014/main" id="{AD116445-74EC-4E91-8CBF-68C190FEB092}"/>
              </a:ext>
            </a:extLst>
          </p:cNvPr>
          <p:cNvSpPr/>
          <p:nvPr/>
        </p:nvSpPr>
        <p:spPr>
          <a:xfrm>
            <a:off x="3794655" y="1760322"/>
            <a:ext cx="2667103" cy="2439129"/>
          </a:xfrm>
          <a:prstGeom prst="rect">
            <a:avLst/>
          </a:prstGeom>
        </p:spPr>
        <p:txBody>
          <a:bodyPr wrap="square">
            <a:spAutoFit/>
          </a:bodyPr>
          <a:lstStyle/>
          <a:p>
            <a:r>
              <a:rPr lang="sv-SE" sz="1400" dirty="0">
                <a:solidFill>
                  <a:schemeClr val="bg1"/>
                </a:solidFill>
              </a:rPr>
              <a:t>Människohjärnan (hjärnbarken, pannloberna) är den del av hjärnan som utvecklades sist, med förmågorna att tänka logiskt och analysera.</a:t>
            </a:r>
          </a:p>
          <a:p>
            <a:endParaRPr lang="sv-SE" sz="1400" dirty="0">
              <a:solidFill>
                <a:schemeClr val="bg1"/>
              </a:solidFill>
            </a:endParaRPr>
          </a:p>
          <a:p>
            <a:r>
              <a:rPr lang="sv-SE" sz="1400" b="1" dirty="0">
                <a:solidFill>
                  <a:schemeClr val="bg1"/>
                </a:solidFill>
              </a:rPr>
              <a:t>Bemötande:</a:t>
            </a:r>
          </a:p>
          <a:p>
            <a:endParaRPr lang="sv-SE" sz="1400" b="1" dirty="0">
              <a:solidFill>
                <a:schemeClr val="bg1"/>
              </a:solidFill>
            </a:endParaRPr>
          </a:p>
          <a:p>
            <a:pPr marL="200025" indent="-200025">
              <a:buFont typeface="Arial" panose="020B0604020202020204" pitchFamily="34" charset="0"/>
              <a:buChar char="•"/>
            </a:pPr>
            <a:r>
              <a:rPr lang="sv-SE" dirty="0">
                <a:solidFill>
                  <a:schemeClr val="bg1"/>
                </a:solidFill>
              </a:rPr>
              <a:t>diskutera logiskt</a:t>
            </a:r>
          </a:p>
          <a:p>
            <a:pPr marL="200025" indent="-200025">
              <a:buFont typeface="Arial" panose="020B0604020202020204" pitchFamily="34" charset="0"/>
              <a:buChar char="•"/>
            </a:pPr>
            <a:r>
              <a:rPr lang="sv-SE" dirty="0">
                <a:solidFill>
                  <a:schemeClr val="bg1"/>
                </a:solidFill>
              </a:rPr>
              <a:t>lyft olika perspektiv</a:t>
            </a:r>
          </a:p>
          <a:p>
            <a:pPr marL="200025" indent="-200025">
              <a:buFont typeface="Arial" panose="020B0604020202020204" pitchFamily="34" charset="0"/>
              <a:buChar char="•"/>
            </a:pPr>
            <a:r>
              <a:rPr lang="sv-SE" dirty="0">
                <a:solidFill>
                  <a:schemeClr val="bg1"/>
                </a:solidFill>
              </a:rPr>
              <a:t>arbeta lösningsorienterat.</a:t>
            </a:r>
          </a:p>
        </p:txBody>
      </p:sp>
      <p:pic>
        <p:nvPicPr>
          <p:cNvPr id="12" name="Bildobjekt 11">
            <a:extLst>
              <a:ext uri="{FF2B5EF4-FFF2-40B4-BE49-F238E27FC236}">
                <a16:creationId xmlns:a16="http://schemas.microsoft.com/office/drawing/2014/main" id="{7C406F05-8429-41EC-B901-A1355B7385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8131" t="22118" r="17768" b="43119"/>
          <a:stretch/>
        </p:blipFill>
        <p:spPr>
          <a:xfrm>
            <a:off x="2461350" y="2060167"/>
            <a:ext cx="586946" cy="1023166"/>
          </a:xfrm>
          <a:prstGeom prst="rect">
            <a:avLst/>
          </a:prstGeom>
        </p:spPr>
      </p:pic>
    </p:spTree>
    <p:extLst>
      <p:ext uri="{BB962C8B-B14F-4D97-AF65-F5344CB8AC3E}">
        <p14:creationId xmlns:p14="http://schemas.microsoft.com/office/powerpoint/2010/main" val="113155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on widescre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widescreen.potm" id="{7C4A679C-4D03-44C3-B931-2D7AB426BE30}" vid="{A805C743-3115-442D-B096-F0995A4312F5}"/>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widescreen</Template>
  <TotalTime>4851</TotalTime>
  <Words>441</Words>
  <Application>Microsoft Office PowerPoint</Application>
  <PresentationFormat>Bildspel på skärmen (16:9)</PresentationFormat>
  <Paragraphs>79</Paragraphs>
  <Slides>13</Slides>
  <Notes>13</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13</vt:i4>
      </vt:variant>
    </vt:vector>
  </HeadingPairs>
  <TitlesOfParts>
    <vt:vector size="17" baseType="lpstr">
      <vt:lpstr>Arial</vt:lpstr>
      <vt:lpstr>Calibri</vt:lpstr>
      <vt:lpstr>Presentation widescreen</vt:lpstr>
      <vt:lpstr>1_Office-tema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Västerås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Maandi Wallin, Maria</dc:creator>
  <cp:lastModifiedBy>Åkesson, Matilda</cp:lastModifiedBy>
  <cp:revision>185</cp:revision>
  <dcterms:created xsi:type="dcterms:W3CDTF">2017-02-20T15:22:10Z</dcterms:created>
  <dcterms:modified xsi:type="dcterms:W3CDTF">2020-03-26T20:10:48Z</dcterms:modified>
</cp:coreProperties>
</file>