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9.xml" ContentType="application/vnd.openxmlformats-officedocument.presentationml.notesSlide+xml"/>
  <Override PartName="/ppt/charts/chart25.xml" ContentType="application/vnd.openxmlformats-officedocument.drawingml.chart+xml"/>
  <Override PartName="/ppt/notesSlides/notesSlide10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11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12.xml" ContentType="application/vnd.openxmlformats-officedocument.presentationml.notesSlide+xml"/>
  <Override PartName="/ppt/charts/chart34.xml" ContentType="application/vnd.openxmlformats-officedocument.drawingml.chart+xml"/>
  <Override PartName="/ppt/notesSlides/notesSlide13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14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15.xml" ContentType="application/vnd.openxmlformats-officedocument.presentationml.notesSlide+xml"/>
  <Override PartName="/ppt/charts/chart43.xml" ContentType="application/vnd.openxmlformats-officedocument.drawingml.chart+xml"/>
  <Override PartName="/ppt/notesSlides/notesSlide16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0.xml" ContentType="application/vnd.openxmlformats-officedocument.drawingml.chart+xml"/>
  <Override PartName="/ppt/notesSlides/notesSlide17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notesSlides/notesSlide18.xml" ContentType="application/vnd.openxmlformats-officedocument.presentationml.notesSlide+xml"/>
  <Override PartName="/ppt/charts/chart53.xml" ContentType="application/vnd.openxmlformats-officedocument.drawingml.chart+xml"/>
  <Override PartName="/ppt/notesSlides/notesSlide19.xml" ContentType="application/vnd.openxmlformats-officedocument.presentationml.notesSl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8" r:id="rId2"/>
  </p:sldMasterIdLst>
  <p:notesMasterIdLst>
    <p:notesMasterId r:id="rId114"/>
  </p:notesMasterIdLst>
  <p:handoutMasterIdLst>
    <p:handoutMasterId r:id="rId115"/>
  </p:handoutMasterIdLst>
  <p:sldIdLst>
    <p:sldId id="320" r:id="rId3"/>
    <p:sldId id="328" r:id="rId4"/>
    <p:sldId id="334" r:id="rId5"/>
    <p:sldId id="335" r:id="rId6"/>
    <p:sldId id="678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679" r:id="rId18"/>
    <p:sldId id="348" r:id="rId19"/>
    <p:sldId id="581" r:id="rId20"/>
    <p:sldId id="587" r:id="rId21"/>
    <p:sldId id="583" r:id="rId22"/>
    <p:sldId id="584" r:id="rId23"/>
    <p:sldId id="601" r:id="rId24"/>
    <p:sldId id="602" r:id="rId25"/>
    <p:sldId id="350" r:id="rId26"/>
    <p:sldId id="570" r:id="rId27"/>
    <p:sldId id="603" r:id="rId28"/>
    <p:sldId id="604" r:id="rId29"/>
    <p:sldId id="669" r:id="rId30"/>
    <p:sldId id="670" r:id="rId31"/>
    <p:sldId id="671" r:id="rId32"/>
    <p:sldId id="680" r:id="rId33"/>
    <p:sldId id="610" r:id="rId34"/>
    <p:sldId id="611" r:id="rId35"/>
    <p:sldId id="674" r:id="rId36"/>
    <p:sldId id="358" r:id="rId37"/>
    <p:sldId id="359" r:id="rId38"/>
    <p:sldId id="596" r:id="rId39"/>
    <p:sldId id="597" r:id="rId40"/>
    <p:sldId id="646" r:id="rId41"/>
    <p:sldId id="651" r:id="rId42"/>
    <p:sldId id="362" r:id="rId43"/>
    <p:sldId id="656" r:id="rId44"/>
    <p:sldId id="599" r:id="rId45"/>
    <p:sldId id="687" r:id="rId46"/>
    <p:sldId id="688" r:id="rId47"/>
    <p:sldId id="689" r:id="rId48"/>
    <p:sldId id="681" r:id="rId49"/>
    <p:sldId id="369" r:id="rId50"/>
    <p:sldId id="614" r:id="rId51"/>
    <p:sldId id="380" r:id="rId52"/>
    <p:sldId id="588" r:id="rId53"/>
    <p:sldId id="589" r:id="rId54"/>
    <p:sldId id="647" r:id="rId55"/>
    <p:sldId id="652" r:id="rId56"/>
    <p:sldId id="374" r:id="rId57"/>
    <p:sldId id="657" r:id="rId58"/>
    <p:sldId id="595" r:id="rId59"/>
    <p:sldId id="661" r:id="rId60"/>
    <p:sldId id="662" r:id="rId61"/>
    <p:sldId id="663" r:id="rId62"/>
    <p:sldId id="682" r:id="rId63"/>
    <p:sldId id="378" r:id="rId64"/>
    <p:sldId id="616" r:id="rId65"/>
    <p:sldId id="675" r:id="rId66"/>
    <p:sldId id="390" r:id="rId67"/>
    <p:sldId id="628" r:id="rId68"/>
    <p:sldId id="629" r:id="rId69"/>
    <p:sldId id="648" r:id="rId70"/>
    <p:sldId id="653" r:id="rId71"/>
    <p:sldId id="383" r:id="rId72"/>
    <p:sldId id="658" r:id="rId73"/>
    <p:sldId id="640" r:id="rId74"/>
    <p:sldId id="664" r:id="rId75"/>
    <p:sldId id="665" r:id="rId76"/>
    <p:sldId id="666" r:id="rId77"/>
    <p:sldId id="683" r:id="rId78"/>
    <p:sldId id="388" r:id="rId79"/>
    <p:sldId id="618" r:id="rId80"/>
    <p:sldId id="676" r:id="rId81"/>
    <p:sldId id="391" r:id="rId82"/>
    <p:sldId id="632" r:id="rId83"/>
    <p:sldId id="633" r:id="rId84"/>
    <p:sldId id="649" r:id="rId85"/>
    <p:sldId id="654" r:id="rId86"/>
    <p:sldId id="394" r:id="rId87"/>
    <p:sldId id="659" r:id="rId88"/>
    <p:sldId id="401" r:id="rId89"/>
    <p:sldId id="641" r:id="rId90"/>
    <p:sldId id="585" r:id="rId91"/>
    <p:sldId id="667" r:id="rId92"/>
    <p:sldId id="668" r:id="rId93"/>
    <p:sldId id="684" r:id="rId94"/>
    <p:sldId id="623" r:id="rId95"/>
    <p:sldId id="624" r:id="rId96"/>
    <p:sldId id="677" r:id="rId97"/>
    <p:sldId id="392" r:id="rId98"/>
    <p:sldId id="636" r:id="rId99"/>
    <p:sldId id="637" r:id="rId100"/>
    <p:sldId id="650" r:id="rId101"/>
    <p:sldId id="655" r:id="rId102"/>
    <p:sldId id="403" r:id="rId103"/>
    <p:sldId id="660" r:id="rId104"/>
    <p:sldId id="642" r:id="rId105"/>
    <p:sldId id="673" r:id="rId106"/>
    <p:sldId id="686" r:id="rId107"/>
    <p:sldId id="409" r:id="rId108"/>
    <p:sldId id="627" r:id="rId109"/>
    <p:sldId id="562" r:id="rId110"/>
    <p:sldId id="563" r:id="rId111"/>
    <p:sldId id="330" r:id="rId112"/>
    <p:sldId id="561" r:id="rId113"/>
  </p:sldIdLst>
  <p:sldSz cx="9144000" cy="6858000" type="screen4x3"/>
  <p:notesSz cx="6735763" cy="98663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E4"/>
    <a:srgbClr val="FF5050"/>
    <a:srgbClr val="DBE5F1"/>
    <a:srgbClr val="5F493B"/>
    <a:srgbClr val="006600"/>
    <a:srgbClr val="C89800"/>
    <a:srgbClr val="F8F8F8"/>
    <a:srgbClr val="339933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15" autoAdjust="0"/>
    <p:restoredTop sz="86380" autoAdjust="0"/>
  </p:normalViewPr>
  <p:slideViewPr>
    <p:cSldViewPr>
      <p:cViewPr>
        <p:scale>
          <a:sx n="120" d="100"/>
          <a:sy n="120" d="100"/>
        </p:scale>
        <p:origin x="-9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430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Brandtillsyn</c:v>
                </c:pt>
              </c:strCache>
            </c:strRef>
          </c:tx>
          <c:invertIfNegative val="0"/>
          <c:cat>
            <c:strRef>
              <c:f>Blad1!$A$2:$A$7</c:f>
              <c:strCache>
                <c:ptCount val="6"/>
                <c:pt idx="0">
                  <c:v>2007*</c:v>
                </c:pt>
                <c:pt idx="1">
                  <c:v>2009*</c:v>
                </c:pt>
                <c:pt idx="2">
                  <c:v>2011*</c:v>
                </c:pt>
                <c:pt idx="3">
                  <c:v>2013*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Blad1!$B$2:$B$7</c:f>
              <c:numCache>
                <c:formatCode>0</c:formatCode>
                <c:ptCount val="6"/>
                <c:pt idx="0">
                  <c:v>8.3847102342786677</c:v>
                </c:pt>
                <c:pt idx="1">
                  <c:v>6.1224489795918364</c:v>
                </c:pt>
                <c:pt idx="2">
                  <c:v>5.8914728682170541</c:v>
                </c:pt>
                <c:pt idx="3">
                  <c:v>16.020236087689714</c:v>
                </c:pt>
                <c:pt idx="4">
                  <c:v>8.1383519837232967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Bygglov</c:v>
                </c:pt>
              </c:strCache>
            </c:strRef>
          </c:tx>
          <c:spPr>
            <a:solidFill>
              <a:srgbClr val="990033"/>
            </a:solidFill>
          </c:spPr>
          <c:invertIfNegative val="0"/>
          <c:cat>
            <c:strRef>
              <c:f>Blad1!$A$2:$A$7</c:f>
              <c:strCache>
                <c:ptCount val="6"/>
                <c:pt idx="0">
                  <c:v>2007*</c:v>
                </c:pt>
                <c:pt idx="1">
                  <c:v>2009*</c:v>
                </c:pt>
                <c:pt idx="2">
                  <c:v>2011*</c:v>
                </c:pt>
                <c:pt idx="3">
                  <c:v>2013*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Blad1!$C$2:$C$7</c:f>
              <c:numCache>
                <c:formatCode>0</c:formatCode>
                <c:ptCount val="6"/>
                <c:pt idx="0">
                  <c:v>27.250308261405671</c:v>
                </c:pt>
                <c:pt idx="1">
                  <c:v>24.332810047095762</c:v>
                </c:pt>
                <c:pt idx="2">
                  <c:v>17.209302325581397</c:v>
                </c:pt>
                <c:pt idx="3">
                  <c:v>10.455311973018549</c:v>
                </c:pt>
                <c:pt idx="4">
                  <c:v>30.925737538148525</c:v>
                </c:pt>
                <c:pt idx="5">
                  <c:v>22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Markupplåtelse</c:v>
                </c:pt>
              </c:strCache>
            </c:strRef>
          </c:tx>
          <c:spPr>
            <a:solidFill>
              <a:srgbClr val="336600"/>
            </a:solidFill>
          </c:spPr>
          <c:invertIfNegative val="0"/>
          <c:cat>
            <c:strRef>
              <c:f>Blad1!$A$2:$A$7</c:f>
              <c:strCache>
                <c:ptCount val="6"/>
                <c:pt idx="0">
                  <c:v>2007*</c:v>
                </c:pt>
                <c:pt idx="1">
                  <c:v>2009*</c:v>
                </c:pt>
                <c:pt idx="2">
                  <c:v>2011*</c:v>
                </c:pt>
                <c:pt idx="3">
                  <c:v>2013*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Blad1!$D$2:$D$7</c:f>
              <c:numCache>
                <c:formatCode>0</c:formatCode>
                <c:ptCount val="6"/>
                <c:pt idx="0">
                  <c:v>12.083847102342787</c:v>
                </c:pt>
                <c:pt idx="1">
                  <c:v>21.19309262166405</c:v>
                </c:pt>
                <c:pt idx="2">
                  <c:v>8.0620155038759691</c:v>
                </c:pt>
                <c:pt idx="3">
                  <c:v>9.6121416526138272</c:v>
                </c:pt>
                <c:pt idx="4">
                  <c:v>16.683621566632755</c:v>
                </c:pt>
                <c:pt idx="5">
                  <c:v>27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Miljötillsyn</c:v>
                </c:pt>
              </c:strCache>
            </c:strRef>
          </c:tx>
          <c:spPr>
            <a:solidFill>
              <a:srgbClr val="AB5AD8"/>
            </a:solidFill>
          </c:spPr>
          <c:invertIfNegative val="0"/>
          <c:cat>
            <c:strRef>
              <c:f>Blad1!$A$2:$A$7</c:f>
              <c:strCache>
                <c:ptCount val="6"/>
                <c:pt idx="0">
                  <c:v>2007*</c:v>
                </c:pt>
                <c:pt idx="1">
                  <c:v>2009*</c:v>
                </c:pt>
                <c:pt idx="2">
                  <c:v>2011*</c:v>
                </c:pt>
                <c:pt idx="3">
                  <c:v>2013*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Blad1!$E$2:$E$7</c:f>
              <c:numCache>
                <c:formatCode>0</c:formatCode>
                <c:ptCount val="6"/>
                <c:pt idx="0">
                  <c:v>35.018495684340323</c:v>
                </c:pt>
                <c:pt idx="1">
                  <c:v>46.938775510204081</c:v>
                </c:pt>
                <c:pt idx="2">
                  <c:v>52.403100775193799</c:v>
                </c:pt>
                <c:pt idx="3">
                  <c:v>61.551433389544684</c:v>
                </c:pt>
                <c:pt idx="4">
                  <c:v>25.228891149542214</c:v>
                </c:pt>
                <c:pt idx="5">
                  <c:v>29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Serveringstillstånd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Blad1!$A$2:$A$7</c:f>
              <c:strCache>
                <c:ptCount val="6"/>
                <c:pt idx="0">
                  <c:v>2007*</c:v>
                </c:pt>
                <c:pt idx="1">
                  <c:v>2009*</c:v>
                </c:pt>
                <c:pt idx="2">
                  <c:v>2011*</c:v>
                </c:pt>
                <c:pt idx="3">
                  <c:v>2013*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Blad1!$F$2:$F$7</c:f>
              <c:numCache>
                <c:formatCode>0</c:formatCode>
                <c:ptCount val="6"/>
                <c:pt idx="0">
                  <c:v>17.262638717632552</c:v>
                </c:pt>
                <c:pt idx="1">
                  <c:v>1.4128728414442702</c:v>
                </c:pt>
                <c:pt idx="2">
                  <c:v>16.434108527131784</c:v>
                </c:pt>
                <c:pt idx="3">
                  <c:v>2.3608768971332208</c:v>
                </c:pt>
                <c:pt idx="4">
                  <c:v>19.023397761953202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994048"/>
        <c:axId val="165008128"/>
      </c:barChart>
      <c:catAx>
        <c:axId val="16499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65008128"/>
        <c:crosses val="autoZero"/>
        <c:auto val="1"/>
        <c:lblAlgn val="ctr"/>
        <c:lblOffset val="100"/>
        <c:noMultiLvlLbl val="0"/>
      </c:catAx>
      <c:valAx>
        <c:axId val="165008128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64994048"/>
        <c:crosses val="autoZero"/>
        <c:crossBetween val="between"/>
        <c:majorUnit val="10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31E-2"/>
          <c:w val="0.90941796650426088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6"/>
                <c:pt idx="0">
                  <c:v>Livsmedel</c:v>
                </c:pt>
                <c:pt idx="1">
                  <c:v>Hälsoskydd</c:v>
                </c:pt>
                <c:pt idx="2">
                  <c:v>Miljöskydd</c:v>
                </c:pt>
                <c:pt idx="4">
                  <c:v>Totalt Miljö</c:v>
                </c:pt>
                <c:pt idx="5">
                  <c:v>Totalt kommunen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76</c:v>
                </c:pt>
                <c:pt idx="1">
                  <c:v>77</c:v>
                </c:pt>
                <c:pt idx="2">
                  <c:v>72</c:v>
                </c:pt>
                <c:pt idx="4">
                  <c:v>75</c:v>
                </c:pt>
                <c:pt idx="5">
                  <c:v>70.325000000000003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82400"/>
        <c:axId val="167384192"/>
      </c:barChart>
      <c:catAx>
        <c:axId val="167382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67384192"/>
        <c:crosses val="autoZero"/>
        <c:auto val="1"/>
        <c:lblAlgn val="ctr"/>
        <c:lblOffset val="100"/>
        <c:noMultiLvlLbl val="0"/>
      </c:catAx>
      <c:valAx>
        <c:axId val="167384192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6738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70.216999999999999</c:v>
                </c:pt>
                <c:pt idx="1">
                  <c:v>66.191999999999993</c:v>
                </c:pt>
                <c:pt idx="2">
                  <c:v>68.091999999999999</c:v>
                </c:pt>
                <c:pt idx="3">
                  <c:v>72.938999999999993</c:v>
                </c:pt>
                <c:pt idx="4">
                  <c:v>66.021000000000001</c:v>
                </c:pt>
                <c:pt idx="5">
                  <c:v>74.507999999999996</c:v>
                </c:pt>
                <c:pt idx="6">
                  <c:v>57.655000000000001</c:v>
                </c:pt>
                <c:pt idx="7">
                  <c:v>70.885000000000005</c:v>
                </c:pt>
                <c:pt idx="8">
                  <c:v>71.248999999999995</c:v>
                </c:pt>
                <c:pt idx="9">
                  <c:v>74.852999999999994</c:v>
                </c:pt>
                <c:pt idx="10">
                  <c:v>68.704999999999998</c:v>
                </c:pt>
                <c:pt idx="11">
                  <c:v>72.792000000000002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Information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72.423000000000002</c:v>
                </c:pt>
                <c:pt idx="1">
                  <c:v>71.844999999999999</c:v>
                </c:pt>
                <c:pt idx="2">
                  <c:v>65.608999999999995</c:v>
                </c:pt>
                <c:pt idx="3">
                  <c:v>74.722999999999999</c:v>
                </c:pt>
                <c:pt idx="4">
                  <c:v>67.248999999999995</c:v>
                </c:pt>
                <c:pt idx="5">
                  <c:v>71.286000000000001</c:v>
                </c:pt>
                <c:pt idx="6">
                  <c:v>64.055999999999997</c:v>
                </c:pt>
                <c:pt idx="7">
                  <c:v>67.915999999999997</c:v>
                </c:pt>
                <c:pt idx="8">
                  <c:v>73.174000000000007</c:v>
                </c:pt>
                <c:pt idx="9">
                  <c:v>75.525000000000006</c:v>
                </c:pt>
                <c:pt idx="10">
                  <c:v>66.959999999999994</c:v>
                </c:pt>
                <c:pt idx="11">
                  <c:v>67.75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Tillgänglighet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72.203000000000003</c:v>
                </c:pt>
                <c:pt idx="1">
                  <c:v>67.995999999999995</c:v>
                </c:pt>
                <c:pt idx="2">
                  <c:v>69.272000000000006</c:v>
                </c:pt>
                <c:pt idx="3">
                  <c:v>73.224000000000004</c:v>
                </c:pt>
                <c:pt idx="4">
                  <c:v>73.864000000000004</c:v>
                </c:pt>
                <c:pt idx="5">
                  <c:v>76.084999999999994</c:v>
                </c:pt>
                <c:pt idx="6">
                  <c:v>65.158000000000001</c:v>
                </c:pt>
                <c:pt idx="7">
                  <c:v>62.786000000000001</c:v>
                </c:pt>
                <c:pt idx="8">
                  <c:v>73.004000000000005</c:v>
                </c:pt>
                <c:pt idx="9">
                  <c:v>73.724000000000004</c:v>
                </c:pt>
                <c:pt idx="10">
                  <c:v>70.158000000000001</c:v>
                </c:pt>
                <c:pt idx="11">
                  <c:v>71.072000000000003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Bemötande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squar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74.231999999999999</c:v>
                </c:pt>
                <c:pt idx="1">
                  <c:v>68.197999999999993</c:v>
                </c:pt>
                <c:pt idx="2">
                  <c:v>75.263000000000005</c:v>
                </c:pt>
                <c:pt idx="3">
                  <c:v>79.835999999999999</c:v>
                </c:pt>
                <c:pt idx="4">
                  <c:v>77.584000000000003</c:v>
                </c:pt>
                <c:pt idx="5">
                  <c:v>79.036000000000001</c:v>
                </c:pt>
                <c:pt idx="6">
                  <c:v>66.236000000000004</c:v>
                </c:pt>
                <c:pt idx="7">
                  <c:v>75.441999999999993</c:v>
                </c:pt>
                <c:pt idx="8">
                  <c:v>80.284999999999997</c:v>
                </c:pt>
                <c:pt idx="9">
                  <c:v>83.658000000000001</c:v>
                </c:pt>
                <c:pt idx="10">
                  <c:v>74.875</c:v>
                </c:pt>
                <c:pt idx="11">
                  <c:v>76.739000000000004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Kompetens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70.866</c:v>
                </c:pt>
                <c:pt idx="1">
                  <c:v>66.177000000000007</c:v>
                </c:pt>
                <c:pt idx="2">
                  <c:v>69.503</c:v>
                </c:pt>
                <c:pt idx="3">
                  <c:v>77.447999999999993</c:v>
                </c:pt>
                <c:pt idx="4">
                  <c:v>73.165999999999997</c:v>
                </c:pt>
                <c:pt idx="5">
                  <c:v>78.134</c:v>
                </c:pt>
                <c:pt idx="6">
                  <c:v>65.456999999999994</c:v>
                </c:pt>
                <c:pt idx="7">
                  <c:v>74.308999999999997</c:v>
                </c:pt>
                <c:pt idx="8">
                  <c:v>78.192999999999998</c:v>
                </c:pt>
                <c:pt idx="9">
                  <c:v>81.56</c:v>
                </c:pt>
                <c:pt idx="10">
                  <c:v>69.539000000000001</c:v>
                </c:pt>
                <c:pt idx="11">
                  <c:v>72.007999999999996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Rättssäkerhet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square"/>
            <c:size val="7"/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70.671000000000006</c:v>
                </c:pt>
                <c:pt idx="1">
                  <c:v>68.090999999999994</c:v>
                </c:pt>
                <c:pt idx="2">
                  <c:v>68.762</c:v>
                </c:pt>
                <c:pt idx="3">
                  <c:v>74.113</c:v>
                </c:pt>
                <c:pt idx="4">
                  <c:v>74.978999999999999</c:v>
                </c:pt>
                <c:pt idx="5">
                  <c:v>78.977999999999994</c:v>
                </c:pt>
                <c:pt idx="6">
                  <c:v>65.513000000000005</c:v>
                </c:pt>
                <c:pt idx="7">
                  <c:v>79.322999999999993</c:v>
                </c:pt>
                <c:pt idx="8">
                  <c:v>76.48</c:v>
                </c:pt>
                <c:pt idx="9">
                  <c:v>80.287999999999997</c:v>
                </c:pt>
                <c:pt idx="10">
                  <c:v>72.460999999999999</c:v>
                </c:pt>
                <c:pt idx="11">
                  <c:v>72.299000000000007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Effektivitet</c:v>
                </c:pt>
              </c:strCache>
            </c:strRef>
          </c:tx>
          <c:spPr>
            <a:ln>
              <a:solidFill>
                <a:srgbClr val="5F493B"/>
              </a:solidFill>
            </a:ln>
          </c:spPr>
          <c:marker>
            <c:symbol val="square"/>
            <c:size val="7"/>
            <c:spPr>
              <a:solidFill>
                <a:srgbClr val="5F493B"/>
              </a:solidFill>
              <a:ln>
                <a:solidFill>
                  <a:srgbClr val="5F493B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72.593000000000004</c:v>
                </c:pt>
                <c:pt idx="1">
                  <c:v>71.287999999999997</c:v>
                </c:pt>
                <c:pt idx="2">
                  <c:v>69.555999999999997</c:v>
                </c:pt>
                <c:pt idx="3">
                  <c:v>76.777000000000001</c:v>
                </c:pt>
                <c:pt idx="4">
                  <c:v>68.070999999999998</c:v>
                </c:pt>
                <c:pt idx="5">
                  <c:v>77.900000000000006</c:v>
                </c:pt>
                <c:pt idx="6">
                  <c:v>54.502000000000002</c:v>
                </c:pt>
                <c:pt idx="7">
                  <c:v>64.438999999999993</c:v>
                </c:pt>
                <c:pt idx="8">
                  <c:v>72.072999999999993</c:v>
                </c:pt>
                <c:pt idx="9">
                  <c:v>82.236000000000004</c:v>
                </c:pt>
                <c:pt idx="10">
                  <c:v>67.564999999999998</c:v>
                </c:pt>
                <c:pt idx="11">
                  <c:v>74.855999999999995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562624"/>
        <c:axId val="167568896"/>
      </c:lineChart>
      <c:catAx>
        <c:axId val="167562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67568896"/>
        <c:crosses val="autoZero"/>
        <c:auto val="1"/>
        <c:lblAlgn val="ctr"/>
        <c:lblOffset val="100"/>
        <c:noMultiLvlLbl val="0"/>
      </c:catAx>
      <c:valAx>
        <c:axId val="167568896"/>
        <c:scaling>
          <c:orientation val="minMax"/>
          <c:max val="84"/>
          <c:min val="5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67562624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80324901594526876"/>
          <c:y val="0.12716683800969539"/>
          <c:w val="0.19180605062573525"/>
          <c:h val="0.4784313195016423"/>
        </c:manualLayout>
      </c:layout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4176256812164E-2"/>
          <c:y val="8.7500000000000008E-2"/>
          <c:w val="0.88137683019740354"/>
          <c:h val="0.79777583661417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20296463494839886"/>
                  <c:y val="3.4216200616171942E-3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Tillgänglighet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11392472316023E-2"/>
                  <c:y val="4.1357922000573526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Information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779914332576304E-2"/>
                  <c:y val="-4.4502200351468006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Bemötande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4169015820808603"/>
                  <c:y val="-4.3269442871743592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Kompetens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0.14951391550848506"/>
                  <c:y val="-4.035126579951618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Rättssäkerhet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023823670964704E-2"/>
                  <c:y val="4.1357922000573526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Effektivitet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Sheet1!$B$2:$B$7</c:f>
              <c:numCache>
                <c:formatCode>General</c:formatCode>
                <c:ptCount val="6"/>
                <c:pt idx="0">
                  <c:v>0.70396997252185378</c:v>
                </c:pt>
                <c:pt idx="1">
                  <c:v>0.46882696107979682</c:v>
                </c:pt>
                <c:pt idx="2">
                  <c:v>1.3394351248303269</c:v>
                </c:pt>
                <c:pt idx="3">
                  <c:v>0.77062749292719779</c:v>
                </c:pt>
                <c:pt idx="4">
                  <c:v>0.34296392758356836</c:v>
                </c:pt>
                <c:pt idx="5">
                  <c:v>1.2300248782044307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71.613</c:v>
                </c:pt>
                <c:pt idx="1">
                  <c:v>69.665999999999997</c:v>
                </c:pt>
                <c:pt idx="2">
                  <c:v>76.971999999999994</c:v>
                </c:pt>
                <c:pt idx="3">
                  <c:v>73.706000000000003</c:v>
                </c:pt>
                <c:pt idx="4">
                  <c:v>73.724999999999994</c:v>
                </c:pt>
                <c:pt idx="5">
                  <c:v>72.305999999999997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889984"/>
        <c:axId val="174892160"/>
      </c:scatterChart>
      <c:valAx>
        <c:axId val="174889984"/>
        <c:scaling>
          <c:orientation val="minMax"/>
          <c:max val="2.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sv-SE" sz="1000" dirty="0" smtClean="0"/>
                  <a:t>Effektmått</a:t>
                </a:r>
                <a:endParaRPr lang="sv-SE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74892160"/>
        <c:crosses val="autoZero"/>
        <c:crossBetween val="midCat"/>
      </c:valAx>
      <c:valAx>
        <c:axId val="174892160"/>
        <c:scaling>
          <c:orientation val="minMax"/>
          <c:max val="83"/>
          <c:min val="63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 anchor="t" anchorCtr="0"/>
              <a:lstStyle/>
              <a:p>
                <a:pPr>
                  <a:defRPr sz="1000"/>
                </a:pPr>
                <a:r>
                  <a:rPr lang="sv-SE" sz="1000" dirty="0" smtClean="0"/>
                  <a:t>Betygsindex</a:t>
                </a:r>
                <a:endParaRPr lang="sv-SE" sz="1000" dirty="0"/>
              </a:p>
            </c:rich>
          </c:tx>
          <c:layout>
            <c:manualLayout>
              <c:xMode val="edge"/>
              <c:yMode val="edge"/>
              <c:x val="0"/>
              <c:y val="1.059793307086653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74889984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4176256812164E-2"/>
          <c:y val="8.7500000000000008E-2"/>
          <c:w val="0.88137683019740354"/>
          <c:h val="0.79777583661417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8.4356822937733902E-2"/>
                  <c:y val="5.3030630289483169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Tiden</a:t>
                    </a:r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för</a:t>
                    </a:r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handläggningen</a:t>
                    </a:r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201413290425598"/>
                  <c:y val="-9.2781946456276063E-2"/>
                </c:manualLayout>
              </c:layout>
              <c:tx>
                <c:rich>
                  <a:bodyPr/>
                  <a:lstStyle/>
                  <a:p>
                    <a:r>
                      <a:rPr lang="sv-SE" sz="900" b="1" dirty="0" smtClean="0">
                        <a:solidFill>
                          <a:srgbClr val="FF0000"/>
                        </a:solidFill>
                      </a:rPr>
                      <a:t>Förmågan att hålla överenskomna tidsramar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779914332576304E-2"/>
                  <c:y val="6.3470121543223942E-2"/>
                </c:manualLayout>
              </c:layout>
              <c:tx>
                <c:rich>
                  <a:bodyPr/>
                  <a:lstStyle/>
                  <a:p>
                    <a:r>
                      <a:rPr lang="sv-SE" sz="900" b="1" dirty="0" smtClean="0">
                        <a:solidFill>
                          <a:srgbClr val="FF0000"/>
                        </a:solidFill>
                      </a:rPr>
                      <a:t>Rutinerna kring handläggningen av ditt ärende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478995002699028"/>
                  <c:y val="-6.0778505305107998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Kompetens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5.469822872774599E-2"/>
                  <c:y val="3.5521338078396483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Rättssäkerhet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233104924226938E-2"/>
                  <c:y val="3.5521567856118708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Effektivitet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Sheet1!$B$2:$B$7</c:f>
              <c:numCache>
                <c:formatCode>General</c:formatCode>
                <c:ptCount val="6"/>
                <c:pt idx="0">
                  <c:v>1.2298793464694209</c:v>
                </c:pt>
                <c:pt idx="1">
                  <c:v>0.36777627196388613</c:v>
                </c:pt>
                <c:pt idx="2">
                  <c:v>3.4061843046235936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72.031999999999996</c:v>
                </c:pt>
                <c:pt idx="1">
                  <c:v>74.027000000000001</c:v>
                </c:pt>
                <c:pt idx="2">
                  <c:v>72.463999999999999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839680"/>
        <c:axId val="181481472"/>
      </c:scatterChart>
      <c:valAx>
        <c:axId val="174839680"/>
        <c:scaling>
          <c:orientation val="minMax"/>
          <c:max val="3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sv-SE" sz="1000" dirty="0" smtClean="0"/>
                  <a:t>Effektmått</a:t>
                </a:r>
                <a:endParaRPr lang="sv-SE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81481472"/>
        <c:crosses val="autoZero"/>
        <c:crossBetween val="midCat"/>
      </c:valAx>
      <c:valAx>
        <c:axId val="181481472"/>
        <c:scaling>
          <c:orientation val="minMax"/>
          <c:max val="82"/>
          <c:min val="62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 anchor="t" anchorCtr="0"/>
              <a:lstStyle/>
              <a:p>
                <a:pPr>
                  <a:defRPr sz="1000"/>
                </a:pPr>
                <a:r>
                  <a:rPr lang="sv-SE" sz="1000" dirty="0" smtClean="0"/>
                  <a:t>Betygsindex</a:t>
                </a:r>
                <a:endParaRPr lang="sv-SE" sz="1000" dirty="0"/>
              </a:p>
            </c:rich>
          </c:tx>
          <c:layout>
            <c:manualLayout>
              <c:xMode val="edge"/>
              <c:yMode val="edge"/>
              <c:x val="0"/>
              <c:y val="1.059793307086653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74839680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75</c:v>
                </c:pt>
                <c:pt idx="1">
                  <c:v>70</c:v>
                </c:pt>
                <c:pt idx="2">
                  <c:v>79</c:v>
                </c:pt>
                <c:pt idx="3">
                  <c:v>74.348460000000003</c:v>
                </c:pt>
                <c:pt idx="4">
                  <c:v>74</c:v>
                </c:pt>
                <c:pt idx="5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976256"/>
        <c:axId val="180986240"/>
      </c:barChart>
      <c:catAx>
        <c:axId val="18097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80986240"/>
        <c:crosses val="autoZero"/>
        <c:auto val="1"/>
        <c:lblAlgn val="ctr"/>
        <c:lblOffset val="100"/>
        <c:noMultiLvlLbl val="0"/>
      </c:catAx>
      <c:valAx>
        <c:axId val="180986240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80976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70</c:v>
                </c:pt>
                <c:pt idx="1">
                  <c:v>71</c:v>
                </c:pt>
                <c:pt idx="2">
                  <c:v>77</c:v>
                </c:pt>
                <c:pt idx="3">
                  <c:v>76</c:v>
                </c:pt>
                <c:pt idx="4">
                  <c:v>73</c:v>
                </c:pt>
                <c:pt idx="5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1062272"/>
        <c:axId val="181089792"/>
      </c:barChart>
      <c:catAx>
        <c:axId val="181062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81089792"/>
        <c:crosses val="autoZero"/>
        <c:auto val="1"/>
        <c:lblAlgn val="ctr"/>
        <c:lblOffset val="100"/>
        <c:noMultiLvlLbl val="0"/>
      </c:catAx>
      <c:valAx>
        <c:axId val="181089792"/>
        <c:scaling>
          <c:orientation val="minMax"/>
          <c:max val="9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810622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noProof="0" dirty="0" smtClean="0"/>
              <a:t>Andel</a:t>
            </a:r>
            <a:r>
              <a:rPr lang="en-US" dirty="0" smtClean="0"/>
              <a:t> </a:t>
            </a:r>
            <a:r>
              <a:rPr lang="sv-SE" noProof="0" dirty="0" smtClean="0"/>
              <a:t>inkomna</a:t>
            </a:r>
            <a:r>
              <a:rPr lang="en-US" dirty="0" smtClean="0"/>
              <a:t> </a:t>
            </a:r>
            <a:r>
              <a:rPr lang="sv-SE" noProof="0" dirty="0" smtClean="0"/>
              <a:t>svar</a:t>
            </a:r>
            <a:endParaRPr lang="sv-SE" noProof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Andel inkomna svar</c:v>
                </c:pt>
              </c:strCache>
            </c:strRef>
          </c:tx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4452862725397655"/>
                  <c:y val="-0.10946568571962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228289449320446"/>
                  <c:y val="6.7408276276331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Blad1!$A$2:$A$3</c:f>
              <c:strCache>
                <c:ptCount val="2"/>
                <c:pt idx="0">
                  <c:v>Företag</c:v>
                </c:pt>
                <c:pt idx="1">
                  <c:v>Övriga</c:v>
                </c:pt>
              </c:strCache>
            </c:strRef>
          </c:cat>
          <c:val>
            <c:numRef>
              <c:f>Blad1!$B$2:$B$3</c:f>
              <c:numCache>
                <c:formatCode>0.0%</c:formatCode>
                <c:ptCount val="2"/>
                <c:pt idx="0">
                  <c:v>0.70175438596491224</c:v>
                </c:pt>
                <c:pt idx="1">
                  <c:v>0.2982456140350877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Företag</c:v>
                </c:pt>
                <c:pt idx="1">
                  <c:v>Övriga</c:v>
                </c:pt>
                <c:pt idx="3">
                  <c:v>Man</c:v>
                </c:pt>
                <c:pt idx="4">
                  <c:v>Kvinna</c:v>
                </c:pt>
                <c:pt idx="5">
                  <c:v>Totalt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74</c:v>
                </c:pt>
                <c:pt idx="5" formatCode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Företag</c:v>
                </c:pt>
                <c:pt idx="1">
                  <c:v>Övriga</c:v>
                </c:pt>
                <c:pt idx="3">
                  <c:v>Man</c:v>
                </c:pt>
                <c:pt idx="4">
                  <c:v>Kvinna</c:v>
                </c:pt>
                <c:pt idx="5">
                  <c:v>Totalt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71</c:v>
                </c:pt>
                <c:pt idx="1">
                  <c:v>76</c:v>
                </c:pt>
                <c:pt idx="3">
                  <c:v>70</c:v>
                </c:pt>
                <c:pt idx="4">
                  <c:v>80</c:v>
                </c:pt>
                <c:pt idx="5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607040"/>
        <c:axId val="181608832"/>
      </c:barChart>
      <c:catAx>
        <c:axId val="18160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81608832"/>
        <c:crosses val="autoZero"/>
        <c:auto val="1"/>
        <c:lblAlgn val="ctr"/>
        <c:lblOffset val="100"/>
        <c:noMultiLvlLbl val="0"/>
      </c:catAx>
      <c:valAx>
        <c:axId val="181608832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8160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NKI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Totalt Brand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65</c:v>
                </c:pt>
                <c:pt idx="1">
                  <c:v>71.632999999999996</c:v>
                </c:pt>
                <c:pt idx="2">
                  <c:v>81</c:v>
                </c:pt>
                <c:pt idx="3">
                  <c:v>58.73</c:v>
                </c:pt>
                <c:pt idx="4">
                  <c:v>70</c:v>
                </c:pt>
                <c:pt idx="5">
                  <c:v>78</c:v>
                </c:pt>
                <c:pt idx="6">
                  <c:v>81</c:v>
                </c:pt>
                <c:pt idx="7">
                  <c:v>89</c:v>
                </c:pt>
                <c:pt idx="8">
                  <c:v>62</c:v>
                </c:pt>
                <c:pt idx="9">
                  <c:v>89</c:v>
                </c:pt>
                <c:pt idx="10">
                  <c:v>70</c:v>
                </c:pt>
                <c:pt idx="11">
                  <c:v>80</c:v>
                </c:pt>
                <c:pt idx="12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56832"/>
        <c:axId val="182058368"/>
      </c:barChart>
      <c:catAx>
        <c:axId val="182056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82058368"/>
        <c:crosses val="autoZero"/>
        <c:auto val="1"/>
        <c:lblAlgn val="ctr"/>
        <c:lblOffset val="100"/>
        <c:noMultiLvlLbl val="0"/>
      </c:catAx>
      <c:valAx>
        <c:axId val="182058368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8205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Kvartal 1</c:v>
                </c:pt>
                <c:pt idx="1">
                  <c:v>Kvartal 2</c:v>
                </c:pt>
                <c:pt idx="2">
                  <c:v>Kvartal 3</c:v>
                </c:pt>
                <c:pt idx="3">
                  <c:v>Kvartal 4</c:v>
                </c:pt>
                <c:pt idx="4">
                  <c:v>Totalt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73</c:v>
                </c:pt>
                <c:pt idx="1">
                  <c:v>83</c:v>
                </c:pt>
                <c:pt idx="2">
                  <c:v>67</c:v>
                </c:pt>
                <c:pt idx="3">
                  <c:v>71</c:v>
                </c:pt>
                <c:pt idx="4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Kvartal 1</c:v>
                </c:pt>
                <c:pt idx="1">
                  <c:v>Kvartal 2</c:v>
                </c:pt>
                <c:pt idx="2">
                  <c:v>Kvartal 3</c:v>
                </c:pt>
                <c:pt idx="3">
                  <c:v>Kvartal 4</c:v>
                </c:pt>
                <c:pt idx="4">
                  <c:v>Totalt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73.576999999999998</c:v>
                </c:pt>
                <c:pt idx="1">
                  <c:v>64.814999999999998</c:v>
                </c:pt>
                <c:pt idx="2">
                  <c:v>70</c:v>
                </c:pt>
                <c:pt idx="3">
                  <c:v>78</c:v>
                </c:pt>
                <c:pt idx="4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119424"/>
        <c:axId val="182137600"/>
      </c:barChart>
      <c:catAx>
        <c:axId val="182119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82137600"/>
        <c:crosses val="autoZero"/>
        <c:auto val="1"/>
        <c:lblAlgn val="ctr"/>
        <c:lblOffset val="100"/>
        <c:noMultiLvlLbl val="0"/>
      </c:catAx>
      <c:valAx>
        <c:axId val="182137600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82119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64</c:v>
                </c:pt>
                <c:pt idx="1">
                  <c:v>68</c:v>
                </c:pt>
                <c:pt idx="2">
                  <c:v>69</c:v>
                </c:pt>
                <c:pt idx="3">
                  <c:v>66.220349999999996</c:v>
                </c:pt>
                <c:pt idx="4">
                  <c:v>69</c:v>
                </c:pt>
                <c:pt idx="5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189120"/>
        <c:axId val="165190656"/>
      </c:barChart>
      <c:catAx>
        <c:axId val="16518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65190656"/>
        <c:crosses val="autoZero"/>
        <c:auto val="1"/>
        <c:lblAlgn val="ctr"/>
        <c:lblOffset val="100"/>
        <c:noMultiLvlLbl val="0"/>
      </c:catAx>
      <c:valAx>
        <c:axId val="165190656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6518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Företag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70</c:v>
                </c:pt>
                <c:pt idx="1">
                  <c:v>71</c:v>
                </c:pt>
                <c:pt idx="2">
                  <c:v>77</c:v>
                </c:pt>
                <c:pt idx="3">
                  <c:v>76</c:v>
                </c:pt>
                <c:pt idx="4">
                  <c:v>73</c:v>
                </c:pt>
                <c:pt idx="5">
                  <c:v>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Övriga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73</c:v>
                </c:pt>
                <c:pt idx="1">
                  <c:v>73</c:v>
                </c:pt>
                <c:pt idx="2">
                  <c:v>81</c:v>
                </c:pt>
                <c:pt idx="3">
                  <c:v>78</c:v>
                </c:pt>
                <c:pt idx="4">
                  <c:v>77</c:v>
                </c:pt>
                <c:pt idx="5">
                  <c:v>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71</c:v>
                </c:pt>
                <c:pt idx="1">
                  <c:v>72</c:v>
                </c:pt>
                <c:pt idx="2">
                  <c:v>78</c:v>
                </c:pt>
                <c:pt idx="3">
                  <c:v>77</c:v>
                </c:pt>
                <c:pt idx="4">
                  <c:v>74</c:v>
                </c:pt>
                <c:pt idx="5">
                  <c:v>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2742016"/>
        <c:axId val="182756096"/>
      </c:barChart>
      <c:catAx>
        <c:axId val="182742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82756096"/>
        <c:crosses val="autoZero"/>
        <c:auto val="1"/>
        <c:lblAlgn val="ctr"/>
        <c:lblOffset val="100"/>
        <c:noMultiLvlLbl val="0"/>
      </c:catAx>
      <c:valAx>
        <c:axId val="182756096"/>
        <c:scaling>
          <c:orientation val="minMax"/>
          <c:max val="9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827420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4176256812164E-2"/>
          <c:y val="8.7500000000000008E-2"/>
          <c:w val="0.88137683019740354"/>
          <c:h val="0.79777583661417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6.2255507584362532E-2"/>
                  <c:y val="3.8439744928346113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Tillgänglighet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199757969500676E-2"/>
                  <c:y val="4.1357922000573526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Information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779914332576304E-2"/>
                  <c:y val="-4.4502200351468006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Bemötande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5837552748308E-3"/>
                  <c:y val="-3.7433088727288767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Kompetens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5.9941046832756341E-3"/>
                  <c:y val="-2.5760380438379131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Rättssäkerhet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0781153332817249E-2"/>
                  <c:y val="-4.9105567238476186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Effektivitet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Sheet1!$B$2:$B$7</c:f>
              <c:numCache>
                <c:formatCode>General</c:formatCode>
                <c:ptCount val="6"/>
                <c:pt idx="0">
                  <c:v>0.26309347591375187</c:v>
                </c:pt>
                <c:pt idx="1">
                  <c:v>1.2007735047819834</c:v>
                </c:pt>
                <c:pt idx="2">
                  <c:v>3.2464512761758306</c:v>
                </c:pt>
                <c:pt idx="3">
                  <c:v>0</c:v>
                </c:pt>
                <c:pt idx="4">
                  <c:v>0</c:v>
                </c:pt>
                <c:pt idx="5">
                  <c:v>1.4884113270380237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71.641999999999996</c:v>
                </c:pt>
                <c:pt idx="1">
                  <c:v>70.816000000000003</c:v>
                </c:pt>
                <c:pt idx="2">
                  <c:v>78.421999999999997</c:v>
                </c:pt>
                <c:pt idx="3">
                  <c:v>76.811999999999998</c:v>
                </c:pt>
                <c:pt idx="4">
                  <c:v>74.194000000000003</c:v>
                </c:pt>
                <c:pt idx="5">
                  <c:v>75.588999999999999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906240"/>
        <c:axId val="183223808"/>
      </c:scatterChart>
      <c:valAx>
        <c:axId val="182906240"/>
        <c:scaling>
          <c:orientation val="minMax"/>
          <c:max val="3.3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sv-SE" sz="1000" dirty="0" smtClean="0"/>
                  <a:t>Effektmått</a:t>
                </a:r>
                <a:endParaRPr lang="sv-SE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83223808"/>
        <c:crosses val="autoZero"/>
        <c:crossBetween val="midCat"/>
      </c:valAx>
      <c:valAx>
        <c:axId val="183223808"/>
        <c:scaling>
          <c:orientation val="minMax"/>
          <c:max val="83"/>
          <c:min val="63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 anchor="t" anchorCtr="0"/>
              <a:lstStyle/>
              <a:p>
                <a:pPr>
                  <a:defRPr sz="1000"/>
                </a:pPr>
                <a:r>
                  <a:rPr lang="sv-SE" sz="1000" dirty="0" smtClean="0"/>
                  <a:t>Betygsindex</a:t>
                </a:r>
                <a:endParaRPr lang="sv-SE" sz="1000" dirty="0"/>
              </a:p>
            </c:rich>
          </c:tx>
          <c:layout>
            <c:manualLayout>
              <c:xMode val="edge"/>
              <c:yMode val="edge"/>
              <c:x val="0"/>
              <c:y val="1.059793307086653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82906240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4176256812164E-2"/>
          <c:y val="8.7500000000000008E-2"/>
          <c:w val="0.88137683019740354"/>
          <c:h val="0.797775836614177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1212435411664575"/>
                  <c:y val="2.3848400011764619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vår</a:t>
                    </a:r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skriftliga</a:t>
                    </a:r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 information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734245655353301"/>
                  <c:y val="9.6803286372894259E-2"/>
                </c:manualLayout>
              </c:layout>
              <c:tx>
                <c:rich>
                  <a:bodyPr/>
                  <a:lstStyle/>
                  <a:p>
                    <a:r>
                      <a:rPr lang="sv-SE" sz="900" b="1" dirty="0" smtClean="0">
                        <a:solidFill>
                          <a:srgbClr val="FF0000"/>
                        </a:solidFill>
                      </a:rPr>
                      <a:t>hur vi informerade om processen och rutinerna för ditt ärende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680122513672071E-2"/>
                  <c:y val="9.5570069337725452E-2"/>
                </c:manualLayout>
              </c:layout>
              <c:tx>
                <c:rich>
                  <a:bodyPr/>
                  <a:lstStyle/>
                  <a:p>
                    <a:r>
                      <a:rPr lang="sv-SE" sz="900" b="1" dirty="0" smtClean="0">
                        <a:solidFill>
                          <a:srgbClr val="FF0000"/>
                        </a:solidFill>
                      </a:rPr>
                      <a:t>hur vi informerade om vad som förväntades av dig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9899124211538216E-2"/>
                  <c:y val="5.6683406739656328E-2"/>
                </c:manualLayout>
              </c:layout>
              <c:tx>
                <c:rich>
                  <a:bodyPr/>
                  <a:lstStyle/>
                  <a:p>
                    <a:r>
                      <a:rPr lang="sv-SE" sz="900" b="1" dirty="0" smtClean="0">
                        <a:solidFill>
                          <a:srgbClr val="FF0000"/>
                        </a:solidFill>
                      </a:rPr>
                      <a:t>hur vi informerade om möjligheten att överklaga beslut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8.5590634735465149E-3"/>
                  <c:y val="2.6766806861714253E-2"/>
                </c:manualLayout>
              </c:layout>
              <c:tx>
                <c:rich>
                  <a:bodyPr/>
                  <a:lstStyle/>
                  <a:p>
                    <a:r>
                      <a:rPr lang="sv-SE" sz="900" dirty="0" smtClean="0"/>
                      <a:t>hur vi informerade om de lagar och regler som gäller för ditt ärende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1450271573495023"/>
                  <c:y val="6.4703338578392805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informationen</a:t>
                    </a:r>
                    <a:r>
                      <a:rPr lang="en-US" sz="900" dirty="0" smtClean="0"/>
                      <a:t> </a:t>
                    </a:r>
                    <a:r>
                      <a:rPr lang="en-US" sz="900" dirty="0" err="1" smtClean="0"/>
                      <a:t>på</a:t>
                    </a:r>
                    <a:r>
                      <a:rPr lang="en-US" sz="900" dirty="0" smtClean="0"/>
                      <a:t> </a:t>
                    </a:r>
                    <a:r>
                      <a:rPr lang="en-US" sz="900" dirty="0" err="1" smtClean="0"/>
                      <a:t>vår</a:t>
                    </a:r>
                    <a:r>
                      <a:rPr lang="en-US" sz="900" dirty="0" smtClean="0"/>
                      <a:t> </a:t>
                    </a:r>
                    <a:r>
                      <a:rPr lang="en-US" sz="900" dirty="0" err="1" smtClean="0"/>
                      <a:t>webbplats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Sheet1!$B$2:$B$7</c:f>
              <c:numCache>
                <c:formatCode>General</c:formatCode>
                <c:ptCount val="6"/>
                <c:pt idx="0">
                  <c:v>2.599203832694025</c:v>
                </c:pt>
                <c:pt idx="1">
                  <c:v>0.75556984528536608</c:v>
                </c:pt>
                <c:pt idx="2">
                  <c:v>0.37750019924515849</c:v>
                </c:pt>
                <c:pt idx="3">
                  <c:v>0.21903936243684083</c:v>
                </c:pt>
                <c:pt idx="4">
                  <c:v>0.95707789772349239</c:v>
                </c:pt>
                <c:pt idx="5">
                  <c:v>0.2797703562588188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74.305999999999997</c:v>
                </c:pt>
                <c:pt idx="1">
                  <c:v>71.453000000000003</c:v>
                </c:pt>
                <c:pt idx="2">
                  <c:v>77.230999999999995</c:v>
                </c:pt>
                <c:pt idx="3">
                  <c:v>64.399000000000001</c:v>
                </c:pt>
                <c:pt idx="4">
                  <c:v>76.245000000000005</c:v>
                </c:pt>
                <c:pt idx="5">
                  <c:v>71.394999999999996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266304"/>
        <c:axId val="189531264"/>
      </c:scatterChart>
      <c:valAx>
        <c:axId val="183266304"/>
        <c:scaling>
          <c:orientation val="minMax"/>
          <c:max val="2.7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sv-SE" sz="1000" dirty="0" smtClean="0"/>
                  <a:t>Effektmått</a:t>
                </a:r>
                <a:endParaRPr lang="sv-SE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89531264"/>
        <c:crosses val="autoZero"/>
        <c:crossBetween val="midCat"/>
      </c:valAx>
      <c:valAx>
        <c:axId val="189531264"/>
        <c:scaling>
          <c:orientation val="minMax"/>
          <c:max val="79"/>
          <c:min val="59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 anchor="t" anchorCtr="0"/>
              <a:lstStyle/>
              <a:p>
                <a:pPr>
                  <a:defRPr sz="1000"/>
                </a:pPr>
                <a:r>
                  <a:rPr lang="sv-SE" sz="1000" dirty="0" smtClean="0"/>
                  <a:t>Betygsindex</a:t>
                </a:r>
                <a:endParaRPr lang="sv-SE" sz="1000" dirty="0"/>
              </a:p>
            </c:rich>
          </c:tx>
          <c:layout>
            <c:manualLayout>
              <c:xMode val="edge"/>
              <c:yMode val="edge"/>
              <c:x val="0"/>
              <c:y val="1.059793307086653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83266304"/>
        <c:crosses val="autoZero"/>
        <c:crossBetween val="midCat"/>
        <c:majorUnit val="2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62</c:v>
                </c:pt>
                <c:pt idx="1">
                  <c:v>72</c:v>
                </c:pt>
                <c:pt idx="2">
                  <c:v>73</c:v>
                </c:pt>
                <c:pt idx="3">
                  <c:v>65.428380000000004</c:v>
                </c:pt>
                <c:pt idx="4">
                  <c:v>67</c:v>
                </c:pt>
                <c:pt idx="5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980608"/>
        <c:axId val="182982144"/>
      </c:barChart>
      <c:catAx>
        <c:axId val="18298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82982144"/>
        <c:crosses val="autoZero"/>
        <c:auto val="1"/>
        <c:lblAlgn val="ctr"/>
        <c:lblOffset val="100"/>
        <c:noMultiLvlLbl val="0"/>
      </c:catAx>
      <c:valAx>
        <c:axId val="182982144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8298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67</c:v>
                </c:pt>
                <c:pt idx="1">
                  <c:v>64.941000000000003</c:v>
                </c:pt>
                <c:pt idx="2">
                  <c:v>69</c:v>
                </c:pt>
                <c:pt idx="3">
                  <c:v>68</c:v>
                </c:pt>
                <c:pt idx="4">
                  <c:v>71</c:v>
                </c:pt>
                <c:pt idx="5">
                  <c:v>58.576000000000001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3049600"/>
        <c:axId val="183073024"/>
      </c:barChart>
      <c:catAx>
        <c:axId val="183049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83073024"/>
        <c:crosses val="autoZero"/>
        <c:auto val="1"/>
        <c:lblAlgn val="ctr"/>
        <c:lblOffset val="100"/>
        <c:noMultiLvlLbl val="0"/>
      </c:catAx>
      <c:valAx>
        <c:axId val="183073024"/>
        <c:scaling>
          <c:orientation val="minMax"/>
          <c:max val="9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830496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noProof="0" dirty="0" smtClean="0"/>
              <a:t>Andel</a:t>
            </a:r>
            <a:r>
              <a:rPr lang="en-US" dirty="0" smtClean="0"/>
              <a:t> </a:t>
            </a:r>
            <a:r>
              <a:rPr lang="sv-SE" noProof="0" dirty="0" smtClean="0"/>
              <a:t>inkomna</a:t>
            </a:r>
            <a:r>
              <a:rPr lang="en-US" dirty="0" smtClean="0"/>
              <a:t> </a:t>
            </a:r>
            <a:r>
              <a:rPr lang="sv-SE" noProof="0" dirty="0" smtClean="0"/>
              <a:t>svar</a:t>
            </a:r>
            <a:endParaRPr lang="sv-SE" noProof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Andel inkomna svar</c:v>
                </c:pt>
              </c:strCache>
            </c:strRef>
          </c:tx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5219685735401386"/>
                  <c:y val="-0.27414451294283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Blad1!$A$2:$A$3</c:f>
              <c:strCache>
                <c:ptCount val="2"/>
                <c:pt idx="0">
                  <c:v>Företag</c:v>
                </c:pt>
                <c:pt idx="1">
                  <c:v>Övriga</c:v>
                </c:pt>
              </c:strCache>
            </c:strRef>
          </c:cat>
          <c:val>
            <c:numRef>
              <c:f>Blad1!$B$2:$B$3</c:f>
              <c:numCache>
                <c:formatCode>0.0%</c:formatCode>
                <c:ptCount val="2"/>
                <c:pt idx="0">
                  <c:v>0.85897435897435892</c:v>
                </c:pt>
                <c:pt idx="1">
                  <c:v>0.14102564102564102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Företag</c:v>
                </c:pt>
                <c:pt idx="1">
                  <c:v>Övriga</c:v>
                </c:pt>
                <c:pt idx="3">
                  <c:v>Man</c:v>
                </c:pt>
                <c:pt idx="4">
                  <c:v>Kvinna</c:v>
                </c:pt>
                <c:pt idx="5">
                  <c:v>Totalt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67</c:v>
                </c:pt>
                <c:pt idx="5" formatCode="0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Företag</c:v>
                </c:pt>
                <c:pt idx="1">
                  <c:v>Övriga</c:v>
                </c:pt>
                <c:pt idx="3">
                  <c:v>Man</c:v>
                </c:pt>
                <c:pt idx="4">
                  <c:v>Kvinna</c:v>
                </c:pt>
                <c:pt idx="5">
                  <c:v>Totalt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62</c:v>
                </c:pt>
                <c:pt idx="1">
                  <c:v>54</c:v>
                </c:pt>
                <c:pt idx="3">
                  <c:v>60</c:v>
                </c:pt>
                <c:pt idx="4">
                  <c:v>69</c:v>
                </c:pt>
                <c:pt idx="5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156096"/>
        <c:axId val="189461632"/>
      </c:barChart>
      <c:catAx>
        <c:axId val="18315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89461632"/>
        <c:crosses val="autoZero"/>
        <c:auto val="1"/>
        <c:lblAlgn val="ctr"/>
        <c:lblOffset val="100"/>
        <c:noMultiLvlLbl val="0"/>
      </c:catAx>
      <c:valAx>
        <c:axId val="189461632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8315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NKI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Totalt Bygg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75.661000000000001</c:v>
                </c:pt>
                <c:pt idx="1">
                  <c:v>63.774000000000001</c:v>
                </c:pt>
                <c:pt idx="2">
                  <c:v>59.579000000000001</c:v>
                </c:pt>
                <c:pt idx="3">
                  <c:v>64.593000000000004</c:v>
                </c:pt>
                <c:pt idx="4">
                  <c:v>54.258000000000003</c:v>
                </c:pt>
                <c:pt idx="5">
                  <c:v>69.858000000000004</c:v>
                </c:pt>
                <c:pt idx="6">
                  <c:v>51.707000000000001</c:v>
                </c:pt>
                <c:pt idx="7">
                  <c:v>59.341000000000001</c:v>
                </c:pt>
                <c:pt idx="8">
                  <c:v>50.404000000000003</c:v>
                </c:pt>
                <c:pt idx="9">
                  <c:v>72</c:v>
                </c:pt>
                <c:pt idx="10">
                  <c:v>64</c:v>
                </c:pt>
                <c:pt idx="11">
                  <c:v>62</c:v>
                </c:pt>
                <c:pt idx="1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130752"/>
        <c:axId val="189395328"/>
      </c:barChart>
      <c:catAx>
        <c:axId val="183130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89395328"/>
        <c:crosses val="autoZero"/>
        <c:auto val="1"/>
        <c:lblAlgn val="ctr"/>
        <c:lblOffset val="100"/>
        <c:noMultiLvlLbl val="0"/>
      </c:catAx>
      <c:valAx>
        <c:axId val="189395328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8313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Kvartal 1</c:v>
                </c:pt>
                <c:pt idx="1">
                  <c:v>Kvartal 2</c:v>
                </c:pt>
                <c:pt idx="2">
                  <c:v>Kvartal 3</c:v>
                </c:pt>
                <c:pt idx="3">
                  <c:v>Kvartal 4</c:v>
                </c:pt>
                <c:pt idx="4">
                  <c:v>Totalt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64</c:v>
                </c:pt>
                <c:pt idx="1">
                  <c:v>68</c:v>
                </c:pt>
                <c:pt idx="2">
                  <c:v>65</c:v>
                </c:pt>
                <c:pt idx="3">
                  <c:v>70</c:v>
                </c:pt>
                <c:pt idx="4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Kvartal 1</c:v>
                </c:pt>
                <c:pt idx="1">
                  <c:v>Kvartal 2</c:v>
                </c:pt>
                <c:pt idx="2">
                  <c:v>Kvartal 3</c:v>
                </c:pt>
                <c:pt idx="3">
                  <c:v>Kvartal 4</c:v>
                </c:pt>
                <c:pt idx="4">
                  <c:v>Totalt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64.272999999999996</c:v>
                </c:pt>
                <c:pt idx="1">
                  <c:v>62.978000000000002</c:v>
                </c:pt>
                <c:pt idx="2">
                  <c:v>54</c:v>
                </c:pt>
                <c:pt idx="3">
                  <c:v>66</c:v>
                </c:pt>
                <c:pt idx="4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36320"/>
        <c:axId val="190137856"/>
      </c:barChart>
      <c:catAx>
        <c:axId val="19013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90137856"/>
        <c:crosses val="autoZero"/>
        <c:auto val="1"/>
        <c:lblAlgn val="ctr"/>
        <c:lblOffset val="100"/>
        <c:noMultiLvlLbl val="0"/>
      </c:catAx>
      <c:valAx>
        <c:axId val="190137856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90136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Företag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67</c:v>
                </c:pt>
                <c:pt idx="1">
                  <c:v>65</c:v>
                </c:pt>
                <c:pt idx="2">
                  <c:v>69</c:v>
                </c:pt>
                <c:pt idx="3">
                  <c:v>68</c:v>
                </c:pt>
                <c:pt idx="4">
                  <c:v>71</c:v>
                </c:pt>
                <c:pt idx="5">
                  <c:v>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Övriga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51</c:v>
                </c:pt>
                <c:pt idx="1">
                  <c:v>56</c:v>
                </c:pt>
                <c:pt idx="2">
                  <c:v>60</c:v>
                </c:pt>
                <c:pt idx="3">
                  <c:v>63</c:v>
                </c:pt>
                <c:pt idx="4">
                  <c:v>65</c:v>
                </c:pt>
                <c:pt idx="5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66</c:v>
                </c:pt>
                <c:pt idx="1">
                  <c:v>64</c:v>
                </c:pt>
                <c:pt idx="2">
                  <c:v>68</c:v>
                </c:pt>
                <c:pt idx="3">
                  <c:v>68</c:v>
                </c:pt>
                <c:pt idx="4">
                  <c:v>70</c:v>
                </c:pt>
                <c:pt idx="5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635968"/>
        <c:axId val="189650048"/>
      </c:barChart>
      <c:catAx>
        <c:axId val="189635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89650048"/>
        <c:crosses val="autoZero"/>
        <c:auto val="1"/>
        <c:lblAlgn val="ctr"/>
        <c:lblOffset val="100"/>
        <c:noMultiLvlLbl val="0"/>
      </c:catAx>
      <c:valAx>
        <c:axId val="189650048"/>
        <c:scaling>
          <c:orientation val="minMax"/>
          <c:max val="9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896359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71</c:v>
                </c:pt>
                <c:pt idx="1">
                  <c:v>70</c:v>
                </c:pt>
                <c:pt idx="2">
                  <c:v>76</c:v>
                </c:pt>
                <c:pt idx="3">
                  <c:v>73</c:v>
                </c:pt>
                <c:pt idx="4">
                  <c:v>73</c:v>
                </c:pt>
                <c:pt idx="5">
                  <c:v>70.846000000000004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270656"/>
        <c:axId val="165273600"/>
      </c:barChart>
      <c:catAx>
        <c:axId val="165270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65273600"/>
        <c:crosses val="autoZero"/>
        <c:auto val="1"/>
        <c:lblAlgn val="ctr"/>
        <c:lblOffset val="100"/>
        <c:noMultiLvlLbl val="0"/>
      </c:catAx>
      <c:valAx>
        <c:axId val="165273600"/>
        <c:scaling>
          <c:orientation val="minMax"/>
          <c:max val="9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652706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4176256812164E-2"/>
          <c:y val="8.7500000000000008E-2"/>
          <c:w val="0.88137683019740354"/>
          <c:h val="0.79777583661417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7.9085157088419997E-2"/>
                  <c:y val="-4.618739016624878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Tillgänglighet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941046832756341E-3"/>
                  <c:y val="3.4213902838949712E-3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Information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085876829263484"/>
                  <c:y val="-3.5747669134785776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Bemötande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525678539415881E-2"/>
                  <c:y val="-4.035126579951618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Kompetens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0.12579235310635209"/>
                  <c:y val="-4.035126579951618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Rättssäkerhet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966778398061928E-2"/>
                  <c:y val="-4.618739016624878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Effektivitet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Sheet1!$B$2:$B$7</c:f>
              <c:numCache>
                <c:formatCode>General</c:formatCode>
                <c:ptCount val="6"/>
                <c:pt idx="0">
                  <c:v>1.2013815803270513</c:v>
                </c:pt>
                <c:pt idx="1">
                  <c:v>0</c:v>
                </c:pt>
                <c:pt idx="2">
                  <c:v>0.65314415031218931</c:v>
                </c:pt>
                <c:pt idx="3">
                  <c:v>1.3852060516170805</c:v>
                </c:pt>
                <c:pt idx="4">
                  <c:v>0.24705445715829799</c:v>
                </c:pt>
                <c:pt idx="5">
                  <c:v>1.3579405779360143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64.203999999999994</c:v>
                </c:pt>
                <c:pt idx="1">
                  <c:v>65.793000000000006</c:v>
                </c:pt>
                <c:pt idx="2">
                  <c:v>68.42</c:v>
                </c:pt>
                <c:pt idx="3">
                  <c:v>67.789000000000001</c:v>
                </c:pt>
                <c:pt idx="4">
                  <c:v>70.379000000000005</c:v>
                </c:pt>
                <c:pt idx="5">
                  <c:v>58.704000000000001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919232"/>
        <c:axId val="189921152"/>
      </c:scatterChart>
      <c:valAx>
        <c:axId val="189919232"/>
        <c:scaling>
          <c:orientation val="minMax"/>
          <c:max val="2.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sv-SE" sz="1000" dirty="0" smtClean="0"/>
                  <a:t>Effektmått</a:t>
                </a:r>
                <a:endParaRPr lang="sv-SE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89921152"/>
        <c:crosses val="autoZero"/>
        <c:crossBetween val="midCat"/>
      </c:valAx>
      <c:valAx>
        <c:axId val="189921152"/>
        <c:scaling>
          <c:orientation val="minMax"/>
          <c:max val="78"/>
          <c:min val="54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 anchor="t" anchorCtr="0"/>
              <a:lstStyle/>
              <a:p>
                <a:pPr>
                  <a:defRPr sz="1000"/>
                </a:pPr>
                <a:r>
                  <a:rPr lang="sv-SE" sz="1000" dirty="0" smtClean="0"/>
                  <a:t>Betygsindex</a:t>
                </a:r>
                <a:endParaRPr lang="sv-SE" sz="1000" dirty="0"/>
              </a:p>
            </c:rich>
          </c:tx>
          <c:layout>
            <c:manualLayout>
              <c:xMode val="edge"/>
              <c:yMode val="edge"/>
              <c:x val="0"/>
              <c:y val="1.059793307086653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89919232"/>
        <c:crosses val="autoZero"/>
        <c:crossBetween val="midCat"/>
        <c:majorUnit val="2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4176256812164E-2"/>
          <c:y val="8.7500000000000008E-2"/>
          <c:w val="0.88137683019740354"/>
          <c:h val="0.79777583661417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12916421858620733"/>
                  <c:y val="-6.6614859449562872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Tiden</a:t>
                    </a:r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för</a:t>
                    </a:r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handläggningen</a:t>
                    </a:r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 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70799918894257E-2"/>
                  <c:y val="-5.7860098455158417E-2"/>
                </c:manualLayout>
              </c:layout>
              <c:tx>
                <c:rich>
                  <a:bodyPr/>
                  <a:lstStyle/>
                  <a:p>
                    <a:r>
                      <a:rPr lang="sv-SE" sz="900" b="1" dirty="0" smtClean="0">
                        <a:solidFill>
                          <a:srgbClr val="FF0000"/>
                        </a:solidFill>
                      </a:rPr>
                      <a:t>Förmågan att hålla överenskomna tidsramar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6594289267331625E-2"/>
                  <c:y val="6.9306475687678767E-2"/>
                </c:manualLayout>
              </c:layout>
              <c:tx>
                <c:rich>
                  <a:bodyPr/>
                  <a:lstStyle/>
                  <a:p>
                    <a:r>
                      <a:rPr lang="sv-SE" sz="900" b="1" dirty="0" smtClean="0">
                        <a:solidFill>
                          <a:srgbClr val="FF0000"/>
                        </a:solidFill>
                      </a:rPr>
                      <a:t>Rutinerna kring handläggningen av ditt ärende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478995002699028"/>
                  <c:y val="-6.0778505305107998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Kompetens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5.469822872774599E-2"/>
                  <c:y val="3.5521338078396483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Rättssäkerhet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233104924226938E-2"/>
                  <c:y val="3.5521567856118708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Effektivitet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Sheet1!$B$2:$B$7</c:f>
              <c:numCache>
                <c:formatCode>General</c:formatCode>
                <c:ptCount val="6"/>
                <c:pt idx="0">
                  <c:v>1.5770477917230228</c:v>
                </c:pt>
                <c:pt idx="1">
                  <c:v>0</c:v>
                </c:pt>
                <c:pt idx="2">
                  <c:v>3.6202721612867932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56.347000000000001</c:v>
                </c:pt>
                <c:pt idx="1">
                  <c:v>61.142000000000003</c:v>
                </c:pt>
                <c:pt idx="2">
                  <c:v>60.140999999999998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794368"/>
        <c:axId val="190804736"/>
      </c:scatterChart>
      <c:valAx>
        <c:axId val="190794368"/>
        <c:scaling>
          <c:orientation val="minMax"/>
          <c:max val="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sv-SE" sz="1000" dirty="0" smtClean="0"/>
                  <a:t>Effektmått</a:t>
                </a:r>
                <a:endParaRPr lang="sv-SE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90804736"/>
        <c:crosses val="autoZero"/>
        <c:crossBetween val="midCat"/>
      </c:valAx>
      <c:valAx>
        <c:axId val="190804736"/>
        <c:scaling>
          <c:orientation val="minMax"/>
          <c:max val="78"/>
          <c:min val="53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 anchor="t" anchorCtr="0"/>
              <a:lstStyle/>
              <a:p>
                <a:pPr>
                  <a:defRPr sz="1000"/>
                </a:pPr>
                <a:r>
                  <a:rPr lang="sv-SE" sz="1000" dirty="0" smtClean="0"/>
                  <a:t>Betygsindex</a:t>
                </a:r>
                <a:endParaRPr lang="sv-SE" sz="1000" dirty="0"/>
              </a:p>
            </c:rich>
          </c:tx>
          <c:layout>
            <c:manualLayout>
              <c:xMode val="edge"/>
              <c:yMode val="edge"/>
              <c:x val="0"/>
              <c:y val="1.059793307086653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90794368"/>
        <c:crosses val="autoZero"/>
        <c:crossBetween val="midCat"/>
        <c:majorUnit val="2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67</c:v>
                </c:pt>
                <c:pt idx="1">
                  <c:v>64</c:v>
                </c:pt>
                <c:pt idx="2">
                  <c:v>62</c:v>
                </c:pt>
                <c:pt idx="3">
                  <c:v>68.111419999999995</c:v>
                </c:pt>
                <c:pt idx="4">
                  <c:v>67</c:v>
                </c:pt>
                <c:pt idx="5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560896"/>
        <c:axId val="190562688"/>
      </c:barChart>
      <c:catAx>
        <c:axId val="19056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90562688"/>
        <c:crosses val="autoZero"/>
        <c:auto val="1"/>
        <c:lblAlgn val="ctr"/>
        <c:lblOffset val="100"/>
        <c:noMultiLvlLbl val="0"/>
      </c:catAx>
      <c:valAx>
        <c:axId val="190562688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9056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65</c:v>
                </c:pt>
                <c:pt idx="1">
                  <c:v>67.948999999999998</c:v>
                </c:pt>
                <c:pt idx="2">
                  <c:v>70</c:v>
                </c:pt>
                <c:pt idx="3">
                  <c:v>65</c:v>
                </c:pt>
                <c:pt idx="4">
                  <c:v>67</c:v>
                </c:pt>
                <c:pt idx="5">
                  <c:v>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0646912"/>
        <c:axId val="190649856"/>
      </c:barChart>
      <c:catAx>
        <c:axId val="190646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0649856"/>
        <c:crosses val="autoZero"/>
        <c:auto val="1"/>
        <c:lblAlgn val="ctr"/>
        <c:lblOffset val="100"/>
        <c:noMultiLvlLbl val="0"/>
      </c:catAx>
      <c:valAx>
        <c:axId val="190649856"/>
        <c:scaling>
          <c:orientation val="minMax"/>
          <c:max val="9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06469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noProof="0" dirty="0" smtClean="0"/>
              <a:t>Andel</a:t>
            </a:r>
            <a:r>
              <a:rPr lang="en-US" dirty="0" smtClean="0"/>
              <a:t> </a:t>
            </a:r>
            <a:r>
              <a:rPr lang="sv-SE" noProof="0" dirty="0" smtClean="0"/>
              <a:t>inkomna</a:t>
            </a:r>
            <a:r>
              <a:rPr lang="en-US" dirty="0" smtClean="0"/>
              <a:t> </a:t>
            </a:r>
            <a:r>
              <a:rPr lang="sv-SE" noProof="0" dirty="0" smtClean="0"/>
              <a:t>svar</a:t>
            </a:r>
            <a:endParaRPr lang="sv-SE" noProof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Andel inkomna svar</c:v>
                </c:pt>
              </c:strCache>
            </c:strRef>
          </c:tx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5219685735401381"/>
                  <c:y val="4.6311583275303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483897119321686"/>
                  <c:y val="-3.495964334890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Blad1!$A$2:$A$3</c:f>
              <c:strCache>
                <c:ptCount val="2"/>
                <c:pt idx="0">
                  <c:v>Företag</c:v>
                </c:pt>
                <c:pt idx="1">
                  <c:v>Övriga</c:v>
                </c:pt>
              </c:strCache>
            </c:strRef>
          </c:cat>
          <c:val>
            <c:numRef>
              <c:f>Blad1!$B$2:$B$3</c:f>
              <c:numCache>
                <c:formatCode>0.0%</c:formatCode>
                <c:ptCount val="2"/>
                <c:pt idx="0">
                  <c:v>0.53623188405797106</c:v>
                </c:pt>
                <c:pt idx="1">
                  <c:v>0.46376811594202899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Företag</c:v>
                </c:pt>
                <c:pt idx="1">
                  <c:v>Övriga</c:v>
                </c:pt>
                <c:pt idx="3">
                  <c:v>Man</c:v>
                </c:pt>
                <c:pt idx="4">
                  <c:v>Kvinna</c:v>
                </c:pt>
                <c:pt idx="5">
                  <c:v>Totalt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67</c:v>
                </c:pt>
                <c:pt idx="5" formatCode="0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Företag</c:v>
                </c:pt>
                <c:pt idx="1">
                  <c:v>Övriga</c:v>
                </c:pt>
                <c:pt idx="3">
                  <c:v>Man</c:v>
                </c:pt>
                <c:pt idx="4">
                  <c:v>Kvinna</c:v>
                </c:pt>
                <c:pt idx="5">
                  <c:v>Totalt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68</c:v>
                </c:pt>
                <c:pt idx="1">
                  <c:v>74</c:v>
                </c:pt>
                <c:pt idx="3">
                  <c:v>70</c:v>
                </c:pt>
                <c:pt idx="4">
                  <c:v>72</c:v>
                </c:pt>
                <c:pt idx="5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253120"/>
        <c:axId val="191254912"/>
      </c:barChart>
      <c:catAx>
        <c:axId val="19125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91254912"/>
        <c:crosses val="autoZero"/>
        <c:auto val="1"/>
        <c:lblAlgn val="ctr"/>
        <c:lblOffset val="100"/>
        <c:noMultiLvlLbl val="0"/>
      </c:catAx>
      <c:valAx>
        <c:axId val="191254912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9125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Totalt Mark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2" formatCode="0">
                  <c:v>64.522999999999996</c:v>
                </c:pt>
                <c:pt idx="5" formatCode="0">
                  <c:v>71.296000000000006</c:v>
                </c:pt>
                <c:pt idx="8" formatCode="0">
                  <c:v>78.665999999999997</c:v>
                </c:pt>
                <c:pt idx="11" formatCode="0">
                  <c:v>72</c:v>
                </c:pt>
                <c:pt idx="12" formatCode="0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198720"/>
        <c:axId val="191200256"/>
      </c:barChart>
      <c:catAx>
        <c:axId val="191198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91200256"/>
        <c:crosses val="autoZero"/>
        <c:auto val="1"/>
        <c:lblAlgn val="ctr"/>
        <c:lblOffset val="100"/>
        <c:noMultiLvlLbl val="0"/>
      </c:catAx>
      <c:valAx>
        <c:axId val="19120025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9119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Kvartal 1</c:v>
                </c:pt>
                <c:pt idx="1">
                  <c:v>Kvartal 2</c:v>
                </c:pt>
                <c:pt idx="2">
                  <c:v>Kvartal 3</c:v>
                </c:pt>
                <c:pt idx="3">
                  <c:v>Kvartal 4</c:v>
                </c:pt>
                <c:pt idx="4">
                  <c:v>Totalt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">
                  <c:v>61</c:v>
                </c:pt>
                <c:pt idx="2" formatCode="0">
                  <c:v>68</c:v>
                </c:pt>
                <c:pt idx="3" formatCode="0">
                  <c:v>85</c:v>
                </c:pt>
                <c:pt idx="4" formatCode="0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Kvartal 1</c:v>
                </c:pt>
                <c:pt idx="1">
                  <c:v>Kvartal 2</c:v>
                </c:pt>
                <c:pt idx="2">
                  <c:v>Kvartal 3</c:v>
                </c:pt>
                <c:pt idx="3">
                  <c:v>Kvartal 4</c:v>
                </c:pt>
                <c:pt idx="4">
                  <c:v>Totalt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64.522999999999996</c:v>
                </c:pt>
                <c:pt idx="1">
                  <c:v>71.296000000000006</c:v>
                </c:pt>
                <c:pt idx="2">
                  <c:v>78.665999999999997</c:v>
                </c:pt>
                <c:pt idx="3">
                  <c:v>72</c:v>
                </c:pt>
                <c:pt idx="4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367808"/>
        <c:axId val="191369600"/>
      </c:barChart>
      <c:catAx>
        <c:axId val="191367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91369600"/>
        <c:crosses val="autoZero"/>
        <c:auto val="1"/>
        <c:lblAlgn val="ctr"/>
        <c:lblOffset val="100"/>
        <c:noMultiLvlLbl val="0"/>
      </c:catAx>
      <c:valAx>
        <c:axId val="191369600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91367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Företag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65</c:v>
                </c:pt>
                <c:pt idx="1">
                  <c:v>68</c:v>
                </c:pt>
                <c:pt idx="2">
                  <c:v>70</c:v>
                </c:pt>
                <c:pt idx="3">
                  <c:v>65</c:v>
                </c:pt>
                <c:pt idx="4">
                  <c:v>67</c:v>
                </c:pt>
                <c:pt idx="5">
                  <c:v>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Övriga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68</c:v>
                </c:pt>
                <c:pt idx="1">
                  <c:v>76</c:v>
                </c:pt>
                <c:pt idx="2">
                  <c:v>82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66</c:v>
                </c:pt>
                <c:pt idx="1">
                  <c:v>71</c:v>
                </c:pt>
                <c:pt idx="2">
                  <c:v>75</c:v>
                </c:pt>
                <c:pt idx="3">
                  <c:v>70</c:v>
                </c:pt>
                <c:pt idx="4">
                  <c:v>73</c:v>
                </c:pt>
                <c:pt idx="5">
                  <c:v>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441536"/>
        <c:axId val="191447424"/>
      </c:barChart>
      <c:catAx>
        <c:axId val="191441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1447424"/>
        <c:crosses val="autoZero"/>
        <c:auto val="1"/>
        <c:lblAlgn val="ctr"/>
        <c:lblOffset val="100"/>
        <c:noMultiLvlLbl val="0"/>
      </c:catAx>
      <c:valAx>
        <c:axId val="191447424"/>
        <c:scaling>
          <c:orientation val="minMax"/>
          <c:max val="9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14415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4176256812164E-2"/>
          <c:y val="8.7500000000000008E-2"/>
          <c:w val="0.88137683019740354"/>
          <c:h val="0.79777583661417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17660713585274451"/>
                  <c:y val="-4.618739016624878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Tillgänglighet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306529074686809E-2"/>
                  <c:y val="-3.743285894956655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Information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039470562952315"/>
                  <c:y val="-3.8665846207013181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Bemötande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6804744976601158"/>
                  <c:y val="-4.035126579951618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Kompetens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9.8908330792725641E-3"/>
                  <c:y val="9.2575146506275689E-3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Rättssäkerhet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5509695021232152E-2"/>
                  <c:y val="-4.0351036021793955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Effektivitet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Sheet1!$B$2:$B$7</c:f>
              <c:numCache>
                <c:formatCode>General</c:formatCode>
                <c:ptCount val="6"/>
                <c:pt idx="0">
                  <c:v>0.79178579962439921</c:v>
                </c:pt>
                <c:pt idx="1">
                  <c:v>0.90103793016718048</c:v>
                </c:pt>
                <c:pt idx="2">
                  <c:v>0.71427648755029871</c:v>
                </c:pt>
                <c:pt idx="3">
                  <c:v>0.83758700839453804</c:v>
                </c:pt>
                <c:pt idx="4">
                  <c:v>0.86751316532776468</c:v>
                </c:pt>
                <c:pt idx="5">
                  <c:v>0.68298150022096926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71.429000000000002</c:v>
                </c:pt>
                <c:pt idx="1">
                  <c:v>66.397999999999996</c:v>
                </c:pt>
                <c:pt idx="2">
                  <c:v>75.103999999999999</c:v>
                </c:pt>
                <c:pt idx="3">
                  <c:v>70.27</c:v>
                </c:pt>
                <c:pt idx="4">
                  <c:v>72.716999999999999</c:v>
                </c:pt>
                <c:pt idx="5">
                  <c:v>73.927999999999997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417920"/>
        <c:axId val="190420096"/>
      </c:scatterChart>
      <c:valAx>
        <c:axId val="190417920"/>
        <c:scaling>
          <c:orientation val="minMax"/>
          <c:max val="2.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sv-SE" sz="1000" dirty="0" smtClean="0"/>
                  <a:t>Effektmått</a:t>
                </a:r>
                <a:endParaRPr lang="sv-SE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90420096"/>
        <c:crosses val="autoZero"/>
        <c:crossBetween val="midCat"/>
      </c:valAx>
      <c:valAx>
        <c:axId val="190420096"/>
        <c:scaling>
          <c:orientation val="minMax"/>
          <c:max val="78"/>
          <c:min val="64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 anchor="t" anchorCtr="0"/>
              <a:lstStyle/>
              <a:p>
                <a:pPr>
                  <a:defRPr sz="1000"/>
                </a:pPr>
                <a:r>
                  <a:rPr lang="sv-SE" sz="1000" dirty="0" smtClean="0"/>
                  <a:t>Betygsindex</a:t>
                </a:r>
                <a:endParaRPr lang="sv-SE" sz="1000" dirty="0"/>
              </a:p>
            </c:rich>
          </c:tx>
          <c:layout>
            <c:manualLayout>
              <c:xMode val="edge"/>
              <c:yMode val="edge"/>
              <c:x val="0"/>
              <c:y val="1.059793307086653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90417920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noProof="0" dirty="0" smtClean="0"/>
              <a:t>Andel</a:t>
            </a:r>
            <a:r>
              <a:rPr lang="en-US" dirty="0" smtClean="0"/>
              <a:t> </a:t>
            </a:r>
            <a:r>
              <a:rPr lang="sv-SE" noProof="0" dirty="0" smtClean="0"/>
              <a:t>inkomna</a:t>
            </a:r>
            <a:r>
              <a:rPr lang="en-US" dirty="0" smtClean="0"/>
              <a:t> </a:t>
            </a:r>
            <a:r>
              <a:rPr lang="sv-SE" noProof="0" dirty="0" smtClean="0"/>
              <a:t>svar</a:t>
            </a:r>
            <a:endParaRPr lang="sv-SE" noProof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Andel inkomna svar</c:v>
                </c:pt>
              </c:strCache>
            </c:strRef>
          </c:tx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8.5738863153691544E-2"/>
                  <c:y val="-0.22518594268728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712948158739246E-2"/>
                  <c:y val="0.14307152121672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Blad1!$A$2:$A$3</c:f>
              <c:strCache>
                <c:ptCount val="2"/>
                <c:pt idx="0">
                  <c:v>Företag</c:v>
                </c:pt>
                <c:pt idx="1">
                  <c:v>Övriga</c:v>
                </c:pt>
              </c:strCache>
            </c:strRef>
          </c:cat>
          <c:val>
            <c:numRef>
              <c:f>Blad1!$B$2:$B$3</c:f>
              <c:numCache>
                <c:formatCode>0.0%</c:formatCode>
                <c:ptCount val="2"/>
                <c:pt idx="0">
                  <c:v>0.8170542635658915</c:v>
                </c:pt>
                <c:pt idx="1">
                  <c:v>0.18294573643410852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4176256812164E-2"/>
          <c:y val="8.7500000000000008E-2"/>
          <c:w val="0.88137683019740354"/>
          <c:h val="0.797775836614177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.1001440104300161"/>
                  <c:y val="-0.14832381747193035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vår</a:t>
                    </a:r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skriftliga</a:t>
                    </a:r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 information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941046832756341E-3"/>
                  <c:y val="-1.4087442371747267E-2"/>
                </c:manualLayout>
              </c:layout>
              <c:tx>
                <c:rich>
                  <a:bodyPr/>
                  <a:lstStyle/>
                  <a:p>
                    <a:r>
                      <a:rPr lang="sv-SE" sz="900" b="1" dirty="0" smtClean="0">
                        <a:solidFill>
                          <a:srgbClr val="FF0000"/>
                        </a:solidFill>
                      </a:rPr>
                      <a:t>hur vi informerade om processen och rutinerna för ditt ärende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490437180301099E-3"/>
                  <c:y val="1.9697465459812796E-2"/>
                </c:manualLayout>
              </c:layout>
              <c:tx>
                <c:rich>
                  <a:bodyPr/>
                  <a:lstStyle/>
                  <a:p>
                    <a:r>
                      <a:rPr lang="sv-SE" sz="900" b="1" dirty="0" smtClean="0">
                        <a:solidFill>
                          <a:srgbClr val="FF0000"/>
                        </a:solidFill>
                      </a:rPr>
                      <a:t>hur vi informerade om vad som förväntades av dig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1527874081048857E-2"/>
                  <c:y val="-0.11257086344953346"/>
                </c:manualLayout>
              </c:layout>
              <c:tx>
                <c:rich>
                  <a:bodyPr/>
                  <a:lstStyle/>
                  <a:p>
                    <a:r>
                      <a:rPr lang="sv-SE" sz="900" b="1" dirty="0" smtClean="0">
                        <a:solidFill>
                          <a:srgbClr val="FF0000"/>
                        </a:solidFill>
                      </a:rPr>
                      <a:t>hur vi informerade om möjligheten att överklaga beslut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0.22865656054778338"/>
                  <c:y val="-1.408767214946949E-2"/>
                </c:manualLayout>
              </c:layout>
              <c:tx>
                <c:rich>
                  <a:bodyPr/>
                  <a:lstStyle/>
                  <a:p>
                    <a:r>
                      <a:rPr lang="sv-SE" sz="900" dirty="0" smtClean="0"/>
                      <a:t>hur vi informerade om de lagar och regler som gäller för ditt ärende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81454241770247E-2"/>
                  <c:y val="7.3457869795075043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informationen</a:t>
                    </a:r>
                    <a:r>
                      <a:rPr lang="en-US" sz="900" dirty="0" smtClean="0"/>
                      <a:t> </a:t>
                    </a:r>
                    <a:r>
                      <a:rPr lang="en-US" sz="900" dirty="0" err="1" smtClean="0"/>
                      <a:t>på</a:t>
                    </a:r>
                    <a:r>
                      <a:rPr lang="en-US" sz="900" dirty="0" smtClean="0"/>
                      <a:t> </a:t>
                    </a:r>
                    <a:r>
                      <a:rPr lang="en-US" sz="900" dirty="0" err="1" smtClean="0"/>
                      <a:t>vår</a:t>
                    </a:r>
                    <a:r>
                      <a:rPr lang="en-US" sz="900" dirty="0" smtClean="0"/>
                      <a:t> </a:t>
                    </a:r>
                    <a:r>
                      <a:rPr lang="en-US" sz="900" dirty="0" err="1" smtClean="0"/>
                      <a:t>webbplats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Sheet1!$B$2:$B$7</c:f>
              <c:numCache>
                <c:formatCode>General</c:formatCode>
                <c:ptCount val="6"/>
                <c:pt idx="0">
                  <c:v>0.96245327519667845</c:v>
                </c:pt>
                <c:pt idx="1">
                  <c:v>0</c:v>
                </c:pt>
                <c:pt idx="2">
                  <c:v>1.4558500429797672</c:v>
                </c:pt>
                <c:pt idx="3">
                  <c:v>0.40080380725602377</c:v>
                </c:pt>
                <c:pt idx="4">
                  <c:v>1.1683259620921316</c:v>
                </c:pt>
                <c:pt idx="5">
                  <c:v>1.3981045222211548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64.738</c:v>
                </c:pt>
                <c:pt idx="1">
                  <c:v>63.652999999999999</c:v>
                </c:pt>
                <c:pt idx="2">
                  <c:v>65.86</c:v>
                </c:pt>
                <c:pt idx="3">
                  <c:v>54.851999999999997</c:v>
                </c:pt>
                <c:pt idx="4">
                  <c:v>68.569000000000003</c:v>
                </c:pt>
                <c:pt idx="5">
                  <c:v>58.332999999999998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379904"/>
        <c:axId val="191959040"/>
      </c:scatterChart>
      <c:valAx>
        <c:axId val="190379904"/>
        <c:scaling>
          <c:orientation val="minMax"/>
          <c:max val="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sv-SE" sz="1000" dirty="0" smtClean="0"/>
                  <a:t>Effektmått</a:t>
                </a:r>
                <a:endParaRPr lang="sv-SE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91959040"/>
        <c:crosses val="autoZero"/>
        <c:crossBetween val="midCat"/>
      </c:valAx>
      <c:valAx>
        <c:axId val="191959040"/>
        <c:scaling>
          <c:orientation val="minMax"/>
          <c:max val="79"/>
          <c:min val="53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 anchor="t" anchorCtr="0"/>
              <a:lstStyle/>
              <a:p>
                <a:pPr>
                  <a:defRPr sz="1000"/>
                </a:pPr>
                <a:r>
                  <a:rPr lang="sv-SE" sz="1000" dirty="0" smtClean="0"/>
                  <a:t>Betygsindex</a:t>
                </a:r>
                <a:endParaRPr lang="sv-SE" sz="1000" dirty="0"/>
              </a:p>
            </c:rich>
          </c:tx>
          <c:layout>
            <c:manualLayout>
              <c:xMode val="edge"/>
              <c:yMode val="edge"/>
              <c:x val="0"/>
              <c:y val="1.059793307086653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190379904"/>
        <c:crosses val="autoZero"/>
        <c:crossBetween val="midCat"/>
        <c:majorUnit val="2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63</c:v>
                </c:pt>
                <c:pt idx="1">
                  <c:v>66</c:v>
                </c:pt>
                <c:pt idx="2">
                  <c:v>67</c:v>
                </c:pt>
                <c:pt idx="3">
                  <c:v>60.865380000000002</c:v>
                </c:pt>
                <c:pt idx="4">
                  <c:v>70</c:v>
                </c:pt>
                <c:pt idx="5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989056"/>
        <c:axId val="190990592"/>
      </c:barChart>
      <c:catAx>
        <c:axId val="19098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90990592"/>
        <c:crosses val="autoZero"/>
        <c:auto val="1"/>
        <c:lblAlgn val="ctr"/>
        <c:lblOffset val="100"/>
        <c:noMultiLvlLbl val="0"/>
      </c:catAx>
      <c:valAx>
        <c:axId val="190990592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9098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73</c:v>
                </c:pt>
                <c:pt idx="1">
                  <c:v>77</c:v>
                </c:pt>
                <c:pt idx="2">
                  <c:v>83</c:v>
                </c:pt>
                <c:pt idx="3">
                  <c:v>78</c:v>
                </c:pt>
                <c:pt idx="4">
                  <c:v>76</c:v>
                </c:pt>
                <c:pt idx="5">
                  <c:v>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094784"/>
        <c:axId val="191097472"/>
      </c:barChart>
      <c:catAx>
        <c:axId val="191094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1097472"/>
        <c:crosses val="autoZero"/>
        <c:auto val="1"/>
        <c:lblAlgn val="ctr"/>
        <c:lblOffset val="100"/>
        <c:noMultiLvlLbl val="0"/>
      </c:catAx>
      <c:valAx>
        <c:axId val="191097472"/>
        <c:scaling>
          <c:orientation val="minMax"/>
          <c:max val="9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10947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noProof="0" dirty="0" smtClean="0"/>
              <a:t>Andel</a:t>
            </a:r>
            <a:r>
              <a:rPr lang="en-US" dirty="0" smtClean="0"/>
              <a:t> </a:t>
            </a:r>
            <a:r>
              <a:rPr lang="sv-SE" noProof="0" dirty="0" smtClean="0"/>
              <a:t>inkomna</a:t>
            </a:r>
            <a:r>
              <a:rPr lang="en-US" dirty="0" smtClean="0"/>
              <a:t> </a:t>
            </a:r>
            <a:r>
              <a:rPr lang="sv-SE" noProof="0" dirty="0" smtClean="0"/>
              <a:t>svar</a:t>
            </a:r>
            <a:endParaRPr lang="sv-SE" noProof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Andel inkomna svar</c:v>
                </c:pt>
              </c:strCache>
            </c:strRef>
          </c:tx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1677446467300739E-3"/>
                  <c:y val="-0.3765124325680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Blad1!$A$2:$A$3</c:f>
              <c:strCache>
                <c:ptCount val="2"/>
                <c:pt idx="0">
                  <c:v>Företag</c:v>
                </c:pt>
                <c:pt idx="1">
                  <c:v>Övriga</c:v>
                </c:pt>
              </c:strCache>
            </c:strRef>
          </c:cat>
          <c:val>
            <c:numRef>
              <c:f>Blad1!$B$2:$B$3</c:f>
              <c:numCache>
                <c:formatCode>0.0%</c:formatCode>
                <c:ptCount val="2"/>
                <c:pt idx="0">
                  <c:v>0.96682464454976302</c:v>
                </c:pt>
                <c:pt idx="1">
                  <c:v>3.3175355450236969E-2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Företag</c:v>
                </c:pt>
                <c:pt idx="1">
                  <c:v>Övriga</c:v>
                </c:pt>
                <c:pt idx="3">
                  <c:v>Man</c:v>
                </c:pt>
                <c:pt idx="4">
                  <c:v>Kvinna</c:v>
                </c:pt>
                <c:pt idx="5">
                  <c:v>Totalt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70</c:v>
                </c:pt>
                <c:pt idx="5" formatCode="0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Företag</c:v>
                </c:pt>
                <c:pt idx="1">
                  <c:v>Övriga</c:v>
                </c:pt>
                <c:pt idx="3">
                  <c:v>Man</c:v>
                </c:pt>
                <c:pt idx="4">
                  <c:v>Kvinna</c:v>
                </c:pt>
                <c:pt idx="5">
                  <c:v>Totalt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74</c:v>
                </c:pt>
                <c:pt idx="1">
                  <c:v>91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51104"/>
        <c:axId val="207152640"/>
      </c:barChart>
      <c:catAx>
        <c:axId val="20715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207152640"/>
        <c:crosses val="autoZero"/>
        <c:auto val="1"/>
        <c:lblAlgn val="ctr"/>
        <c:lblOffset val="100"/>
        <c:noMultiLvlLbl val="0"/>
      </c:catAx>
      <c:valAx>
        <c:axId val="207152640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20715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NKI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Totalt Miljö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66.971000000000004</c:v>
                </c:pt>
                <c:pt idx="1">
                  <c:v>76</c:v>
                </c:pt>
                <c:pt idx="2">
                  <c:v>74</c:v>
                </c:pt>
                <c:pt idx="3">
                  <c:v>78</c:v>
                </c:pt>
                <c:pt idx="4">
                  <c:v>70</c:v>
                </c:pt>
                <c:pt idx="5">
                  <c:v>82</c:v>
                </c:pt>
                <c:pt idx="6">
                  <c:v>79</c:v>
                </c:pt>
                <c:pt idx="7">
                  <c:v>87</c:v>
                </c:pt>
                <c:pt idx="8">
                  <c:v>84</c:v>
                </c:pt>
                <c:pt idx="9">
                  <c:v>72</c:v>
                </c:pt>
                <c:pt idx="10">
                  <c:v>67</c:v>
                </c:pt>
                <c:pt idx="11">
                  <c:v>72</c:v>
                </c:pt>
                <c:pt idx="12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62752"/>
        <c:axId val="207164544"/>
      </c:barChart>
      <c:catAx>
        <c:axId val="207162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207164544"/>
        <c:crosses val="autoZero"/>
        <c:auto val="1"/>
        <c:lblAlgn val="ctr"/>
        <c:lblOffset val="100"/>
        <c:noMultiLvlLbl val="0"/>
      </c:catAx>
      <c:valAx>
        <c:axId val="207164544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20716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Kvartal 1</c:v>
                </c:pt>
                <c:pt idx="1">
                  <c:v>Kvartal 2</c:v>
                </c:pt>
                <c:pt idx="2">
                  <c:v>Kvartal 3</c:v>
                </c:pt>
                <c:pt idx="3">
                  <c:v>Kvartal 4</c:v>
                </c:pt>
                <c:pt idx="4">
                  <c:v>Totalt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67</c:v>
                </c:pt>
                <c:pt idx="1">
                  <c:v>62</c:v>
                </c:pt>
                <c:pt idx="2">
                  <c:v>71</c:v>
                </c:pt>
                <c:pt idx="3">
                  <c:v>81</c:v>
                </c:pt>
                <c:pt idx="4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Kvartal 1</c:v>
                </c:pt>
                <c:pt idx="1">
                  <c:v>Kvartal 2</c:v>
                </c:pt>
                <c:pt idx="2">
                  <c:v>Kvartal 3</c:v>
                </c:pt>
                <c:pt idx="3">
                  <c:v>Kvartal 4</c:v>
                </c:pt>
                <c:pt idx="4">
                  <c:v>Totalt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71.795000000000002</c:v>
                </c:pt>
                <c:pt idx="1">
                  <c:v>76.081000000000003</c:v>
                </c:pt>
                <c:pt idx="2">
                  <c:v>83</c:v>
                </c:pt>
                <c:pt idx="3">
                  <c:v>71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19808"/>
        <c:axId val="207321344"/>
      </c:barChart>
      <c:catAx>
        <c:axId val="207319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207321344"/>
        <c:crosses val="autoZero"/>
        <c:auto val="1"/>
        <c:lblAlgn val="ctr"/>
        <c:lblOffset val="100"/>
        <c:noMultiLvlLbl val="0"/>
      </c:catAx>
      <c:valAx>
        <c:axId val="207321344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207319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Livsmedelskontroll</c:v>
                </c:pt>
                <c:pt idx="1">
                  <c:v>Hälsoskydd</c:v>
                </c:pt>
                <c:pt idx="2">
                  <c:v>Miljöskydd</c:v>
                </c:pt>
                <c:pt idx="3">
                  <c:v>Totalt Miljö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76</c:v>
                </c:pt>
                <c:pt idx="1">
                  <c:v>77</c:v>
                </c:pt>
                <c:pt idx="2">
                  <c:v>72</c:v>
                </c:pt>
                <c:pt idx="3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Livsmedelskontroll</c:v>
                </c:pt>
                <c:pt idx="1">
                  <c:v>Hälsoskydd</c:v>
                </c:pt>
                <c:pt idx="2">
                  <c:v>Miljöskydd</c:v>
                </c:pt>
                <c:pt idx="3">
                  <c:v>Totalt Miljö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Sheet1!#REFERENS!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Livsmedelskontroll</c:v>
                </c:pt>
                <c:pt idx="1">
                  <c:v>Hälsoskydd</c:v>
                </c:pt>
                <c:pt idx="2">
                  <c:v>Miljöskydd</c:v>
                </c:pt>
                <c:pt idx="3">
                  <c:v>Totalt Miljö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261696"/>
        <c:axId val="207263232"/>
      </c:barChart>
      <c:catAx>
        <c:axId val="207261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207263232"/>
        <c:crosses val="autoZero"/>
        <c:auto val="1"/>
        <c:lblAlgn val="ctr"/>
        <c:lblOffset val="100"/>
        <c:noMultiLvlLbl val="0"/>
      </c:catAx>
      <c:valAx>
        <c:axId val="207263232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20726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Företag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73</c:v>
                </c:pt>
                <c:pt idx="1">
                  <c:v>77</c:v>
                </c:pt>
                <c:pt idx="2">
                  <c:v>83</c:v>
                </c:pt>
                <c:pt idx="3">
                  <c:v>78</c:v>
                </c:pt>
                <c:pt idx="4">
                  <c:v>76</c:v>
                </c:pt>
                <c:pt idx="5">
                  <c:v>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Övriga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73</c:v>
                </c:pt>
                <c:pt idx="1">
                  <c:v>77</c:v>
                </c:pt>
                <c:pt idx="2">
                  <c:v>83</c:v>
                </c:pt>
                <c:pt idx="3">
                  <c:v>78</c:v>
                </c:pt>
                <c:pt idx="4">
                  <c:v>76</c:v>
                </c:pt>
                <c:pt idx="5">
                  <c:v>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752448"/>
        <c:axId val="191762432"/>
      </c:barChart>
      <c:catAx>
        <c:axId val="191752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1762432"/>
        <c:crosses val="autoZero"/>
        <c:auto val="1"/>
        <c:lblAlgn val="ctr"/>
        <c:lblOffset val="100"/>
        <c:noMultiLvlLbl val="0"/>
      </c:catAx>
      <c:valAx>
        <c:axId val="191762432"/>
        <c:scaling>
          <c:orientation val="minMax"/>
          <c:max val="96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17524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Livsmedelskontroll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72</c:v>
                </c:pt>
                <c:pt idx="1">
                  <c:v>76</c:v>
                </c:pt>
                <c:pt idx="2">
                  <c:v>85</c:v>
                </c:pt>
                <c:pt idx="3">
                  <c:v>80</c:v>
                </c:pt>
                <c:pt idx="4">
                  <c:v>77</c:v>
                </c:pt>
                <c:pt idx="5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Hälsoskydd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83</c:v>
                </c:pt>
                <c:pt idx="1">
                  <c:v>83</c:v>
                </c:pt>
                <c:pt idx="2">
                  <c:v>86</c:v>
                </c:pt>
                <c:pt idx="3">
                  <c:v>77</c:v>
                </c:pt>
                <c:pt idx="4">
                  <c:v>76</c:v>
                </c:pt>
                <c:pt idx="5">
                  <c:v>82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Miljöskydd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73</c:v>
                </c:pt>
                <c:pt idx="1">
                  <c:v>78</c:v>
                </c:pt>
                <c:pt idx="2">
                  <c:v>79</c:v>
                </c:pt>
                <c:pt idx="3">
                  <c:v>75</c:v>
                </c:pt>
                <c:pt idx="4">
                  <c:v>74</c:v>
                </c:pt>
                <c:pt idx="5">
                  <c:v>73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73</c:v>
                </c:pt>
                <c:pt idx="1">
                  <c:v>77</c:v>
                </c:pt>
                <c:pt idx="2">
                  <c:v>83</c:v>
                </c:pt>
                <c:pt idx="3">
                  <c:v>78</c:v>
                </c:pt>
                <c:pt idx="4">
                  <c:v>76</c:v>
                </c:pt>
                <c:pt idx="5">
                  <c:v>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821696"/>
        <c:axId val="191823232"/>
      </c:barChart>
      <c:catAx>
        <c:axId val="191821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1823232"/>
        <c:crosses val="autoZero"/>
        <c:auto val="1"/>
        <c:lblAlgn val="ctr"/>
        <c:lblOffset val="100"/>
        <c:noMultiLvlLbl val="0"/>
      </c:catAx>
      <c:valAx>
        <c:axId val="191823232"/>
        <c:scaling>
          <c:orientation val="minMax"/>
          <c:max val="9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918216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Företag</c:v>
                </c:pt>
                <c:pt idx="1">
                  <c:v>Övriga</c:v>
                </c:pt>
                <c:pt idx="3">
                  <c:v>Man</c:v>
                </c:pt>
                <c:pt idx="4">
                  <c:v>Kvinna</c:v>
                </c:pt>
                <c:pt idx="5">
                  <c:v>Totalt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69</c:v>
                </c:pt>
                <c:pt idx="3" formatCode="0">
                  <c:v>69</c:v>
                </c:pt>
                <c:pt idx="4" formatCode="0">
                  <c:v>72</c:v>
                </c:pt>
                <c:pt idx="5" formatCode="0">
                  <c:v>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Företag</c:v>
                </c:pt>
                <c:pt idx="1">
                  <c:v>Övriga</c:v>
                </c:pt>
                <c:pt idx="3">
                  <c:v>Man</c:v>
                </c:pt>
                <c:pt idx="4">
                  <c:v>Kvinna</c:v>
                </c:pt>
                <c:pt idx="5">
                  <c:v>Totalt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70</c:v>
                </c:pt>
                <c:pt idx="1">
                  <c:v>73</c:v>
                </c:pt>
                <c:pt idx="3">
                  <c:v>68.519000000000005</c:v>
                </c:pt>
                <c:pt idx="4">
                  <c:v>74.486999999999995</c:v>
                </c:pt>
                <c:pt idx="5">
                  <c:v>70.325000000000003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253696"/>
        <c:axId val="166255232"/>
      </c:barChart>
      <c:catAx>
        <c:axId val="16625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66255232"/>
        <c:crosses val="autoZero"/>
        <c:auto val="1"/>
        <c:lblAlgn val="ctr"/>
        <c:lblOffset val="100"/>
        <c:noMultiLvlLbl val="0"/>
      </c:catAx>
      <c:valAx>
        <c:axId val="166255232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6625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4176256812164E-2"/>
          <c:y val="8.7500045955544448E-2"/>
          <c:w val="0.88137683019740354"/>
          <c:h val="0.79777583661417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13970713520937755"/>
                  <c:y val="-5.2023744310703543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Tillgänglighet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148257897173772E-3"/>
                  <c:y val="2.0930682494981655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>
                        <a:solidFill>
                          <a:srgbClr val="FF0000"/>
                        </a:solidFill>
                      </a:rPr>
                      <a:t>Information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240866420208696E-2"/>
                  <c:y val="4.5961288887581705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Bemötande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618491072038207E-2"/>
                  <c:y val="4.1357692222851246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err="1" smtClean="0">
                        <a:solidFill>
                          <a:srgbClr val="FF0000"/>
                        </a:solidFill>
                      </a:rPr>
                      <a:t>Kompetens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0.10734224901580418"/>
                  <c:y val="4.1357692222851301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Rättssäkerhet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6052611644402361E-2"/>
                  <c:y val="-3.743285894956655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Effektivitet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Sheet1!$B$2:$B$7</c:f>
              <c:numCache>
                <c:formatCode>General</c:formatCode>
                <c:ptCount val="6"/>
                <c:pt idx="0">
                  <c:v>0.59571633258261203</c:v>
                </c:pt>
                <c:pt idx="1">
                  <c:v>0</c:v>
                </c:pt>
                <c:pt idx="2">
                  <c:v>0.50916326414622637</c:v>
                </c:pt>
                <c:pt idx="3">
                  <c:v>2.0024344058993755</c:v>
                </c:pt>
                <c:pt idx="4">
                  <c:v>0.40150970930185781</c:v>
                </c:pt>
                <c:pt idx="5">
                  <c:v>1.7625166831619823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76.881</c:v>
                </c:pt>
                <c:pt idx="1">
                  <c:v>73.227000000000004</c:v>
                </c:pt>
                <c:pt idx="2">
                  <c:v>83.474000000000004</c:v>
                </c:pt>
                <c:pt idx="3">
                  <c:v>78.326999999999998</c:v>
                </c:pt>
                <c:pt idx="4">
                  <c:v>75.956999999999994</c:v>
                </c:pt>
                <c:pt idx="5">
                  <c:v>78.561000000000007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989568"/>
        <c:axId val="206995840"/>
      </c:scatterChart>
      <c:valAx>
        <c:axId val="206989568"/>
        <c:scaling>
          <c:orientation val="minMax"/>
          <c:max val="3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sv-SE" sz="1000" dirty="0" smtClean="0"/>
                  <a:t>Effektmått</a:t>
                </a:r>
                <a:endParaRPr lang="sv-SE" sz="1000" dirty="0"/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206995840"/>
        <c:crosses val="autoZero"/>
        <c:crossBetween val="midCat"/>
      </c:valAx>
      <c:valAx>
        <c:axId val="206995840"/>
        <c:scaling>
          <c:orientation val="minMax"/>
          <c:max val="86"/>
          <c:min val="66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 anchor="t" anchorCtr="0"/>
              <a:lstStyle/>
              <a:p>
                <a:pPr>
                  <a:defRPr sz="1000"/>
                </a:pPr>
                <a:r>
                  <a:rPr lang="sv-SE" sz="1000" dirty="0" smtClean="0"/>
                  <a:t>Betygsindex</a:t>
                </a:r>
                <a:endParaRPr lang="sv-SE" sz="1000" dirty="0"/>
              </a:p>
            </c:rich>
          </c:tx>
          <c:layout>
            <c:manualLayout>
              <c:xMode val="edge"/>
              <c:yMode val="edge"/>
              <c:x val="0"/>
              <c:y val="1.059793307086653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="1"/>
            </a:pPr>
            <a:endParaRPr lang="sv-SE"/>
          </a:p>
        </c:txPr>
        <c:crossAx val="206989568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49</c:v>
                </c:pt>
                <c:pt idx="1">
                  <c:v>60</c:v>
                </c:pt>
                <c:pt idx="2">
                  <c:v>75</c:v>
                </c:pt>
                <c:pt idx="3">
                  <c:v>66.928889999999996</c:v>
                </c:pt>
                <c:pt idx="4">
                  <c:v>70</c:v>
                </c:pt>
                <c:pt idx="5">
                  <c:v>75.281999999999996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57152"/>
        <c:axId val="207858688"/>
      </c:barChart>
      <c:catAx>
        <c:axId val="20785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207858688"/>
        <c:crosses val="autoZero"/>
        <c:auto val="1"/>
        <c:lblAlgn val="ctr"/>
        <c:lblOffset val="100"/>
        <c:noMultiLvlLbl val="0"/>
      </c:catAx>
      <c:valAx>
        <c:axId val="207858688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20785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74.638000000000005</c:v>
                </c:pt>
                <c:pt idx="1">
                  <c:v>76</c:v>
                </c:pt>
                <c:pt idx="2">
                  <c:v>79.668999999999997</c:v>
                </c:pt>
                <c:pt idx="3">
                  <c:v>76</c:v>
                </c:pt>
                <c:pt idx="4">
                  <c:v>75</c:v>
                </c:pt>
                <c:pt idx="5">
                  <c:v>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233600"/>
        <c:axId val="208236544"/>
      </c:barChart>
      <c:catAx>
        <c:axId val="208233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208236544"/>
        <c:crosses val="autoZero"/>
        <c:auto val="1"/>
        <c:lblAlgn val="ctr"/>
        <c:lblOffset val="100"/>
        <c:noMultiLvlLbl val="0"/>
      </c:catAx>
      <c:valAx>
        <c:axId val="208236544"/>
        <c:scaling>
          <c:orientation val="minMax"/>
          <c:max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2082336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noProof="0" dirty="0" smtClean="0"/>
              <a:t>Andel</a:t>
            </a:r>
            <a:r>
              <a:rPr lang="en-US" dirty="0" smtClean="0"/>
              <a:t> </a:t>
            </a:r>
            <a:r>
              <a:rPr lang="sv-SE" noProof="0" dirty="0" smtClean="0"/>
              <a:t>inkomna</a:t>
            </a:r>
            <a:r>
              <a:rPr lang="en-US" dirty="0" smtClean="0"/>
              <a:t> </a:t>
            </a:r>
            <a:r>
              <a:rPr lang="sv-SE" noProof="0" dirty="0" smtClean="0"/>
              <a:t>svar</a:t>
            </a:r>
            <a:endParaRPr lang="sv-SE" noProof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Andel inkomna svar</c:v>
                </c:pt>
              </c:strCache>
            </c:strRef>
          </c:tx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8.5738863153691544E-2"/>
                  <c:y val="-0.22518594268728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811030658429272E-2"/>
                  <c:y val="-1.715652689234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Blad1!$A$2:$A$3</c:f>
              <c:strCache>
                <c:ptCount val="2"/>
                <c:pt idx="0">
                  <c:v>Företag</c:v>
                </c:pt>
                <c:pt idx="1">
                  <c:v>Övriga</c:v>
                </c:pt>
              </c:strCache>
            </c:strRef>
          </c:cat>
          <c:val>
            <c:numRef>
              <c:f>Blad1!$B$2:$B$3</c:f>
              <c:numCache>
                <c:formatCode>0.0%</c:formatCode>
                <c:ptCount val="2"/>
                <c:pt idx="0">
                  <c:v>0.95588235294117652</c:v>
                </c:pt>
                <c:pt idx="1">
                  <c:v>4.4117647058823532E-2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sv-SE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Företag</c:v>
                </c:pt>
                <c:pt idx="1">
                  <c:v>Övriga</c:v>
                </c:pt>
                <c:pt idx="3">
                  <c:v>Man</c:v>
                </c:pt>
                <c:pt idx="4">
                  <c:v>Kvinna</c:v>
                </c:pt>
                <c:pt idx="5">
                  <c:v>Totalt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70</c:v>
                </c:pt>
                <c:pt idx="5" formatCode="0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Företag</c:v>
                </c:pt>
                <c:pt idx="1">
                  <c:v>Övriga</c:v>
                </c:pt>
                <c:pt idx="3">
                  <c:v>Man</c:v>
                </c:pt>
                <c:pt idx="4">
                  <c:v>Kvinna</c:v>
                </c:pt>
                <c:pt idx="5">
                  <c:v>Totalt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75.281999999999996</c:v>
                </c:pt>
                <c:pt idx="1">
                  <c:v>57</c:v>
                </c:pt>
                <c:pt idx="3">
                  <c:v>73</c:v>
                </c:pt>
                <c:pt idx="4">
                  <c:v>77</c:v>
                </c:pt>
                <c:pt idx="5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356480"/>
        <c:axId val="208358016"/>
      </c:barChart>
      <c:catAx>
        <c:axId val="20835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208358016"/>
        <c:crosses val="autoZero"/>
        <c:auto val="1"/>
        <c:lblAlgn val="ctr"/>
        <c:lblOffset val="100"/>
        <c:noMultiLvlLbl val="0"/>
      </c:catAx>
      <c:valAx>
        <c:axId val="208358016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20835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Totalt Serv.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1">
                  <c:v>55</c:v>
                </c:pt>
                <c:pt idx="2">
                  <c:v>81.775000000000006</c:v>
                </c:pt>
                <c:pt idx="3">
                  <c:v>76.384</c:v>
                </c:pt>
                <c:pt idx="4">
                  <c:v>70</c:v>
                </c:pt>
                <c:pt idx="5">
                  <c:v>81</c:v>
                </c:pt>
                <c:pt idx="6">
                  <c:v>51</c:v>
                </c:pt>
                <c:pt idx="7">
                  <c:v>73</c:v>
                </c:pt>
                <c:pt idx="8">
                  <c:v>30</c:v>
                </c:pt>
                <c:pt idx="9">
                  <c:v>78</c:v>
                </c:pt>
                <c:pt idx="10">
                  <c:v>75</c:v>
                </c:pt>
                <c:pt idx="11">
                  <c:v>86</c:v>
                </c:pt>
                <c:pt idx="12">
                  <c:v>74.063999999999993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90784"/>
        <c:axId val="207992320"/>
      </c:barChart>
      <c:catAx>
        <c:axId val="2079907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7992320"/>
        <c:crosses val="autoZero"/>
        <c:auto val="1"/>
        <c:lblAlgn val="ctr"/>
        <c:lblOffset val="100"/>
        <c:noMultiLvlLbl val="0"/>
      </c:catAx>
      <c:valAx>
        <c:axId val="207992320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0799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sv-SE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Kvartal 1</c:v>
                </c:pt>
                <c:pt idx="1">
                  <c:v>Kvartal 2</c:v>
                </c:pt>
                <c:pt idx="2">
                  <c:v>Kvartal 3</c:v>
                </c:pt>
                <c:pt idx="3">
                  <c:v>Kvartal 4</c:v>
                </c:pt>
                <c:pt idx="4">
                  <c:v>Totalt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64</c:v>
                </c:pt>
                <c:pt idx="1">
                  <c:v>66</c:v>
                </c:pt>
                <c:pt idx="2">
                  <c:v>89</c:v>
                </c:pt>
                <c:pt idx="3">
                  <c:v>54</c:v>
                </c:pt>
                <c:pt idx="4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Kvartal 1</c:v>
                </c:pt>
                <c:pt idx="1">
                  <c:v>Kvartal 2</c:v>
                </c:pt>
                <c:pt idx="2">
                  <c:v>Kvartal 3</c:v>
                </c:pt>
                <c:pt idx="3">
                  <c:v>Kvartal 4</c:v>
                </c:pt>
                <c:pt idx="4">
                  <c:v>Totalt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73.037999999999997</c:v>
                </c:pt>
                <c:pt idx="1">
                  <c:v>76.906999999999996</c:v>
                </c:pt>
                <c:pt idx="2">
                  <c:v>60</c:v>
                </c:pt>
                <c:pt idx="3">
                  <c:v>79</c:v>
                </c:pt>
                <c:pt idx="4">
                  <c:v>74.063999999999993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57472"/>
        <c:axId val="208059008"/>
      </c:barChart>
      <c:catAx>
        <c:axId val="208057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208059008"/>
        <c:crosses val="autoZero"/>
        <c:auto val="1"/>
        <c:lblAlgn val="ctr"/>
        <c:lblOffset val="100"/>
        <c:noMultiLvlLbl val="0"/>
      </c:catAx>
      <c:valAx>
        <c:axId val="208059008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208057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Företag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75</c:v>
                </c:pt>
                <c:pt idx="1">
                  <c:v>76</c:v>
                </c:pt>
                <c:pt idx="2">
                  <c:v>80</c:v>
                </c:pt>
                <c:pt idx="3">
                  <c:v>76</c:v>
                </c:pt>
                <c:pt idx="4">
                  <c:v>75</c:v>
                </c:pt>
                <c:pt idx="5">
                  <c:v>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Övriga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74</c:v>
                </c:pt>
                <c:pt idx="1">
                  <c:v>76</c:v>
                </c:pt>
                <c:pt idx="2">
                  <c:v>79</c:v>
                </c:pt>
                <c:pt idx="3">
                  <c:v>77</c:v>
                </c:pt>
                <c:pt idx="4">
                  <c:v>76</c:v>
                </c:pt>
                <c:pt idx="5">
                  <c:v>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163584"/>
        <c:axId val="208165120"/>
      </c:barChart>
      <c:catAx>
        <c:axId val="208163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208165120"/>
        <c:crosses val="autoZero"/>
        <c:auto val="1"/>
        <c:lblAlgn val="ctr"/>
        <c:lblOffset val="100"/>
        <c:noMultiLvlLbl val="0"/>
      </c:catAx>
      <c:valAx>
        <c:axId val="208165120"/>
        <c:scaling>
          <c:orientation val="minMax"/>
          <c:max val="9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2081635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Totalt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69.766000000000005</c:v>
                </c:pt>
                <c:pt idx="1">
                  <c:v>66.338999999999999</c:v>
                </c:pt>
                <c:pt idx="2">
                  <c:v>68.153999999999996</c:v>
                </c:pt>
                <c:pt idx="3">
                  <c:v>73.525000000000006</c:v>
                </c:pt>
                <c:pt idx="4">
                  <c:v>66.299000000000007</c:v>
                </c:pt>
                <c:pt idx="5">
                  <c:v>74.486000000000004</c:v>
                </c:pt>
                <c:pt idx="6">
                  <c:v>60.21</c:v>
                </c:pt>
                <c:pt idx="7">
                  <c:v>70.816000000000003</c:v>
                </c:pt>
                <c:pt idx="8">
                  <c:v>73.284999999999997</c:v>
                </c:pt>
                <c:pt idx="9">
                  <c:v>75</c:v>
                </c:pt>
                <c:pt idx="10">
                  <c:v>69</c:v>
                </c:pt>
                <c:pt idx="11">
                  <c:v>73</c:v>
                </c:pt>
                <c:pt idx="12">
                  <c:v>70.325000000000003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20992"/>
        <c:axId val="158422528"/>
      </c:barChart>
      <c:catAx>
        <c:axId val="158420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58422528"/>
        <c:crosses val="autoZero"/>
        <c:auto val="1"/>
        <c:lblAlgn val="ctr"/>
        <c:lblOffset val="100"/>
        <c:noMultiLvlLbl val="0"/>
      </c:catAx>
      <c:valAx>
        <c:axId val="158422528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5842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87E-2"/>
          <c:w val="0.90941796650426054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Kvartal 1</c:v>
                </c:pt>
                <c:pt idx="1">
                  <c:v>Kvartal 2</c:v>
                </c:pt>
                <c:pt idx="2">
                  <c:v>Kvartal 3</c:v>
                </c:pt>
                <c:pt idx="3">
                  <c:v>Kvartal 4</c:v>
                </c:pt>
                <c:pt idx="4">
                  <c:v>Totalt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66</c:v>
                </c:pt>
                <c:pt idx="1">
                  <c:v>68</c:v>
                </c:pt>
                <c:pt idx="2">
                  <c:v>71</c:v>
                </c:pt>
                <c:pt idx="3">
                  <c:v>74</c:v>
                </c:pt>
                <c:pt idx="4">
                  <c:v>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Kvartal 1</c:v>
                </c:pt>
                <c:pt idx="1">
                  <c:v>Kvartal 2</c:v>
                </c:pt>
                <c:pt idx="2">
                  <c:v>Kvartal 3</c:v>
                </c:pt>
                <c:pt idx="3">
                  <c:v>Kvartal 4</c:v>
                </c:pt>
                <c:pt idx="4">
                  <c:v>Totalt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67.941000000000003</c:v>
                </c:pt>
                <c:pt idx="1">
                  <c:v>72.23</c:v>
                </c:pt>
                <c:pt idx="2">
                  <c:v>68</c:v>
                </c:pt>
                <c:pt idx="3">
                  <c:v>72</c:v>
                </c:pt>
                <c:pt idx="4">
                  <c:v>70.325000000000003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577792"/>
        <c:axId val="158579328"/>
      </c:barChart>
      <c:catAx>
        <c:axId val="158577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58579328"/>
        <c:crosses val="autoZero"/>
        <c:auto val="1"/>
        <c:lblAlgn val="ctr"/>
        <c:lblOffset val="100"/>
        <c:noMultiLvlLbl val="0"/>
      </c:catAx>
      <c:valAx>
        <c:axId val="158579328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58577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Företag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70.412000000000006</c:v>
                </c:pt>
                <c:pt idx="1">
                  <c:v>71.475999999999999</c:v>
                </c:pt>
                <c:pt idx="2">
                  <c:v>75.86</c:v>
                </c:pt>
                <c:pt idx="3">
                  <c:v>73</c:v>
                </c:pt>
                <c:pt idx="4">
                  <c:v>73</c:v>
                </c:pt>
                <c:pt idx="5">
                  <c:v>70.846000000000004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Övriga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68</c:v>
                </c:pt>
                <c:pt idx="1">
                  <c:v>73</c:v>
                </c:pt>
                <c:pt idx="2">
                  <c:v>79</c:v>
                </c:pt>
                <c:pt idx="3">
                  <c:v>77</c:v>
                </c:pt>
                <c:pt idx="4">
                  <c:v>78</c:v>
                </c:pt>
                <c:pt idx="5">
                  <c:v>77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Totalt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Information</c:v>
                </c:pt>
                <c:pt idx="1">
                  <c:v>Tillgänglighet</c:v>
                </c:pt>
                <c:pt idx="2">
                  <c:v>Bemötande</c:v>
                </c:pt>
                <c:pt idx="3">
                  <c:v>Kompetens</c:v>
                </c:pt>
                <c:pt idx="4">
                  <c:v>Rättsäkerhet</c:v>
                </c:pt>
                <c:pt idx="5">
                  <c:v>Effektivitet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70.143000000000001</c:v>
                </c:pt>
                <c:pt idx="1">
                  <c:v>72.076999999999998</c:v>
                </c:pt>
                <c:pt idx="2">
                  <c:v>77.058000000000007</c:v>
                </c:pt>
                <c:pt idx="3">
                  <c:v>73.911000000000001</c:v>
                </c:pt>
                <c:pt idx="4">
                  <c:v>73.686000000000007</c:v>
                </c:pt>
                <c:pt idx="5">
                  <c:v>72.397000000000006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8524160"/>
        <c:axId val="158525696"/>
      </c:barChart>
      <c:catAx>
        <c:axId val="158524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58525696"/>
        <c:crosses val="autoZero"/>
        <c:auto val="1"/>
        <c:lblAlgn val="ctr"/>
        <c:lblOffset val="100"/>
        <c:noMultiLvlLbl val="0"/>
      </c:catAx>
      <c:valAx>
        <c:axId val="158525696"/>
        <c:scaling>
          <c:orientation val="minMax"/>
          <c:max val="9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585241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46478007297998E-2"/>
          <c:y val="7.4437500000000031E-2"/>
          <c:w val="0.90941796650426088"/>
          <c:h val="0.84609374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Brand</c:v>
                </c:pt>
                <c:pt idx="1">
                  <c:v>Bygg</c:v>
                </c:pt>
                <c:pt idx="2">
                  <c:v>Mark</c:v>
                </c:pt>
                <c:pt idx="3">
                  <c:v>Miljö</c:v>
                </c:pt>
                <c:pt idx="4">
                  <c:v>Servering</c:v>
                </c:pt>
                <c:pt idx="6">
                  <c:v>Totalt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74</c:v>
                </c:pt>
                <c:pt idx="1">
                  <c:v>67</c:v>
                </c:pt>
                <c:pt idx="2">
                  <c:v>67</c:v>
                </c:pt>
                <c:pt idx="3">
                  <c:v>70</c:v>
                </c:pt>
                <c:pt idx="4">
                  <c:v>70</c:v>
                </c:pt>
                <c:pt idx="6">
                  <c:v>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Brand</c:v>
                </c:pt>
                <c:pt idx="1">
                  <c:v>Bygg</c:v>
                </c:pt>
                <c:pt idx="2">
                  <c:v>Mark</c:v>
                </c:pt>
                <c:pt idx="3">
                  <c:v>Miljö</c:v>
                </c:pt>
                <c:pt idx="4">
                  <c:v>Servering</c:v>
                </c:pt>
                <c:pt idx="6">
                  <c:v>Totalt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72</c:v>
                </c:pt>
                <c:pt idx="1">
                  <c:v>61</c:v>
                </c:pt>
                <c:pt idx="2">
                  <c:v>71</c:v>
                </c:pt>
                <c:pt idx="3">
                  <c:v>75</c:v>
                </c:pt>
                <c:pt idx="4">
                  <c:v>74</c:v>
                </c:pt>
                <c:pt idx="6">
                  <c:v>70.325000000000003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23520"/>
        <c:axId val="167325056"/>
      </c:barChart>
      <c:catAx>
        <c:axId val="167323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167325056"/>
        <c:crosses val="autoZero"/>
        <c:auto val="1"/>
        <c:lblAlgn val="ctr"/>
        <c:lblOffset val="100"/>
        <c:noMultiLvlLbl val="0"/>
      </c:catAx>
      <c:valAx>
        <c:axId val="167325056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16732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92789-6507-4EAF-9EF4-66335421AF9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68D2FBC-A4E4-4170-8C40-BAE4E3622044}">
      <dgm:prSet phldrT="[Text]" custT="1"/>
      <dgm:spPr/>
      <dgm:t>
        <a:bodyPr/>
        <a:lstStyle/>
        <a:p>
          <a:r>
            <a:rPr lang="sv-SE" sz="1100" b="1" dirty="0" smtClean="0"/>
            <a:t>Tillgänglighet</a:t>
          </a:r>
          <a:endParaRPr lang="sv-SE" sz="1100" b="1" dirty="0"/>
        </a:p>
      </dgm:t>
    </dgm:pt>
    <dgm:pt modelId="{670B3D3B-9DEF-440F-A13B-6E12952CFBEF}" type="parTrans" cxnId="{FE9A5CE5-0196-4779-A273-E2C5FBF5B823}">
      <dgm:prSet/>
      <dgm:spPr/>
      <dgm:t>
        <a:bodyPr/>
        <a:lstStyle/>
        <a:p>
          <a:endParaRPr lang="sv-SE"/>
        </a:p>
      </dgm:t>
    </dgm:pt>
    <dgm:pt modelId="{271D0811-E9A4-4D9C-9655-6F053A10D6E5}" type="sibTrans" cxnId="{FE9A5CE5-0196-4779-A273-E2C5FBF5B823}">
      <dgm:prSet/>
      <dgm:spPr/>
      <dgm:t>
        <a:bodyPr/>
        <a:lstStyle/>
        <a:p>
          <a:endParaRPr lang="sv-SE"/>
        </a:p>
      </dgm:t>
    </dgm:pt>
    <dgm:pt modelId="{192E2C34-9617-4C5D-B1D4-464202BFA8D8}">
      <dgm:prSet phldrT="[Text]" custT="1"/>
      <dgm:spPr/>
      <dgm:t>
        <a:bodyPr/>
        <a:lstStyle/>
        <a:p>
          <a:r>
            <a:rPr lang="sv-SE" sz="1500" dirty="0" smtClean="0"/>
            <a:t>0,70</a:t>
          </a:r>
          <a:endParaRPr lang="sv-SE" sz="1500" dirty="0"/>
        </a:p>
      </dgm:t>
    </dgm:pt>
    <dgm:pt modelId="{C8235D7E-F128-46F5-9EB9-C1281EF1A332}" type="parTrans" cxnId="{529075A6-AADF-4F14-AEC7-C11FEE64E5FB}">
      <dgm:prSet/>
      <dgm:spPr/>
      <dgm:t>
        <a:bodyPr/>
        <a:lstStyle/>
        <a:p>
          <a:endParaRPr lang="sv-SE"/>
        </a:p>
      </dgm:t>
    </dgm:pt>
    <dgm:pt modelId="{1B26AF2C-AD49-4B80-9DA4-4B80FBAC006C}" type="sibTrans" cxnId="{529075A6-AADF-4F14-AEC7-C11FEE64E5FB}">
      <dgm:prSet/>
      <dgm:spPr/>
      <dgm:t>
        <a:bodyPr/>
        <a:lstStyle/>
        <a:p>
          <a:endParaRPr lang="sv-SE"/>
        </a:p>
      </dgm:t>
    </dgm:pt>
    <dgm:pt modelId="{076DE337-5BFB-4449-B5AF-85A79A92172F}">
      <dgm:prSet phldrT="[Text]" custT="1"/>
      <dgm:spPr/>
      <dgm:t>
        <a:bodyPr/>
        <a:lstStyle/>
        <a:p>
          <a:r>
            <a:rPr lang="sv-SE" sz="1100" b="1" i="0" dirty="0" smtClean="0"/>
            <a:t>Information</a:t>
          </a:r>
          <a:endParaRPr lang="sv-SE" sz="1100" dirty="0"/>
        </a:p>
      </dgm:t>
    </dgm:pt>
    <dgm:pt modelId="{D768C4C9-CAC1-4134-8F67-FAB6E2E9BEAE}" type="parTrans" cxnId="{630A9DC9-8044-4D43-811C-B4AA0587CFF1}">
      <dgm:prSet/>
      <dgm:spPr/>
      <dgm:t>
        <a:bodyPr/>
        <a:lstStyle/>
        <a:p>
          <a:endParaRPr lang="sv-SE"/>
        </a:p>
      </dgm:t>
    </dgm:pt>
    <dgm:pt modelId="{14A1851A-6BB2-4695-B387-FB44B56EE228}" type="sibTrans" cxnId="{630A9DC9-8044-4D43-811C-B4AA0587CFF1}">
      <dgm:prSet/>
      <dgm:spPr/>
      <dgm:t>
        <a:bodyPr/>
        <a:lstStyle/>
        <a:p>
          <a:endParaRPr lang="sv-SE"/>
        </a:p>
      </dgm:t>
    </dgm:pt>
    <dgm:pt modelId="{571F3598-7E79-4ADE-B0CD-941421DDB5FB}">
      <dgm:prSet phldrT="[Text]" custT="1"/>
      <dgm:spPr/>
      <dgm:t>
        <a:bodyPr/>
        <a:lstStyle/>
        <a:p>
          <a:r>
            <a:rPr lang="sv-SE" sz="1500" dirty="0" smtClean="0"/>
            <a:t>0,47</a:t>
          </a:r>
          <a:endParaRPr lang="sv-SE" sz="1500" dirty="0"/>
        </a:p>
      </dgm:t>
    </dgm:pt>
    <dgm:pt modelId="{FCAD6B0E-EF97-4501-806B-3533B600097D}" type="parTrans" cxnId="{240338B3-A84C-4740-A4A6-50E387141A5E}">
      <dgm:prSet/>
      <dgm:spPr/>
      <dgm:t>
        <a:bodyPr/>
        <a:lstStyle/>
        <a:p>
          <a:endParaRPr lang="sv-SE"/>
        </a:p>
      </dgm:t>
    </dgm:pt>
    <dgm:pt modelId="{AB6AEA3D-4FEE-46C4-8032-3E77C226F1A5}" type="sibTrans" cxnId="{240338B3-A84C-4740-A4A6-50E387141A5E}">
      <dgm:prSet/>
      <dgm:spPr/>
      <dgm:t>
        <a:bodyPr/>
        <a:lstStyle/>
        <a:p>
          <a:endParaRPr lang="sv-SE"/>
        </a:p>
      </dgm:t>
    </dgm:pt>
    <dgm:pt modelId="{8EB4999B-DFDA-4458-B335-6C4C894F1981}">
      <dgm:prSet phldrT="[Text]" custT="1"/>
      <dgm:spPr/>
      <dgm:t>
        <a:bodyPr/>
        <a:lstStyle/>
        <a:p>
          <a:r>
            <a:rPr lang="sv-SE" sz="1100" b="1" i="0" dirty="0" smtClean="0"/>
            <a:t>Effektivitet</a:t>
          </a:r>
          <a:endParaRPr lang="sv-SE" sz="1100" dirty="0"/>
        </a:p>
      </dgm:t>
    </dgm:pt>
    <dgm:pt modelId="{8FB901D9-8219-4EA4-B8BC-1926C8F882F2}" type="parTrans" cxnId="{32F3DED6-8530-4D61-A790-6D8D8AFA26DC}">
      <dgm:prSet/>
      <dgm:spPr/>
      <dgm:t>
        <a:bodyPr/>
        <a:lstStyle/>
        <a:p>
          <a:endParaRPr lang="sv-SE"/>
        </a:p>
      </dgm:t>
    </dgm:pt>
    <dgm:pt modelId="{AF1F1618-C423-49C3-8510-EDE39B2B4551}" type="sibTrans" cxnId="{32F3DED6-8530-4D61-A790-6D8D8AFA26DC}">
      <dgm:prSet/>
      <dgm:spPr/>
      <dgm:t>
        <a:bodyPr/>
        <a:lstStyle/>
        <a:p>
          <a:endParaRPr lang="sv-SE"/>
        </a:p>
      </dgm:t>
    </dgm:pt>
    <dgm:pt modelId="{E6165F13-8F99-4BFE-B3FA-1A47AF26A1B7}">
      <dgm:prSet phldrT="[Text]" custT="1"/>
      <dgm:spPr/>
      <dgm:t>
        <a:bodyPr/>
        <a:lstStyle/>
        <a:p>
          <a:r>
            <a:rPr lang="sv-SE" sz="1500" dirty="0" smtClean="0"/>
            <a:t>1,23</a:t>
          </a:r>
          <a:endParaRPr lang="sv-SE" sz="1500" dirty="0"/>
        </a:p>
      </dgm:t>
    </dgm:pt>
    <dgm:pt modelId="{7876EB33-EF4C-4481-9D07-30FB208BCA7F}" type="parTrans" cxnId="{7AF44756-63AD-4338-817B-5F7805336F86}">
      <dgm:prSet/>
      <dgm:spPr/>
      <dgm:t>
        <a:bodyPr/>
        <a:lstStyle/>
        <a:p>
          <a:endParaRPr lang="sv-SE"/>
        </a:p>
      </dgm:t>
    </dgm:pt>
    <dgm:pt modelId="{DF5034E5-9054-411A-915E-8E21DDDEAFE2}" type="sibTrans" cxnId="{7AF44756-63AD-4338-817B-5F7805336F86}">
      <dgm:prSet/>
      <dgm:spPr/>
      <dgm:t>
        <a:bodyPr/>
        <a:lstStyle/>
        <a:p>
          <a:endParaRPr lang="sv-SE"/>
        </a:p>
      </dgm:t>
    </dgm:pt>
    <dgm:pt modelId="{0CC8DB53-7E33-456F-94A3-50A50CF36821}">
      <dgm:prSet phldrT="[Text]" custT="1"/>
      <dgm:spPr/>
      <dgm:t>
        <a:bodyPr/>
        <a:lstStyle/>
        <a:p>
          <a:r>
            <a:rPr lang="sv-SE" sz="1500" dirty="0" smtClean="0"/>
            <a:t>0,34</a:t>
          </a:r>
          <a:endParaRPr lang="sv-SE" sz="1500" dirty="0"/>
        </a:p>
      </dgm:t>
    </dgm:pt>
    <dgm:pt modelId="{3331CB61-EC9E-484D-AD86-BCB190571425}" type="parTrans" cxnId="{B5B5E8D1-D0A3-4E77-9041-8E6C969F4E56}">
      <dgm:prSet/>
      <dgm:spPr/>
      <dgm:t>
        <a:bodyPr/>
        <a:lstStyle/>
        <a:p>
          <a:endParaRPr lang="sv-SE"/>
        </a:p>
      </dgm:t>
    </dgm:pt>
    <dgm:pt modelId="{683EFD88-97EE-424B-BF44-53F3C556983C}" type="sibTrans" cxnId="{B5B5E8D1-D0A3-4E77-9041-8E6C969F4E56}">
      <dgm:prSet/>
      <dgm:spPr/>
      <dgm:t>
        <a:bodyPr/>
        <a:lstStyle/>
        <a:p>
          <a:endParaRPr lang="sv-SE"/>
        </a:p>
      </dgm:t>
    </dgm:pt>
    <dgm:pt modelId="{39F6DDAF-796E-40D9-953E-FF6134953E60}">
      <dgm:prSet phldrT="[Text]" custT="1"/>
      <dgm:spPr/>
      <dgm:t>
        <a:bodyPr/>
        <a:lstStyle/>
        <a:p>
          <a:r>
            <a:rPr lang="sv-SE" sz="1100" b="1" i="0" dirty="0" smtClean="0"/>
            <a:t>Bemötande</a:t>
          </a:r>
          <a:endParaRPr lang="sv-SE" sz="1100" dirty="0"/>
        </a:p>
      </dgm:t>
    </dgm:pt>
    <dgm:pt modelId="{DDFA2CF8-B33E-4179-B44B-3BC246E34E63}" type="parTrans" cxnId="{986A6501-2262-4A8B-92D0-974CAAB65343}">
      <dgm:prSet/>
      <dgm:spPr/>
      <dgm:t>
        <a:bodyPr/>
        <a:lstStyle/>
        <a:p>
          <a:endParaRPr lang="sv-SE"/>
        </a:p>
      </dgm:t>
    </dgm:pt>
    <dgm:pt modelId="{375D5DBA-E7BF-413E-A80A-9FA9CB57C090}" type="sibTrans" cxnId="{986A6501-2262-4A8B-92D0-974CAAB65343}">
      <dgm:prSet/>
      <dgm:spPr/>
      <dgm:t>
        <a:bodyPr/>
        <a:lstStyle/>
        <a:p>
          <a:endParaRPr lang="sv-SE"/>
        </a:p>
      </dgm:t>
    </dgm:pt>
    <dgm:pt modelId="{961E59F3-6904-4F71-8749-A1666D9E367F}">
      <dgm:prSet phldrT="[Text]" custT="1"/>
      <dgm:spPr/>
      <dgm:t>
        <a:bodyPr/>
        <a:lstStyle/>
        <a:p>
          <a:r>
            <a:rPr lang="sv-SE" sz="1100" b="1" i="0" dirty="0" smtClean="0"/>
            <a:t>Rättssäkerhet</a:t>
          </a:r>
          <a:endParaRPr lang="sv-SE" sz="1100" dirty="0"/>
        </a:p>
      </dgm:t>
    </dgm:pt>
    <dgm:pt modelId="{F00EAFA9-D6B5-4BA7-B97F-6D58D1133067}" type="parTrans" cxnId="{71519E91-5581-47F7-9328-737C977E4B3A}">
      <dgm:prSet/>
      <dgm:spPr/>
      <dgm:t>
        <a:bodyPr/>
        <a:lstStyle/>
        <a:p>
          <a:endParaRPr lang="sv-SE"/>
        </a:p>
      </dgm:t>
    </dgm:pt>
    <dgm:pt modelId="{543FF7B0-DD77-4A42-B35A-8932A8ADC7E5}" type="sibTrans" cxnId="{71519E91-5581-47F7-9328-737C977E4B3A}">
      <dgm:prSet/>
      <dgm:spPr/>
      <dgm:t>
        <a:bodyPr/>
        <a:lstStyle/>
        <a:p>
          <a:endParaRPr lang="sv-SE"/>
        </a:p>
      </dgm:t>
    </dgm:pt>
    <dgm:pt modelId="{2CAC0917-D405-44DF-9472-DF4FEB9C4B09}">
      <dgm:prSet phldrT="[Text]" custT="1"/>
      <dgm:spPr/>
      <dgm:t>
        <a:bodyPr/>
        <a:lstStyle/>
        <a:p>
          <a:r>
            <a:rPr lang="sv-SE" sz="1500" dirty="0" smtClean="0"/>
            <a:t>1,34</a:t>
          </a:r>
          <a:endParaRPr lang="sv-SE" sz="1500" dirty="0"/>
        </a:p>
      </dgm:t>
    </dgm:pt>
    <dgm:pt modelId="{35A19AD6-E551-4B68-BC49-CD7A148205A2}" type="parTrans" cxnId="{08C201A2-5CEA-460D-ADCB-0004B99BC1E8}">
      <dgm:prSet/>
      <dgm:spPr/>
      <dgm:t>
        <a:bodyPr/>
        <a:lstStyle/>
        <a:p>
          <a:endParaRPr lang="sv-SE"/>
        </a:p>
      </dgm:t>
    </dgm:pt>
    <dgm:pt modelId="{A8213586-1492-4B79-BE20-1A22FE056689}" type="sibTrans" cxnId="{08C201A2-5CEA-460D-ADCB-0004B99BC1E8}">
      <dgm:prSet/>
      <dgm:spPr/>
      <dgm:t>
        <a:bodyPr/>
        <a:lstStyle/>
        <a:p>
          <a:endParaRPr lang="sv-SE"/>
        </a:p>
      </dgm:t>
    </dgm:pt>
    <dgm:pt modelId="{8F9DAC68-4C4F-442F-9A02-2D546B8709E7}">
      <dgm:prSet phldrT="[Text]" custT="1"/>
      <dgm:spPr/>
      <dgm:t>
        <a:bodyPr/>
        <a:lstStyle/>
        <a:p>
          <a:r>
            <a:rPr lang="sv-SE" sz="1100" b="1" dirty="0" smtClean="0"/>
            <a:t>Kompetens</a:t>
          </a:r>
          <a:endParaRPr lang="sv-SE" sz="1100" b="1" dirty="0"/>
        </a:p>
      </dgm:t>
    </dgm:pt>
    <dgm:pt modelId="{1194B361-67A7-4335-9933-39FF1D41E7B5}" type="parTrans" cxnId="{C1E77426-56A7-4106-B3A9-FBA13630B10C}">
      <dgm:prSet/>
      <dgm:spPr/>
      <dgm:t>
        <a:bodyPr/>
        <a:lstStyle/>
        <a:p>
          <a:endParaRPr lang="sv-SE"/>
        </a:p>
      </dgm:t>
    </dgm:pt>
    <dgm:pt modelId="{4D6B6C58-95C0-4C23-8F75-212C5AD20256}" type="sibTrans" cxnId="{C1E77426-56A7-4106-B3A9-FBA13630B10C}">
      <dgm:prSet/>
      <dgm:spPr/>
      <dgm:t>
        <a:bodyPr/>
        <a:lstStyle/>
        <a:p>
          <a:endParaRPr lang="sv-SE"/>
        </a:p>
      </dgm:t>
    </dgm:pt>
    <dgm:pt modelId="{C3C728AE-F750-40EC-9039-A6A89684E039}">
      <dgm:prSet phldrT="[Text]" custT="1"/>
      <dgm:spPr/>
      <dgm:t>
        <a:bodyPr/>
        <a:lstStyle/>
        <a:p>
          <a:r>
            <a:rPr lang="sv-SE" sz="1500" dirty="0" smtClean="0"/>
            <a:t>0,77</a:t>
          </a:r>
          <a:endParaRPr lang="sv-SE" sz="1500" dirty="0"/>
        </a:p>
      </dgm:t>
    </dgm:pt>
    <dgm:pt modelId="{6672ED5C-4B23-4A53-A1C0-56DB8FD7FFCB}" type="parTrans" cxnId="{38238D03-6067-4738-8553-177F78930739}">
      <dgm:prSet/>
      <dgm:spPr/>
      <dgm:t>
        <a:bodyPr/>
        <a:lstStyle/>
        <a:p>
          <a:endParaRPr lang="sv-SE"/>
        </a:p>
      </dgm:t>
    </dgm:pt>
    <dgm:pt modelId="{6531DAA3-0A97-4BE9-AB28-E165D27EDF13}" type="sibTrans" cxnId="{38238D03-6067-4738-8553-177F78930739}">
      <dgm:prSet/>
      <dgm:spPr/>
      <dgm:t>
        <a:bodyPr/>
        <a:lstStyle/>
        <a:p>
          <a:endParaRPr lang="sv-SE"/>
        </a:p>
      </dgm:t>
    </dgm:pt>
    <dgm:pt modelId="{BDCCC340-5963-485B-8CF6-8ED565BA0CC1}" type="pres">
      <dgm:prSet presAssocID="{1D492789-6507-4EAF-9EF4-66335421AF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771E1E1A-FBDF-4777-B518-92CADD42DB94}" type="pres">
      <dgm:prSet presAssocID="{B68D2FBC-A4E4-4170-8C40-BAE4E3622044}" presName="horFlow" presStyleCnt="0"/>
      <dgm:spPr/>
    </dgm:pt>
    <dgm:pt modelId="{6E1E7297-4CD2-4BA5-BC3A-D70408570693}" type="pres">
      <dgm:prSet presAssocID="{B68D2FBC-A4E4-4170-8C40-BAE4E3622044}" presName="bigChev" presStyleLbl="node1" presStyleIdx="0" presStyleCnt="6" custScaleX="140127"/>
      <dgm:spPr/>
      <dgm:t>
        <a:bodyPr/>
        <a:lstStyle/>
        <a:p>
          <a:endParaRPr lang="sv-SE"/>
        </a:p>
      </dgm:t>
    </dgm:pt>
    <dgm:pt modelId="{AED2C672-16F4-4DD2-9D64-FF145E575152}" type="pres">
      <dgm:prSet presAssocID="{C8235D7E-F128-46F5-9EB9-C1281EF1A332}" presName="parTrans" presStyleCnt="0"/>
      <dgm:spPr/>
    </dgm:pt>
    <dgm:pt modelId="{EE4A1B69-D016-433C-A983-49880B8B3BA5}" type="pres">
      <dgm:prSet presAssocID="{192E2C34-9617-4C5D-B1D4-464202BFA8D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2B73FB6-07CB-40F5-B517-541E870F8B0A}" type="pres">
      <dgm:prSet presAssocID="{B68D2FBC-A4E4-4170-8C40-BAE4E3622044}" presName="vSp" presStyleCnt="0"/>
      <dgm:spPr/>
    </dgm:pt>
    <dgm:pt modelId="{89317803-1F33-465A-A5EC-ED2C9A983081}" type="pres">
      <dgm:prSet presAssocID="{076DE337-5BFB-4449-B5AF-85A79A92172F}" presName="horFlow" presStyleCnt="0"/>
      <dgm:spPr/>
    </dgm:pt>
    <dgm:pt modelId="{F1369BF9-D45C-4CEF-998D-3ECF849FE8CA}" type="pres">
      <dgm:prSet presAssocID="{076DE337-5BFB-4449-B5AF-85A79A92172F}" presName="bigChev" presStyleLbl="node1" presStyleIdx="1" presStyleCnt="6" custScaleX="140127"/>
      <dgm:spPr/>
      <dgm:t>
        <a:bodyPr/>
        <a:lstStyle/>
        <a:p>
          <a:endParaRPr lang="sv-SE"/>
        </a:p>
      </dgm:t>
    </dgm:pt>
    <dgm:pt modelId="{AA0349DA-6CDA-495B-AC5D-C0093DB753ED}" type="pres">
      <dgm:prSet presAssocID="{FCAD6B0E-EF97-4501-806B-3533B600097D}" presName="parTrans" presStyleCnt="0"/>
      <dgm:spPr/>
    </dgm:pt>
    <dgm:pt modelId="{0A5FD0E9-9AB0-4F5A-ABF0-B33C4FC885AF}" type="pres">
      <dgm:prSet presAssocID="{571F3598-7E79-4ADE-B0CD-941421DDB5FB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1FF1549-4A4B-45EA-A16B-6643C6425BBF}" type="pres">
      <dgm:prSet presAssocID="{076DE337-5BFB-4449-B5AF-85A79A92172F}" presName="vSp" presStyleCnt="0"/>
      <dgm:spPr/>
    </dgm:pt>
    <dgm:pt modelId="{625CAD3C-FC1F-4C78-84FA-246D7CAB73CC}" type="pres">
      <dgm:prSet presAssocID="{39F6DDAF-796E-40D9-953E-FF6134953E60}" presName="horFlow" presStyleCnt="0"/>
      <dgm:spPr/>
    </dgm:pt>
    <dgm:pt modelId="{00406033-3E7E-44F8-B6B2-565E888B4015}" type="pres">
      <dgm:prSet presAssocID="{39F6DDAF-796E-40D9-953E-FF6134953E60}" presName="bigChev" presStyleLbl="node1" presStyleIdx="2" presStyleCnt="6" custScaleX="140127"/>
      <dgm:spPr/>
      <dgm:t>
        <a:bodyPr/>
        <a:lstStyle/>
        <a:p>
          <a:endParaRPr lang="sv-SE"/>
        </a:p>
      </dgm:t>
    </dgm:pt>
    <dgm:pt modelId="{26902190-D905-46EC-8571-6D6C830D110A}" type="pres">
      <dgm:prSet presAssocID="{35A19AD6-E551-4B68-BC49-CD7A148205A2}" presName="parTrans" presStyleCnt="0"/>
      <dgm:spPr/>
    </dgm:pt>
    <dgm:pt modelId="{66E56BD4-6E4C-46A9-8863-C2B95C2BAEA4}" type="pres">
      <dgm:prSet presAssocID="{2CAC0917-D405-44DF-9472-DF4FEB9C4B09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5384A59-EB9A-4CA3-83A3-B92974C1DD06}" type="pres">
      <dgm:prSet presAssocID="{39F6DDAF-796E-40D9-953E-FF6134953E60}" presName="vSp" presStyleCnt="0"/>
      <dgm:spPr/>
    </dgm:pt>
    <dgm:pt modelId="{918B02DB-D6DF-4325-A790-49BA8F2C338A}" type="pres">
      <dgm:prSet presAssocID="{8F9DAC68-4C4F-442F-9A02-2D546B8709E7}" presName="horFlow" presStyleCnt="0"/>
      <dgm:spPr/>
    </dgm:pt>
    <dgm:pt modelId="{5B846213-7E1C-4856-A40A-DB1DEF971158}" type="pres">
      <dgm:prSet presAssocID="{8F9DAC68-4C4F-442F-9A02-2D546B8709E7}" presName="bigChev" presStyleLbl="node1" presStyleIdx="3" presStyleCnt="6" custScaleX="143969"/>
      <dgm:spPr/>
      <dgm:t>
        <a:bodyPr/>
        <a:lstStyle/>
        <a:p>
          <a:endParaRPr lang="sv-SE"/>
        </a:p>
      </dgm:t>
    </dgm:pt>
    <dgm:pt modelId="{E18998CD-CE3C-43DF-9EFE-C9E5F835DC1F}" type="pres">
      <dgm:prSet presAssocID="{6672ED5C-4B23-4A53-A1C0-56DB8FD7FFCB}" presName="parTrans" presStyleCnt="0"/>
      <dgm:spPr/>
    </dgm:pt>
    <dgm:pt modelId="{B6E37B33-E187-4BEC-8DBB-77C6539351CF}" type="pres">
      <dgm:prSet presAssocID="{C3C728AE-F750-40EC-9039-A6A89684E039}" presName="node" presStyleLbl="alignAccFollowNode1" presStyleIdx="3" presStyleCnt="6" custScaleX="9537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CC85547-2A84-40D0-AB04-5D1976E6FACB}" type="pres">
      <dgm:prSet presAssocID="{8F9DAC68-4C4F-442F-9A02-2D546B8709E7}" presName="vSp" presStyleCnt="0"/>
      <dgm:spPr/>
    </dgm:pt>
    <dgm:pt modelId="{163A7C4E-45B3-4AA8-BEEA-793624E926C7}" type="pres">
      <dgm:prSet presAssocID="{961E59F3-6904-4F71-8749-A1666D9E367F}" presName="horFlow" presStyleCnt="0"/>
      <dgm:spPr/>
    </dgm:pt>
    <dgm:pt modelId="{EEF747B5-047F-430D-903A-5FAE788E4619}" type="pres">
      <dgm:prSet presAssocID="{961E59F3-6904-4F71-8749-A1666D9E367F}" presName="bigChev" presStyleLbl="node1" presStyleIdx="4" presStyleCnt="6" custScaleX="140127"/>
      <dgm:spPr/>
      <dgm:t>
        <a:bodyPr/>
        <a:lstStyle/>
        <a:p>
          <a:endParaRPr lang="sv-SE"/>
        </a:p>
      </dgm:t>
    </dgm:pt>
    <dgm:pt modelId="{26BDC69B-303A-4088-AA5E-33DDAC5E1A3D}" type="pres">
      <dgm:prSet presAssocID="{3331CB61-EC9E-484D-AD86-BCB190571425}" presName="parTrans" presStyleCnt="0"/>
      <dgm:spPr/>
    </dgm:pt>
    <dgm:pt modelId="{F985E1E2-05AD-49FC-9645-09848A156B0F}" type="pres">
      <dgm:prSet presAssocID="{0CC8DB53-7E33-456F-94A3-50A50CF3682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E51E67C-9253-4C14-91B4-EC91D6D8E6CF}" type="pres">
      <dgm:prSet presAssocID="{961E59F3-6904-4F71-8749-A1666D9E367F}" presName="vSp" presStyleCnt="0"/>
      <dgm:spPr/>
    </dgm:pt>
    <dgm:pt modelId="{61A53B08-18BB-4FD1-B871-B1543574EC35}" type="pres">
      <dgm:prSet presAssocID="{8EB4999B-DFDA-4458-B335-6C4C894F1981}" presName="horFlow" presStyleCnt="0"/>
      <dgm:spPr/>
    </dgm:pt>
    <dgm:pt modelId="{561639C5-05A0-4B3B-9272-30B402E22BB6}" type="pres">
      <dgm:prSet presAssocID="{8EB4999B-DFDA-4458-B335-6C4C894F1981}" presName="bigChev" presStyleLbl="node1" presStyleIdx="5" presStyleCnt="6" custScaleX="140127"/>
      <dgm:spPr/>
      <dgm:t>
        <a:bodyPr/>
        <a:lstStyle/>
        <a:p>
          <a:endParaRPr lang="sv-SE"/>
        </a:p>
      </dgm:t>
    </dgm:pt>
    <dgm:pt modelId="{FEE7A449-8C24-4C5B-9151-62EF142AFD51}" type="pres">
      <dgm:prSet presAssocID="{7876EB33-EF4C-4481-9D07-30FB208BCA7F}" presName="parTrans" presStyleCnt="0"/>
      <dgm:spPr/>
    </dgm:pt>
    <dgm:pt modelId="{C914EC25-19EF-4D1A-AC7F-BD2B0E00939C}" type="pres">
      <dgm:prSet presAssocID="{E6165F13-8F99-4BFE-B3FA-1A47AF26A1B7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97960F6-9AB1-4766-B5C5-B27236DE80F2}" type="presOf" srcId="{E6165F13-8F99-4BFE-B3FA-1A47AF26A1B7}" destId="{C914EC25-19EF-4D1A-AC7F-BD2B0E00939C}" srcOrd="0" destOrd="0" presId="urn:microsoft.com/office/officeart/2005/8/layout/lProcess3"/>
    <dgm:cxn modelId="{32FF1FC1-898C-4C7A-BE88-09FD4881C75E}" type="presOf" srcId="{0CC8DB53-7E33-456F-94A3-50A50CF36821}" destId="{F985E1E2-05AD-49FC-9645-09848A156B0F}" srcOrd="0" destOrd="0" presId="urn:microsoft.com/office/officeart/2005/8/layout/lProcess3"/>
    <dgm:cxn modelId="{7AF44756-63AD-4338-817B-5F7805336F86}" srcId="{8EB4999B-DFDA-4458-B335-6C4C894F1981}" destId="{E6165F13-8F99-4BFE-B3FA-1A47AF26A1B7}" srcOrd="0" destOrd="0" parTransId="{7876EB33-EF4C-4481-9D07-30FB208BCA7F}" sibTransId="{DF5034E5-9054-411A-915E-8E21DDDEAFE2}"/>
    <dgm:cxn modelId="{C1E77426-56A7-4106-B3A9-FBA13630B10C}" srcId="{1D492789-6507-4EAF-9EF4-66335421AF9B}" destId="{8F9DAC68-4C4F-442F-9A02-2D546B8709E7}" srcOrd="3" destOrd="0" parTransId="{1194B361-67A7-4335-9933-39FF1D41E7B5}" sibTransId="{4D6B6C58-95C0-4C23-8F75-212C5AD20256}"/>
    <dgm:cxn modelId="{630A9DC9-8044-4D43-811C-B4AA0587CFF1}" srcId="{1D492789-6507-4EAF-9EF4-66335421AF9B}" destId="{076DE337-5BFB-4449-B5AF-85A79A92172F}" srcOrd="1" destOrd="0" parTransId="{D768C4C9-CAC1-4134-8F67-FAB6E2E9BEAE}" sibTransId="{14A1851A-6BB2-4695-B387-FB44B56EE228}"/>
    <dgm:cxn modelId="{529075A6-AADF-4F14-AEC7-C11FEE64E5FB}" srcId="{B68D2FBC-A4E4-4170-8C40-BAE4E3622044}" destId="{192E2C34-9617-4C5D-B1D4-464202BFA8D8}" srcOrd="0" destOrd="0" parTransId="{C8235D7E-F128-46F5-9EB9-C1281EF1A332}" sibTransId="{1B26AF2C-AD49-4B80-9DA4-4B80FBAC006C}"/>
    <dgm:cxn modelId="{3961B16D-F910-401A-98FA-895E27C7FE29}" type="presOf" srcId="{C3C728AE-F750-40EC-9039-A6A89684E039}" destId="{B6E37B33-E187-4BEC-8DBB-77C6539351CF}" srcOrd="0" destOrd="0" presId="urn:microsoft.com/office/officeart/2005/8/layout/lProcess3"/>
    <dgm:cxn modelId="{01CEA239-919B-43C7-BD47-BEA71896B59B}" type="presOf" srcId="{076DE337-5BFB-4449-B5AF-85A79A92172F}" destId="{F1369BF9-D45C-4CEF-998D-3ECF849FE8CA}" srcOrd="0" destOrd="0" presId="urn:microsoft.com/office/officeart/2005/8/layout/lProcess3"/>
    <dgm:cxn modelId="{A1E55729-EE52-4A74-8EA3-3803B39FE6EF}" type="presOf" srcId="{961E59F3-6904-4F71-8749-A1666D9E367F}" destId="{EEF747B5-047F-430D-903A-5FAE788E4619}" srcOrd="0" destOrd="0" presId="urn:microsoft.com/office/officeart/2005/8/layout/lProcess3"/>
    <dgm:cxn modelId="{71519E91-5581-47F7-9328-737C977E4B3A}" srcId="{1D492789-6507-4EAF-9EF4-66335421AF9B}" destId="{961E59F3-6904-4F71-8749-A1666D9E367F}" srcOrd="4" destOrd="0" parTransId="{F00EAFA9-D6B5-4BA7-B97F-6D58D1133067}" sibTransId="{543FF7B0-DD77-4A42-B35A-8932A8ADC7E5}"/>
    <dgm:cxn modelId="{ACF55E33-20E5-429B-974C-CA706138162F}" type="presOf" srcId="{39F6DDAF-796E-40D9-953E-FF6134953E60}" destId="{00406033-3E7E-44F8-B6B2-565E888B4015}" srcOrd="0" destOrd="0" presId="urn:microsoft.com/office/officeart/2005/8/layout/lProcess3"/>
    <dgm:cxn modelId="{BC844A28-E91E-4F4C-82BC-72AE82E6A6D2}" type="presOf" srcId="{B68D2FBC-A4E4-4170-8C40-BAE4E3622044}" destId="{6E1E7297-4CD2-4BA5-BC3A-D70408570693}" srcOrd="0" destOrd="0" presId="urn:microsoft.com/office/officeart/2005/8/layout/lProcess3"/>
    <dgm:cxn modelId="{32F3DED6-8530-4D61-A790-6D8D8AFA26DC}" srcId="{1D492789-6507-4EAF-9EF4-66335421AF9B}" destId="{8EB4999B-DFDA-4458-B335-6C4C894F1981}" srcOrd="5" destOrd="0" parTransId="{8FB901D9-8219-4EA4-B8BC-1926C8F882F2}" sibTransId="{AF1F1618-C423-49C3-8510-EDE39B2B4551}"/>
    <dgm:cxn modelId="{08C201A2-5CEA-460D-ADCB-0004B99BC1E8}" srcId="{39F6DDAF-796E-40D9-953E-FF6134953E60}" destId="{2CAC0917-D405-44DF-9472-DF4FEB9C4B09}" srcOrd="0" destOrd="0" parTransId="{35A19AD6-E551-4B68-BC49-CD7A148205A2}" sibTransId="{A8213586-1492-4B79-BE20-1A22FE056689}"/>
    <dgm:cxn modelId="{38238D03-6067-4738-8553-177F78930739}" srcId="{8F9DAC68-4C4F-442F-9A02-2D546B8709E7}" destId="{C3C728AE-F750-40EC-9039-A6A89684E039}" srcOrd="0" destOrd="0" parTransId="{6672ED5C-4B23-4A53-A1C0-56DB8FD7FFCB}" sibTransId="{6531DAA3-0A97-4BE9-AB28-E165D27EDF13}"/>
    <dgm:cxn modelId="{0E655453-FB83-4883-B019-5AC2414A0715}" type="presOf" srcId="{1D492789-6507-4EAF-9EF4-66335421AF9B}" destId="{BDCCC340-5963-485B-8CF6-8ED565BA0CC1}" srcOrd="0" destOrd="0" presId="urn:microsoft.com/office/officeart/2005/8/layout/lProcess3"/>
    <dgm:cxn modelId="{986A6501-2262-4A8B-92D0-974CAAB65343}" srcId="{1D492789-6507-4EAF-9EF4-66335421AF9B}" destId="{39F6DDAF-796E-40D9-953E-FF6134953E60}" srcOrd="2" destOrd="0" parTransId="{DDFA2CF8-B33E-4179-B44B-3BC246E34E63}" sibTransId="{375D5DBA-E7BF-413E-A80A-9FA9CB57C090}"/>
    <dgm:cxn modelId="{0562ED06-9145-426D-8D7F-DD5B7E1F340F}" type="presOf" srcId="{8F9DAC68-4C4F-442F-9A02-2D546B8709E7}" destId="{5B846213-7E1C-4856-A40A-DB1DEF971158}" srcOrd="0" destOrd="0" presId="urn:microsoft.com/office/officeart/2005/8/layout/lProcess3"/>
    <dgm:cxn modelId="{966F5C44-E616-4B3C-BA50-2AED1D14B687}" type="presOf" srcId="{2CAC0917-D405-44DF-9472-DF4FEB9C4B09}" destId="{66E56BD4-6E4C-46A9-8863-C2B95C2BAEA4}" srcOrd="0" destOrd="0" presId="urn:microsoft.com/office/officeart/2005/8/layout/lProcess3"/>
    <dgm:cxn modelId="{9873C4E3-E1A9-4773-9F58-81BD43FB3B01}" type="presOf" srcId="{8EB4999B-DFDA-4458-B335-6C4C894F1981}" destId="{561639C5-05A0-4B3B-9272-30B402E22BB6}" srcOrd="0" destOrd="0" presId="urn:microsoft.com/office/officeart/2005/8/layout/lProcess3"/>
    <dgm:cxn modelId="{FE9A5CE5-0196-4779-A273-E2C5FBF5B823}" srcId="{1D492789-6507-4EAF-9EF4-66335421AF9B}" destId="{B68D2FBC-A4E4-4170-8C40-BAE4E3622044}" srcOrd="0" destOrd="0" parTransId="{670B3D3B-9DEF-440F-A13B-6E12952CFBEF}" sibTransId="{271D0811-E9A4-4D9C-9655-6F053A10D6E5}"/>
    <dgm:cxn modelId="{B5B5E8D1-D0A3-4E77-9041-8E6C969F4E56}" srcId="{961E59F3-6904-4F71-8749-A1666D9E367F}" destId="{0CC8DB53-7E33-456F-94A3-50A50CF36821}" srcOrd="0" destOrd="0" parTransId="{3331CB61-EC9E-484D-AD86-BCB190571425}" sibTransId="{683EFD88-97EE-424B-BF44-53F3C556983C}"/>
    <dgm:cxn modelId="{3A71192F-A38E-4859-99BF-1761CB34DD1F}" type="presOf" srcId="{571F3598-7E79-4ADE-B0CD-941421DDB5FB}" destId="{0A5FD0E9-9AB0-4F5A-ABF0-B33C4FC885AF}" srcOrd="0" destOrd="0" presId="urn:microsoft.com/office/officeart/2005/8/layout/lProcess3"/>
    <dgm:cxn modelId="{240338B3-A84C-4740-A4A6-50E387141A5E}" srcId="{076DE337-5BFB-4449-B5AF-85A79A92172F}" destId="{571F3598-7E79-4ADE-B0CD-941421DDB5FB}" srcOrd="0" destOrd="0" parTransId="{FCAD6B0E-EF97-4501-806B-3533B600097D}" sibTransId="{AB6AEA3D-4FEE-46C4-8032-3E77C226F1A5}"/>
    <dgm:cxn modelId="{84DD7428-4F44-47B4-94E3-041796228C37}" type="presOf" srcId="{192E2C34-9617-4C5D-B1D4-464202BFA8D8}" destId="{EE4A1B69-D016-433C-A983-49880B8B3BA5}" srcOrd="0" destOrd="0" presId="urn:microsoft.com/office/officeart/2005/8/layout/lProcess3"/>
    <dgm:cxn modelId="{2FFAD9DB-663E-4893-A96A-2D6D2CE5E8BF}" type="presParOf" srcId="{BDCCC340-5963-485B-8CF6-8ED565BA0CC1}" destId="{771E1E1A-FBDF-4777-B518-92CADD42DB94}" srcOrd="0" destOrd="0" presId="urn:microsoft.com/office/officeart/2005/8/layout/lProcess3"/>
    <dgm:cxn modelId="{6777E39B-F402-42E5-9C8E-84CF209FF2EE}" type="presParOf" srcId="{771E1E1A-FBDF-4777-B518-92CADD42DB94}" destId="{6E1E7297-4CD2-4BA5-BC3A-D70408570693}" srcOrd="0" destOrd="0" presId="urn:microsoft.com/office/officeart/2005/8/layout/lProcess3"/>
    <dgm:cxn modelId="{374A9193-FE70-4D20-8742-A60286E2709F}" type="presParOf" srcId="{771E1E1A-FBDF-4777-B518-92CADD42DB94}" destId="{AED2C672-16F4-4DD2-9D64-FF145E575152}" srcOrd="1" destOrd="0" presId="urn:microsoft.com/office/officeart/2005/8/layout/lProcess3"/>
    <dgm:cxn modelId="{C007D8F7-3C94-407F-831F-EC08D87A4DEC}" type="presParOf" srcId="{771E1E1A-FBDF-4777-B518-92CADD42DB94}" destId="{EE4A1B69-D016-433C-A983-49880B8B3BA5}" srcOrd="2" destOrd="0" presId="urn:microsoft.com/office/officeart/2005/8/layout/lProcess3"/>
    <dgm:cxn modelId="{1B6F25C2-7B16-4D43-8611-27E08F2A4477}" type="presParOf" srcId="{BDCCC340-5963-485B-8CF6-8ED565BA0CC1}" destId="{C2B73FB6-07CB-40F5-B517-541E870F8B0A}" srcOrd="1" destOrd="0" presId="urn:microsoft.com/office/officeart/2005/8/layout/lProcess3"/>
    <dgm:cxn modelId="{DFE138FA-4E96-4A43-B713-C1D331EE7F43}" type="presParOf" srcId="{BDCCC340-5963-485B-8CF6-8ED565BA0CC1}" destId="{89317803-1F33-465A-A5EC-ED2C9A983081}" srcOrd="2" destOrd="0" presId="urn:microsoft.com/office/officeart/2005/8/layout/lProcess3"/>
    <dgm:cxn modelId="{B95FD6DA-4193-4DC9-BD44-EECDA5899A49}" type="presParOf" srcId="{89317803-1F33-465A-A5EC-ED2C9A983081}" destId="{F1369BF9-D45C-4CEF-998D-3ECF849FE8CA}" srcOrd="0" destOrd="0" presId="urn:microsoft.com/office/officeart/2005/8/layout/lProcess3"/>
    <dgm:cxn modelId="{5F953F1B-5BE1-47D9-A6DB-E254E3A31960}" type="presParOf" srcId="{89317803-1F33-465A-A5EC-ED2C9A983081}" destId="{AA0349DA-6CDA-495B-AC5D-C0093DB753ED}" srcOrd="1" destOrd="0" presId="urn:microsoft.com/office/officeart/2005/8/layout/lProcess3"/>
    <dgm:cxn modelId="{F99386D7-5BDE-410B-96AC-B3B41AB48F56}" type="presParOf" srcId="{89317803-1F33-465A-A5EC-ED2C9A983081}" destId="{0A5FD0E9-9AB0-4F5A-ABF0-B33C4FC885AF}" srcOrd="2" destOrd="0" presId="urn:microsoft.com/office/officeart/2005/8/layout/lProcess3"/>
    <dgm:cxn modelId="{3DB6EA21-75D1-4DC1-AE86-B1092700CA8F}" type="presParOf" srcId="{BDCCC340-5963-485B-8CF6-8ED565BA0CC1}" destId="{81FF1549-4A4B-45EA-A16B-6643C6425BBF}" srcOrd="3" destOrd="0" presId="urn:microsoft.com/office/officeart/2005/8/layout/lProcess3"/>
    <dgm:cxn modelId="{B6596875-319A-4190-8AC6-B0CF779ED5DE}" type="presParOf" srcId="{BDCCC340-5963-485B-8CF6-8ED565BA0CC1}" destId="{625CAD3C-FC1F-4C78-84FA-246D7CAB73CC}" srcOrd="4" destOrd="0" presId="urn:microsoft.com/office/officeart/2005/8/layout/lProcess3"/>
    <dgm:cxn modelId="{D92AB916-13B1-4D6F-81E2-FAD670FC56E7}" type="presParOf" srcId="{625CAD3C-FC1F-4C78-84FA-246D7CAB73CC}" destId="{00406033-3E7E-44F8-B6B2-565E888B4015}" srcOrd="0" destOrd="0" presId="urn:microsoft.com/office/officeart/2005/8/layout/lProcess3"/>
    <dgm:cxn modelId="{FE59975D-9C6C-4982-83EC-3D4EA77758B6}" type="presParOf" srcId="{625CAD3C-FC1F-4C78-84FA-246D7CAB73CC}" destId="{26902190-D905-46EC-8571-6D6C830D110A}" srcOrd="1" destOrd="0" presId="urn:microsoft.com/office/officeart/2005/8/layout/lProcess3"/>
    <dgm:cxn modelId="{AEEF94E3-E899-451E-8B2A-577D0703A160}" type="presParOf" srcId="{625CAD3C-FC1F-4C78-84FA-246D7CAB73CC}" destId="{66E56BD4-6E4C-46A9-8863-C2B95C2BAEA4}" srcOrd="2" destOrd="0" presId="urn:microsoft.com/office/officeart/2005/8/layout/lProcess3"/>
    <dgm:cxn modelId="{A55BAB02-F875-428A-9CFD-6C5AFC331C5E}" type="presParOf" srcId="{BDCCC340-5963-485B-8CF6-8ED565BA0CC1}" destId="{85384A59-EB9A-4CA3-83A3-B92974C1DD06}" srcOrd="5" destOrd="0" presId="urn:microsoft.com/office/officeart/2005/8/layout/lProcess3"/>
    <dgm:cxn modelId="{3C3238C4-33F3-4A40-A585-809B4C4C3E7F}" type="presParOf" srcId="{BDCCC340-5963-485B-8CF6-8ED565BA0CC1}" destId="{918B02DB-D6DF-4325-A790-49BA8F2C338A}" srcOrd="6" destOrd="0" presId="urn:microsoft.com/office/officeart/2005/8/layout/lProcess3"/>
    <dgm:cxn modelId="{E4A3849D-434D-4A36-9915-0EBA317ECDA5}" type="presParOf" srcId="{918B02DB-D6DF-4325-A790-49BA8F2C338A}" destId="{5B846213-7E1C-4856-A40A-DB1DEF971158}" srcOrd="0" destOrd="0" presId="urn:microsoft.com/office/officeart/2005/8/layout/lProcess3"/>
    <dgm:cxn modelId="{C7173A33-CB14-40EA-BE14-541D97C0160B}" type="presParOf" srcId="{918B02DB-D6DF-4325-A790-49BA8F2C338A}" destId="{E18998CD-CE3C-43DF-9EFE-C9E5F835DC1F}" srcOrd="1" destOrd="0" presId="urn:microsoft.com/office/officeart/2005/8/layout/lProcess3"/>
    <dgm:cxn modelId="{9F1F6EF3-275A-4D52-B0D9-E860DE85DA34}" type="presParOf" srcId="{918B02DB-D6DF-4325-A790-49BA8F2C338A}" destId="{B6E37B33-E187-4BEC-8DBB-77C6539351CF}" srcOrd="2" destOrd="0" presId="urn:microsoft.com/office/officeart/2005/8/layout/lProcess3"/>
    <dgm:cxn modelId="{4BC15DA8-EAC9-4754-A794-4FD228BB6A36}" type="presParOf" srcId="{BDCCC340-5963-485B-8CF6-8ED565BA0CC1}" destId="{0CC85547-2A84-40D0-AB04-5D1976E6FACB}" srcOrd="7" destOrd="0" presId="urn:microsoft.com/office/officeart/2005/8/layout/lProcess3"/>
    <dgm:cxn modelId="{7B4D72B9-F99E-4100-B892-A47DEB6D7D1C}" type="presParOf" srcId="{BDCCC340-5963-485B-8CF6-8ED565BA0CC1}" destId="{163A7C4E-45B3-4AA8-BEEA-793624E926C7}" srcOrd="8" destOrd="0" presId="urn:microsoft.com/office/officeart/2005/8/layout/lProcess3"/>
    <dgm:cxn modelId="{707C5069-8905-4B34-90A4-4210FD70071D}" type="presParOf" srcId="{163A7C4E-45B3-4AA8-BEEA-793624E926C7}" destId="{EEF747B5-047F-430D-903A-5FAE788E4619}" srcOrd="0" destOrd="0" presId="urn:microsoft.com/office/officeart/2005/8/layout/lProcess3"/>
    <dgm:cxn modelId="{BE80A784-A444-4483-8619-43F58725897E}" type="presParOf" srcId="{163A7C4E-45B3-4AA8-BEEA-793624E926C7}" destId="{26BDC69B-303A-4088-AA5E-33DDAC5E1A3D}" srcOrd="1" destOrd="0" presId="urn:microsoft.com/office/officeart/2005/8/layout/lProcess3"/>
    <dgm:cxn modelId="{B58A2369-857E-477F-B314-103DA3DA576B}" type="presParOf" srcId="{163A7C4E-45B3-4AA8-BEEA-793624E926C7}" destId="{F985E1E2-05AD-49FC-9645-09848A156B0F}" srcOrd="2" destOrd="0" presId="urn:microsoft.com/office/officeart/2005/8/layout/lProcess3"/>
    <dgm:cxn modelId="{DFC9A5FD-7E75-434B-AAAD-C2AC4EEAD9B9}" type="presParOf" srcId="{BDCCC340-5963-485B-8CF6-8ED565BA0CC1}" destId="{2E51E67C-9253-4C14-91B4-EC91D6D8E6CF}" srcOrd="9" destOrd="0" presId="urn:microsoft.com/office/officeart/2005/8/layout/lProcess3"/>
    <dgm:cxn modelId="{8206E7F1-54C1-4071-86A2-73671E7C11EF}" type="presParOf" srcId="{BDCCC340-5963-485B-8CF6-8ED565BA0CC1}" destId="{61A53B08-18BB-4FD1-B871-B1543574EC35}" srcOrd="10" destOrd="0" presId="urn:microsoft.com/office/officeart/2005/8/layout/lProcess3"/>
    <dgm:cxn modelId="{3B32977B-D799-47C1-9791-F27B0EBAC2C2}" type="presParOf" srcId="{61A53B08-18BB-4FD1-B871-B1543574EC35}" destId="{561639C5-05A0-4B3B-9272-30B402E22BB6}" srcOrd="0" destOrd="0" presId="urn:microsoft.com/office/officeart/2005/8/layout/lProcess3"/>
    <dgm:cxn modelId="{770948A8-0368-40B4-B173-7C6022908C23}" type="presParOf" srcId="{61A53B08-18BB-4FD1-B871-B1543574EC35}" destId="{FEE7A449-8C24-4C5B-9151-62EF142AFD51}" srcOrd="1" destOrd="0" presId="urn:microsoft.com/office/officeart/2005/8/layout/lProcess3"/>
    <dgm:cxn modelId="{0F00966B-F4AA-46CE-9C09-FAA143EE2921}" type="presParOf" srcId="{61A53B08-18BB-4FD1-B871-B1543574EC35}" destId="{C914EC25-19EF-4D1A-AC7F-BD2B0E00939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492789-6507-4EAF-9EF4-66335421AF9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68D2FBC-A4E4-4170-8C40-BAE4E3622044}">
      <dgm:prSet phldrT="[Text]" custT="1"/>
      <dgm:spPr/>
      <dgm:t>
        <a:bodyPr/>
        <a:lstStyle/>
        <a:p>
          <a:r>
            <a:rPr lang="sv-SE" sz="1100" b="1" dirty="0" smtClean="0"/>
            <a:t>Tillgänglighet</a:t>
          </a:r>
          <a:endParaRPr lang="sv-SE" sz="1100" b="1" dirty="0"/>
        </a:p>
      </dgm:t>
    </dgm:pt>
    <dgm:pt modelId="{670B3D3B-9DEF-440F-A13B-6E12952CFBEF}" type="parTrans" cxnId="{FE9A5CE5-0196-4779-A273-E2C5FBF5B823}">
      <dgm:prSet/>
      <dgm:spPr/>
      <dgm:t>
        <a:bodyPr/>
        <a:lstStyle/>
        <a:p>
          <a:endParaRPr lang="sv-SE"/>
        </a:p>
      </dgm:t>
    </dgm:pt>
    <dgm:pt modelId="{271D0811-E9A4-4D9C-9655-6F053A10D6E5}" type="sibTrans" cxnId="{FE9A5CE5-0196-4779-A273-E2C5FBF5B823}">
      <dgm:prSet/>
      <dgm:spPr/>
      <dgm:t>
        <a:bodyPr/>
        <a:lstStyle/>
        <a:p>
          <a:endParaRPr lang="sv-SE"/>
        </a:p>
      </dgm:t>
    </dgm:pt>
    <dgm:pt modelId="{192E2C34-9617-4C5D-B1D4-464202BFA8D8}">
      <dgm:prSet phldrT="[Text]" custT="1"/>
      <dgm:spPr/>
      <dgm:t>
        <a:bodyPr/>
        <a:lstStyle/>
        <a:p>
          <a:r>
            <a:rPr lang="sv-SE" sz="1500" dirty="0" smtClean="0"/>
            <a:t>0,26</a:t>
          </a:r>
          <a:endParaRPr lang="sv-SE" sz="1500" dirty="0"/>
        </a:p>
      </dgm:t>
    </dgm:pt>
    <dgm:pt modelId="{C8235D7E-F128-46F5-9EB9-C1281EF1A332}" type="parTrans" cxnId="{529075A6-AADF-4F14-AEC7-C11FEE64E5FB}">
      <dgm:prSet/>
      <dgm:spPr/>
      <dgm:t>
        <a:bodyPr/>
        <a:lstStyle/>
        <a:p>
          <a:endParaRPr lang="sv-SE"/>
        </a:p>
      </dgm:t>
    </dgm:pt>
    <dgm:pt modelId="{1B26AF2C-AD49-4B80-9DA4-4B80FBAC006C}" type="sibTrans" cxnId="{529075A6-AADF-4F14-AEC7-C11FEE64E5FB}">
      <dgm:prSet/>
      <dgm:spPr/>
      <dgm:t>
        <a:bodyPr/>
        <a:lstStyle/>
        <a:p>
          <a:endParaRPr lang="sv-SE"/>
        </a:p>
      </dgm:t>
    </dgm:pt>
    <dgm:pt modelId="{076DE337-5BFB-4449-B5AF-85A79A92172F}">
      <dgm:prSet phldrT="[Text]" custT="1"/>
      <dgm:spPr/>
      <dgm:t>
        <a:bodyPr/>
        <a:lstStyle/>
        <a:p>
          <a:r>
            <a:rPr lang="sv-SE" sz="1100" b="1" i="0" dirty="0" smtClean="0"/>
            <a:t>Information</a:t>
          </a:r>
          <a:endParaRPr lang="sv-SE" sz="1100" dirty="0"/>
        </a:p>
      </dgm:t>
    </dgm:pt>
    <dgm:pt modelId="{D768C4C9-CAC1-4134-8F67-FAB6E2E9BEAE}" type="parTrans" cxnId="{630A9DC9-8044-4D43-811C-B4AA0587CFF1}">
      <dgm:prSet/>
      <dgm:spPr/>
      <dgm:t>
        <a:bodyPr/>
        <a:lstStyle/>
        <a:p>
          <a:endParaRPr lang="sv-SE"/>
        </a:p>
      </dgm:t>
    </dgm:pt>
    <dgm:pt modelId="{14A1851A-6BB2-4695-B387-FB44B56EE228}" type="sibTrans" cxnId="{630A9DC9-8044-4D43-811C-B4AA0587CFF1}">
      <dgm:prSet/>
      <dgm:spPr/>
      <dgm:t>
        <a:bodyPr/>
        <a:lstStyle/>
        <a:p>
          <a:endParaRPr lang="sv-SE"/>
        </a:p>
      </dgm:t>
    </dgm:pt>
    <dgm:pt modelId="{571F3598-7E79-4ADE-B0CD-941421DDB5FB}">
      <dgm:prSet phldrT="[Text]" custT="1"/>
      <dgm:spPr/>
      <dgm:t>
        <a:bodyPr/>
        <a:lstStyle/>
        <a:p>
          <a:r>
            <a:rPr lang="sv-SE" sz="1500" dirty="0" smtClean="0"/>
            <a:t>1,20</a:t>
          </a:r>
          <a:endParaRPr lang="sv-SE" sz="1500" dirty="0"/>
        </a:p>
      </dgm:t>
    </dgm:pt>
    <dgm:pt modelId="{FCAD6B0E-EF97-4501-806B-3533B600097D}" type="parTrans" cxnId="{240338B3-A84C-4740-A4A6-50E387141A5E}">
      <dgm:prSet/>
      <dgm:spPr/>
      <dgm:t>
        <a:bodyPr/>
        <a:lstStyle/>
        <a:p>
          <a:endParaRPr lang="sv-SE"/>
        </a:p>
      </dgm:t>
    </dgm:pt>
    <dgm:pt modelId="{AB6AEA3D-4FEE-46C4-8032-3E77C226F1A5}" type="sibTrans" cxnId="{240338B3-A84C-4740-A4A6-50E387141A5E}">
      <dgm:prSet/>
      <dgm:spPr/>
      <dgm:t>
        <a:bodyPr/>
        <a:lstStyle/>
        <a:p>
          <a:endParaRPr lang="sv-SE"/>
        </a:p>
      </dgm:t>
    </dgm:pt>
    <dgm:pt modelId="{8EB4999B-DFDA-4458-B335-6C4C894F1981}">
      <dgm:prSet phldrT="[Text]" custT="1"/>
      <dgm:spPr/>
      <dgm:t>
        <a:bodyPr/>
        <a:lstStyle/>
        <a:p>
          <a:r>
            <a:rPr lang="sv-SE" sz="1100" b="1" i="0" dirty="0" smtClean="0"/>
            <a:t>Effektivitet</a:t>
          </a:r>
          <a:endParaRPr lang="sv-SE" sz="1100" dirty="0"/>
        </a:p>
      </dgm:t>
    </dgm:pt>
    <dgm:pt modelId="{8FB901D9-8219-4EA4-B8BC-1926C8F882F2}" type="parTrans" cxnId="{32F3DED6-8530-4D61-A790-6D8D8AFA26DC}">
      <dgm:prSet/>
      <dgm:spPr/>
      <dgm:t>
        <a:bodyPr/>
        <a:lstStyle/>
        <a:p>
          <a:endParaRPr lang="sv-SE"/>
        </a:p>
      </dgm:t>
    </dgm:pt>
    <dgm:pt modelId="{AF1F1618-C423-49C3-8510-EDE39B2B4551}" type="sibTrans" cxnId="{32F3DED6-8530-4D61-A790-6D8D8AFA26DC}">
      <dgm:prSet/>
      <dgm:spPr/>
      <dgm:t>
        <a:bodyPr/>
        <a:lstStyle/>
        <a:p>
          <a:endParaRPr lang="sv-SE"/>
        </a:p>
      </dgm:t>
    </dgm:pt>
    <dgm:pt modelId="{E6165F13-8F99-4BFE-B3FA-1A47AF26A1B7}">
      <dgm:prSet phldrT="[Text]" custT="1"/>
      <dgm:spPr/>
      <dgm:t>
        <a:bodyPr/>
        <a:lstStyle/>
        <a:p>
          <a:r>
            <a:rPr lang="sv-SE" sz="1500" dirty="0" smtClean="0"/>
            <a:t>1,49</a:t>
          </a:r>
          <a:endParaRPr lang="sv-SE" sz="1500" dirty="0"/>
        </a:p>
      </dgm:t>
    </dgm:pt>
    <dgm:pt modelId="{7876EB33-EF4C-4481-9D07-30FB208BCA7F}" type="parTrans" cxnId="{7AF44756-63AD-4338-817B-5F7805336F86}">
      <dgm:prSet/>
      <dgm:spPr/>
      <dgm:t>
        <a:bodyPr/>
        <a:lstStyle/>
        <a:p>
          <a:endParaRPr lang="sv-SE"/>
        </a:p>
      </dgm:t>
    </dgm:pt>
    <dgm:pt modelId="{DF5034E5-9054-411A-915E-8E21DDDEAFE2}" type="sibTrans" cxnId="{7AF44756-63AD-4338-817B-5F7805336F86}">
      <dgm:prSet/>
      <dgm:spPr/>
      <dgm:t>
        <a:bodyPr/>
        <a:lstStyle/>
        <a:p>
          <a:endParaRPr lang="sv-SE"/>
        </a:p>
      </dgm:t>
    </dgm:pt>
    <dgm:pt modelId="{0CC8DB53-7E33-456F-94A3-50A50CF36821}">
      <dgm:prSet phldrT="[Text]" custT="1"/>
      <dgm:spPr/>
      <dgm:t>
        <a:bodyPr/>
        <a:lstStyle/>
        <a:p>
          <a:r>
            <a:rPr lang="sv-SE" sz="1500" dirty="0" smtClean="0"/>
            <a:t>0,00</a:t>
          </a:r>
          <a:endParaRPr lang="sv-SE" sz="1500" dirty="0"/>
        </a:p>
      </dgm:t>
    </dgm:pt>
    <dgm:pt modelId="{3331CB61-EC9E-484D-AD86-BCB190571425}" type="parTrans" cxnId="{B5B5E8D1-D0A3-4E77-9041-8E6C969F4E56}">
      <dgm:prSet/>
      <dgm:spPr/>
      <dgm:t>
        <a:bodyPr/>
        <a:lstStyle/>
        <a:p>
          <a:endParaRPr lang="sv-SE"/>
        </a:p>
      </dgm:t>
    </dgm:pt>
    <dgm:pt modelId="{683EFD88-97EE-424B-BF44-53F3C556983C}" type="sibTrans" cxnId="{B5B5E8D1-D0A3-4E77-9041-8E6C969F4E56}">
      <dgm:prSet/>
      <dgm:spPr/>
      <dgm:t>
        <a:bodyPr/>
        <a:lstStyle/>
        <a:p>
          <a:endParaRPr lang="sv-SE"/>
        </a:p>
      </dgm:t>
    </dgm:pt>
    <dgm:pt modelId="{39F6DDAF-796E-40D9-953E-FF6134953E60}">
      <dgm:prSet phldrT="[Text]" custT="1"/>
      <dgm:spPr/>
      <dgm:t>
        <a:bodyPr/>
        <a:lstStyle/>
        <a:p>
          <a:r>
            <a:rPr lang="sv-SE" sz="1100" b="1" i="0" dirty="0" smtClean="0"/>
            <a:t>Bemötande</a:t>
          </a:r>
          <a:endParaRPr lang="sv-SE" sz="1100" dirty="0"/>
        </a:p>
      </dgm:t>
    </dgm:pt>
    <dgm:pt modelId="{DDFA2CF8-B33E-4179-B44B-3BC246E34E63}" type="parTrans" cxnId="{986A6501-2262-4A8B-92D0-974CAAB65343}">
      <dgm:prSet/>
      <dgm:spPr/>
      <dgm:t>
        <a:bodyPr/>
        <a:lstStyle/>
        <a:p>
          <a:endParaRPr lang="sv-SE"/>
        </a:p>
      </dgm:t>
    </dgm:pt>
    <dgm:pt modelId="{375D5DBA-E7BF-413E-A80A-9FA9CB57C090}" type="sibTrans" cxnId="{986A6501-2262-4A8B-92D0-974CAAB65343}">
      <dgm:prSet/>
      <dgm:spPr/>
      <dgm:t>
        <a:bodyPr/>
        <a:lstStyle/>
        <a:p>
          <a:endParaRPr lang="sv-SE"/>
        </a:p>
      </dgm:t>
    </dgm:pt>
    <dgm:pt modelId="{961E59F3-6904-4F71-8749-A1666D9E367F}">
      <dgm:prSet phldrT="[Text]" custT="1"/>
      <dgm:spPr/>
      <dgm:t>
        <a:bodyPr/>
        <a:lstStyle/>
        <a:p>
          <a:r>
            <a:rPr lang="sv-SE" sz="1100" b="1" i="0" dirty="0" smtClean="0"/>
            <a:t>Rättssäkerhet</a:t>
          </a:r>
          <a:endParaRPr lang="sv-SE" sz="1100" dirty="0"/>
        </a:p>
      </dgm:t>
    </dgm:pt>
    <dgm:pt modelId="{F00EAFA9-D6B5-4BA7-B97F-6D58D1133067}" type="parTrans" cxnId="{71519E91-5581-47F7-9328-737C977E4B3A}">
      <dgm:prSet/>
      <dgm:spPr/>
      <dgm:t>
        <a:bodyPr/>
        <a:lstStyle/>
        <a:p>
          <a:endParaRPr lang="sv-SE"/>
        </a:p>
      </dgm:t>
    </dgm:pt>
    <dgm:pt modelId="{543FF7B0-DD77-4A42-B35A-8932A8ADC7E5}" type="sibTrans" cxnId="{71519E91-5581-47F7-9328-737C977E4B3A}">
      <dgm:prSet/>
      <dgm:spPr/>
      <dgm:t>
        <a:bodyPr/>
        <a:lstStyle/>
        <a:p>
          <a:endParaRPr lang="sv-SE"/>
        </a:p>
      </dgm:t>
    </dgm:pt>
    <dgm:pt modelId="{2CAC0917-D405-44DF-9472-DF4FEB9C4B09}">
      <dgm:prSet phldrT="[Text]" custT="1"/>
      <dgm:spPr/>
      <dgm:t>
        <a:bodyPr/>
        <a:lstStyle/>
        <a:p>
          <a:r>
            <a:rPr lang="sv-SE" sz="1500" dirty="0" smtClean="0"/>
            <a:t>3,24</a:t>
          </a:r>
          <a:endParaRPr lang="sv-SE" sz="1500" dirty="0"/>
        </a:p>
      </dgm:t>
    </dgm:pt>
    <dgm:pt modelId="{35A19AD6-E551-4B68-BC49-CD7A148205A2}" type="parTrans" cxnId="{08C201A2-5CEA-460D-ADCB-0004B99BC1E8}">
      <dgm:prSet/>
      <dgm:spPr/>
      <dgm:t>
        <a:bodyPr/>
        <a:lstStyle/>
        <a:p>
          <a:endParaRPr lang="sv-SE"/>
        </a:p>
      </dgm:t>
    </dgm:pt>
    <dgm:pt modelId="{A8213586-1492-4B79-BE20-1A22FE056689}" type="sibTrans" cxnId="{08C201A2-5CEA-460D-ADCB-0004B99BC1E8}">
      <dgm:prSet/>
      <dgm:spPr/>
      <dgm:t>
        <a:bodyPr/>
        <a:lstStyle/>
        <a:p>
          <a:endParaRPr lang="sv-SE"/>
        </a:p>
      </dgm:t>
    </dgm:pt>
    <dgm:pt modelId="{8F9DAC68-4C4F-442F-9A02-2D546B8709E7}">
      <dgm:prSet phldrT="[Text]" custT="1"/>
      <dgm:spPr/>
      <dgm:t>
        <a:bodyPr/>
        <a:lstStyle/>
        <a:p>
          <a:r>
            <a:rPr lang="sv-SE" sz="1100" b="1" dirty="0" smtClean="0"/>
            <a:t>Kompetens</a:t>
          </a:r>
          <a:endParaRPr lang="sv-SE" sz="1100" b="1" dirty="0"/>
        </a:p>
      </dgm:t>
    </dgm:pt>
    <dgm:pt modelId="{1194B361-67A7-4335-9933-39FF1D41E7B5}" type="parTrans" cxnId="{C1E77426-56A7-4106-B3A9-FBA13630B10C}">
      <dgm:prSet/>
      <dgm:spPr/>
      <dgm:t>
        <a:bodyPr/>
        <a:lstStyle/>
        <a:p>
          <a:endParaRPr lang="sv-SE"/>
        </a:p>
      </dgm:t>
    </dgm:pt>
    <dgm:pt modelId="{4D6B6C58-95C0-4C23-8F75-212C5AD20256}" type="sibTrans" cxnId="{C1E77426-56A7-4106-B3A9-FBA13630B10C}">
      <dgm:prSet/>
      <dgm:spPr/>
      <dgm:t>
        <a:bodyPr/>
        <a:lstStyle/>
        <a:p>
          <a:endParaRPr lang="sv-SE"/>
        </a:p>
      </dgm:t>
    </dgm:pt>
    <dgm:pt modelId="{C3C728AE-F750-40EC-9039-A6A89684E039}">
      <dgm:prSet phldrT="[Text]" custT="1"/>
      <dgm:spPr/>
      <dgm:t>
        <a:bodyPr/>
        <a:lstStyle/>
        <a:p>
          <a:r>
            <a:rPr lang="sv-SE" sz="1500" dirty="0" smtClean="0"/>
            <a:t>0,00</a:t>
          </a:r>
          <a:endParaRPr lang="sv-SE" sz="1500" dirty="0"/>
        </a:p>
      </dgm:t>
    </dgm:pt>
    <dgm:pt modelId="{6672ED5C-4B23-4A53-A1C0-56DB8FD7FFCB}" type="parTrans" cxnId="{38238D03-6067-4738-8553-177F78930739}">
      <dgm:prSet/>
      <dgm:spPr/>
      <dgm:t>
        <a:bodyPr/>
        <a:lstStyle/>
        <a:p>
          <a:endParaRPr lang="sv-SE"/>
        </a:p>
      </dgm:t>
    </dgm:pt>
    <dgm:pt modelId="{6531DAA3-0A97-4BE9-AB28-E165D27EDF13}" type="sibTrans" cxnId="{38238D03-6067-4738-8553-177F78930739}">
      <dgm:prSet/>
      <dgm:spPr/>
      <dgm:t>
        <a:bodyPr/>
        <a:lstStyle/>
        <a:p>
          <a:endParaRPr lang="sv-SE"/>
        </a:p>
      </dgm:t>
    </dgm:pt>
    <dgm:pt modelId="{BDCCC340-5963-485B-8CF6-8ED565BA0CC1}" type="pres">
      <dgm:prSet presAssocID="{1D492789-6507-4EAF-9EF4-66335421AF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771E1E1A-FBDF-4777-B518-92CADD42DB94}" type="pres">
      <dgm:prSet presAssocID="{B68D2FBC-A4E4-4170-8C40-BAE4E3622044}" presName="horFlow" presStyleCnt="0"/>
      <dgm:spPr/>
    </dgm:pt>
    <dgm:pt modelId="{6E1E7297-4CD2-4BA5-BC3A-D70408570693}" type="pres">
      <dgm:prSet presAssocID="{B68D2FBC-A4E4-4170-8C40-BAE4E3622044}" presName="bigChev" presStyleLbl="node1" presStyleIdx="0" presStyleCnt="6" custScaleX="140127"/>
      <dgm:spPr/>
      <dgm:t>
        <a:bodyPr/>
        <a:lstStyle/>
        <a:p>
          <a:endParaRPr lang="sv-SE"/>
        </a:p>
      </dgm:t>
    </dgm:pt>
    <dgm:pt modelId="{AED2C672-16F4-4DD2-9D64-FF145E575152}" type="pres">
      <dgm:prSet presAssocID="{C8235D7E-F128-46F5-9EB9-C1281EF1A332}" presName="parTrans" presStyleCnt="0"/>
      <dgm:spPr/>
    </dgm:pt>
    <dgm:pt modelId="{EE4A1B69-D016-433C-A983-49880B8B3BA5}" type="pres">
      <dgm:prSet presAssocID="{192E2C34-9617-4C5D-B1D4-464202BFA8D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2B73FB6-07CB-40F5-B517-541E870F8B0A}" type="pres">
      <dgm:prSet presAssocID="{B68D2FBC-A4E4-4170-8C40-BAE4E3622044}" presName="vSp" presStyleCnt="0"/>
      <dgm:spPr/>
    </dgm:pt>
    <dgm:pt modelId="{89317803-1F33-465A-A5EC-ED2C9A983081}" type="pres">
      <dgm:prSet presAssocID="{076DE337-5BFB-4449-B5AF-85A79A92172F}" presName="horFlow" presStyleCnt="0"/>
      <dgm:spPr/>
    </dgm:pt>
    <dgm:pt modelId="{F1369BF9-D45C-4CEF-998D-3ECF849FE8CA}" type="pres">
      <dgm:prSet presAssocID="{076DE337-5BFB-4449-B5AF-85A79A92172F}" presName="bigChev" presStyleLbl="node1" presStyleIdx="1" presStyleCnt="6" custScaleX="140127"/>
      <dgm:spPr/>
      <dgm:t>
        <a:bodyPr/>
        <a:lstStyle/>
        <a:p>
          <a:endParaRPr lang="sv-SE"/>
        </a:p>
      </dgm:t>
    </dgm:pt>
    <dgm:pt modelId="{AA0349DA-6CDA-495B-AC5D-C0093DB753ED}" type="pres">
      <dgm:prSet presAssocID="{FCAD6B0E-EF97-4501-806B-3533B600097D}" presName="parTrans" presStyleCnt="0"/>
      <dgm:spPr/>
    </dgm:pt>
    <dgm:pt modelId="{0A5FD0E9-9AB0-4F5A-ABF0-B33C4FC885AF}" type="pres">
      <dgm:prSet presAssocID="{571F3598-7E79-4ADE-B0CD-941421DDB5FB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1FF1549-4A4B-45EA-A16B-6643C6425BBF}" type="pres">
      <dgm:prSet presAssocID="{076DE337-5BFB-4449-B5AF-85A79A92172F}" presName="vSp" presStyleCnt="0"/>
      <dgm:spPr/>
    </dgm:pt>
    <dgm:pt modelId="{625CAD3C-FC1F-4C78-84FA-246D7CAB73CC}" type="pres">
      <dgm:prSet presAssocID="{39F6DDAF-796E-40D9-953E-FF6134953E60}" presName="horFlow" presStyleCnt="0"/>
      <dgm:spPr/>
    </dgm:pt>
    <dgm:pt modelId="{00406033-3E7E-44F8-B6B2-565E888B4015}" type="pres">
      <dgm:prSet presAssocID="{39F6DDAF-796E-40D9-953E-FF6134953E60}" presName="bigChev" presStyleLbl="node1" presStyleIdx="2" presStyleCnt="6" custScaleX="140127"/>
      <dgm:spPr/>
      <dgm:t>
        <a:bodyPr/>
        <a:lstStyle/>
        <a:p>
          <a:endParaRPr lang="sv-SE"/>
        </a:p>
      </dgm:t>
    </dgm:pt>
    <dgm:pt modelId="{26902190-D905-46EC-8571-6D6C830D110A}" type="pres">
      <dgm:prSet presAssocID="{35A19AD6-E551-4B68-BC49-CD7A148205A2}" presName="parTrans" presStyleCnt="0"/>
      <dgm:spPr/>
    </dgm:pt>
    <dgm:pt modelId="{66E56BD4-6E4C-46A9-8863-C2B95C2BAEA4}" type="pres">
      <dgm:prSet presAssocID="{2CAC0917-D405-44DF-9472-DF4FEB9C4B09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5384A59-EB9A-4CA3-83A3-B92974C1DD06}" type="pres">
      <dgm:prSet presAssocID="{39F6DDAF-796E-40D9-953E-FF6134953E60}" presName="vSp" presStyleCnt="0"/>
      <dgm:spPr/>
    </dgm:pt>
    <dgm:pt modelId="{918B02DB-D6DF-4325-A790-49BA8F2C338A}" type="pres">
      <dgm:prSet presAssocID="{8F9DAC68-4C4F-442F-9A02-2D546B8709E7}" presName="horFlow" presStyleCnt="0"/>
      <dgm:spPr/>
    </dgm:pt>
    <dgm:pt modelId="{5B846213-7E1C-4856-A40A-DB1DEF971158}" type="pres">
      <dgm:prSet presAssocID="{8F9DAC68-4C4F-442F-9A02-2D546B8709E7}" presName="bigChev" presStyleLbl="node1" presStyleIdx="3" presStyleCnt="6" custScaleX="143969"/>
      <dgm:spPr/>
      <dgm:t>
        <a:bodyPr/>
        <a:lstStyle/>
        <a:p>
          <a:endParaRPr lang="sv-SE"/>
        </a:p>
      </dgm:t>
    </dgm:pt>
    <dgm:pt modelId="{E18998CD-CE3C-43DF-9EFE-C9E5F835DC1F}" type="pres">
      <dgm:prSet presAssocID="{6672ED5C-4B23-4A53-A1C0-56DB8FD7FFCB}" presName="parTrans" presStyleCnt="0"/>
      <dgm:spPr/>
    </dgm:pt>
    <dgm:pt modelId="{B6E37B33-E187-4BEC-8DBB-77C6539351CF}" type="pres">
      <dgm:prSet presAssocID="{C3C728AE-F750-40EC-9039-A6A89684E039}" presName="node" presStyleLbl="alignAccFollowNode1" presStyleIdx="3" presStyleCnt="6" custScaleX="9537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CC85547-2A84-40D0-AB04-5D1976E6FACB}" type="pres">
      <dgm:prSet presAssocID="{8F9DAC68-4C4F-442F-9A02-2D546B8709E7}" presName="vSp" presStyleCnt="0"/>
      <dgm:spPr/>
    </dgm:pt>
    <dgm:pt modelId="{163A7C4E-45B3-4AA8-BEEA-793624E926C7}" type="pres">
      <dgm:prSet presAssocID="{961E59F3-6904-4F71-8749-A1666D9E367F}" presName="horFlow" presStyleCnt="0"/>
      <dgm:spPr/>
    </dgm:pt>
    <dgm:pt modelId="{EEF747B5-047F-430D-903A-5FAE788E4619}" type="pres">
      <dgm:prSet presAssocID="{961E59F3-6904-4F71-8749-A1666D9E367F}" presName="bigChev" presStyleLbl="node1" presStyleIdx="4" presStyleCnt="6" custScaleX="140127"/>
      <dgm:spPr/>
      <dgm:t>
        <a:bodyPr/>
        <a:lstStyle/>
        <a:p>
          <a:endParaRPr lang="sv-SE"/>
        </a:p>
      </dgm:t>
    </dgm:pt>
    <dgm:pt modelId="{26BDC69B-303A-4088-AA5E-33DDAC5E1A3D}" type="pres">
      <dgm:prSet presAssocID="{3331CB61-EC9E-484D-AD86-BCB190571425}" presName="parTrans" presStyleCnt="0"/>
      <dgm:spPr/>
    </dgm:pt>
    <dgm:pt modelId="{F985E1E2-05AD-49FC-9645-09848A156B0F}" type="pres">
      <dgm:prSet presAssocID="{0CC8DB53-7E33-456F-94A3-50A50CF3682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E51E67C-9253-4C14-91B4-EC91D6D8E6CF}" type="pres">
      <dgm:prSet presAssocID="{961E59F3-6904-4F71-8749-A1666D9E367F}" presName="vSp" presStyleCnt="0"/>
      <dgm:spPr/>
    </dgm:pt>
    <dgm:pt modelId="{61A53B08-18BB-4FD1-B871-B1543574EC35}" type="pres">
      <dgm:prSet presAssocID="{8EB4999B-DFDA-4458-B335-6C4C894F1981}" presName="horFlow" presStyleCnt="0"/>
      <dgm:spPr/>
    </dgm:pt>
    <dgm:pt modelId="{561639C5-05A0-4B3B-9272-30B402E22BB6}" type="pres">
      <dgm:prSet presAssocID="{8EB4999B-DFDA-4458-B335-6C4C894F1981}" presName="bigChev" presStyleLbl="node1" presStyleIdx="5" presStyleCnt="6" custScaleX="140127"/>
      <dgm:spPr/>
      <dgm:t>
        <a:bodyPr/>
        <a:lstStyle/>
        <a:p>
          <a:endParaRPr lang="sv-SE"/>
        </a:p>
      </dgm:t>
    </dgm:pt>
    <dgm:pt modelId="{FEE7A449-8C24-4C5B-9151-62EF142AFD51}" type="pres">
      <dgm:prSet presAssocID="{7876EB33-EF4C-4481-9D07-30FB208BCA7F}" presName="parTrans" presStyleCnt="0"/>
      <dgm:spPr/>
    </dgm:pt>
    <dgm:pt modelId="{C914EC25-19EF-4D1A-AC7F-BD2B0E00939C}" type="pres">
      <dgm:prSet presAssocID="{E6165F13-8F99-4BFE-B3FA-1A47AF26A1B7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DD752E8-03AF-4A3C-9093-882F09AE3124}" type="presOf" srcId="{C3C728AE-F750-40EC-9039-A6A89684E039}" destId="{B6E37B33-E187-4BEC-8DBB-77C6539351CF}" srcOrd="0" destOrd="0" presId="urn:microsoft.com/office/officeart/2005/8/layout/lProcess3"/>
    <dgm:cxn modelId="{AE3A4E5B-C79B-4BD0-A178-EF202BF4668B}" type="presOf" srcId="{0CC8DB53-7E33-456F-94A3-50A50CF36821}" destId="{F985E1E2-05AD-49FC-9645-09848A156B0F}" srcOrd="0" destOrd="0" presId="urn:microsoft.com/office/officeart/2005/8/layout/lProcess3"/>
    <dgm:cxn modelId="{7AF44756-63AD-4338-817B-5F7805336F86}" srcId="{8EB4999B-DFDA-4458-B335-6C4C894F1981}" destId="{E6165F13-8F99-4BFE-B3FA-1A47AF26A1B7}" srcOrd="0" destOrd="0" parTransId="{7876EB33-EF4C-4481-9D07-30FB208BCA7F}" sibTransId="{DF5034E5-9054-411A-915E-8E21DDDEAFE2}"/>
    <dgm:cxn modelId="{C1E77426-56A7-4106-B3A9-FBA13630B10C}" srcId="{1D492789-6507-4EAF-9EF4-66335421AF9B}" destId="{8F9DAC68-4C4F-442F-9A02-2D546B8709E7}" srcOrd="3" destOrd="0" parTransId="{1194B361-67A7-4335-9933-39FF1D41E7B5}" sibTransId="{4D6B6C58-95C0-4C23-8F75-212C5AD20256}"/>
    <dgm:cxn modelId="{630A9DC9-8044-4D43-811C-B4AA0587CFF1}" srcId="{1D492789-6507-4EAF-9EF4-66335421AF9B}" destId="{076DE337-5BFB-4449-B5AF-85A79A92172F}" srcOrd="1" destOrd="0" parTransId="{D768C4C9-CAC1-4134-8F67-FAB6E2E9BEAE}" sibTransId="{14A1851A-6BB2-4695-B387-FB44B56EE228}"/>
    <dgm:cxn modelId="{F50BD21F-6D22-446B-A020-9821A086CC24}" type="presOf" srcId="{39F6DDAF-796E-40D9-953E-FF6134953E60}" destId="{00406033-3E7E-44F8-B6B2-565E888B4015}" srcOrd="0" destOrd="0" presId="urn:microsoft.com/office/officeart/2005/8/layout/lProcess3"/>
    <dgm:cxn modelId="{529075A6-AADF-4F14-AEC7-C11FEE64E5FB}" srcId="{B68D2FBC-A4E4-4170-8C40-BAE4E3622044}" destId="{192E2C34-9617-4C5D-B1D4-464202BFA8D8}" srcOrd="0" destOrd="0" parTransId="{C8235D7E-F128-46F5-9EB9-C1281EF1A332}" sibTransId="{1B26AF2C-AD49-4B80-9DA4-4B80FBAC006C}"/>
    <dgm:cxn modelId="{4A266EC4-C0A1-4F67-89AE-329616CA0D6A}" type="presOf" srcId="{8F9DAC68-4C4F-442F-9A02-2D546B8709E7}" destId="{5B846213-7E1C-4856-A40A-DB1DEF971158}" srcOrd="0" destOrd="0" presId="urn:microsoft.com/office/officeart/2005/8/layout/lProcess3"/>
    <dgm:cxn modelId="{409AB73C-E228-46B0-B8C7-D81CFA4340EA}" type="presOf" srcId="{192E2C34-9617-4C5D-B1D4-464202BFA8D8}" destId="{EE4A1B69-D016-433C-A983-49880B8B3BA5}" srcOrd="0" destOrd="0" presId="urn:microsoft.com/office/officeart/2005/8/layout/lProcess3"/>
    <dgm:cxn modelId="{71519E91-5581-47F7-9328-737C977E4B3A}" srcId="{1D492789-6507-4EAF-9EF4-66335421AF9B}" destId="{961E59F3-6904-4F71-8749-A1666D9E367F}" srcOrd="4" destOrd="0" parTransId="{F00EAFA9-D6B5-4BA7-B97F-6D58D1133067}" sibTransId="{543FF7B0-DD77-4A42-B35A-8932A8ADC7E5}"/>
    <dgm:cxn modelId="{F1689F89-2D57-4F89-846D-0C7C26DB8564}" type="presOf" srcId="{571F3598-7E79-4ADE-B0CD-941421DDB5FB}" destId="{0A5FD0E9-9AB0-4F5A-ABF0-B33C4FC885AF}" srcOrd="0" destOrd="0" presId="urn:microsoft.com/office/officeart/2005/8/layout/lProcess3"/>
    <dgm:cxn modelId="{0F6CCAA6-7761-436A-BCBF-D0BA4F397A82}" type="presOf" srcId="{076DE337-5BFB-4449-B5AF-85A79A92172F}" destId="{F1369BF9-D45C-4CEF-998D-3ECF849FE8CA}" srcOrd="0" destOrd="0" presId="urn:microsoft.com/office/officeart/2005/8/layout/lProcess3"/>
    <dgm:cxn modelId="{3B9A00C8-BDF6-4172-B0E1-934B22B9DD48}" type="presOf" srcId="{1D492789-6507-4EAF-9EF4-66335421AF9B}" destId="{BDCCC340-5963-485B-8CF6-8ED565BA0CC1}" srcOrd="0" destOrd="0" presId="urn:microsoft.com/office/officeart/2005/8/layout/lProcess3"/>
    <dgm:cxn modelId="{DBECB39F-FFF6-4C90-89BB-6015061CD3A6}" type="presOf" srcId="{961E59F3-6904-4F71-8749-A1666D9E367F}" destId="{EEF747B5-047F-430D-903A-5FAE788E4619}" srcOrd="0" destOrd="0" presId="urn:microsoft.com/office/officeart/2005/8/layout/lProcess3"/>
    <dgm:cxn modelId="{32F3DED6-8530-4D61-A790-6D8D8AFA26DC}" srcId="{1D492789-6507-4EAF-9EF4-66335421AF9B}" destId="{8EB4999B-DFDA-4458-B335-6C4C894F1981}" srcOrd="5" destOrd="0" parTransId="{8FB901D9-8219-4EA4-B8BC-1926C8F882F2}" sibTransId="{AF1F1618-C423-49C3-8510-EDE39B2B4551}"/>
    <dgm:cxn modelId="{08C201A2-5CEA-460D-ADCB-0004B99BC1E8}" srcId="{39F6DDAF-796E-40D9-953E-FF6134953E60}" destId="{2CAC0917-D405-44DF-9472-DF4FEB9C4B09}" srcOrd="0" destOrd="0" parTransId="{35A19AD6-E551-4B68-BC49-CD7A148205A2}" sibTransId="{A8213586-1492-4B79-BE20-1A22FE056689}"/>
    <dgm:cxn modelId="{38238D03-6067-4738-8553-177F78930739}" srcId="{8F9DAC68-4C4F-442F-9A02-2D546B8709E7}" destId="{C3C728AE-F750-40EC-9039-A6A89684E039}" srcOrd="0" destOrd="0" parTransId="{6672ED5C-4B23-4A53-A1C0-56DB8FD7FFCB}" sibTransId="{6531DAA3-0A97-4BE9-AB28-E165D27EDF13}"/>
    <dgm:cxn modelId="{1C955A4C-2347-43CC-AD75-BAA432C69203}" type="presOf" srcId="{8EB4999B-DFDA-4458-B335-6C4C894F1981}" destId="{561639C5-05A0-4B3B-9272-30B402E22BB6}" srcOrd="0" destOrd="0" presId="urn:microsoft.com/office/officeart/2005/8/layout/lProcess3"/>
    <dgm:cxn modelId="{986A6501-2262-4A8B-92D0-974CAAB65343}" srcId="{1D492789-6507-4EAF-9EF4-66335421AF9B}" destId="{39F6DDAF-796E-40D9-953E-FF6134953E60}" srcOrd="2" destOrd="0" parTransId="{DDFA2CF8-B33E-4179-B44B-3BC246E34E63}" sibTransId="{375D5DBA-E7BF-413E-A80A-9FA9CB57C090}"/>
    <dgm:cxn modelId="{E2E247BF-30E5-408D-B833-A7E533DE3938}" type="presOf" srcId="{2CAC0917-D405-44DF-9472-DF4FEB9C4B09}" destId="{66E56BD4-6E4C-46A9-8863-C2B95C2BAEA4}" srcOrd="0" destOrd="0" presId="urn:microsoft.com/office/officeart/2005/8/layout/lProcess3"/>
    <dgm:cxn modelId="{FE9A5CE5-0196-4779-A273-E2C5FBF5B823}" srcId="{1D492789-6507-4EAF-9EF4-66335421AF9B}" destId="{B68D2FBC-A4E4-4170-8C40-BAE4E3622044}" srcOrd="0" destOrd="0" parTransId="{670B3D3B-9DEF-440F-A13B-6E12952CFBEF}" sibTransId="{271D0811-E9A4-4D9C-9655-6F053A10D6E5}"/>
    <dgm:cxn modelId="{287129BD-61BB-473F-A817-4FB8D0305A82}" type="presOf" srcId="{E6165F13-8F99-4BFE-B3FA-1A47AF26A1B7}" destId="{C914EC25-19EF-4D1A-AC7F-BD2B0E00939C}" srcOrd="0" destOrd="0" presId="urn:microsoft.com/office/officeart/2005/8/layout/lProcess3"/>
    <dgm:cxn modelId="{B5B5E8D1-D0A3-4E77-9041-8E6C969F4E56}" srcId="{961E59F3-6904-4F71-8749-A1666D9E367F}" destId="{0CC8DB53-7E33-456F-94A3-50A50CF36821}" srcOrd="0" destOrd="0" parTransId="{3331CB61-EC9E-484D-AD86-BCB190571425}" sibTransId="{683EFD88-97EE-424B-BF44-53F3C556983C}"/>
    <dgm:cxn modelId="{240338B3-A84C-4740-A4A6-50E387141A5E}" srcId="{076DE337-5BFB-4449-B5AF-85A79A92172F}" destId="{571F3598-7E79-4ADE-B0CD-941421DDB5FB}" srcOrd="0" destOrd="0" parTransId="{FCAD6B0E-EF97-4501-806B-3533B600097D}" sibTransId="{AB6AEA3D-4FEE-46C4-8032-3E77C226F1A5}"/>
    <dgm:cxn modelId="{3F221445-7875-4362-84BF-584475FDC1A9}" type="presOf" srcId="{B68D2FBC-A4E4-4170-8C40-BAE4E3622044}" destId="{6E1E7297-4CD2-4BA5-BC3A-D70408570693}" srcOrd="0" destOrd="0" presId="urn:microsoft.com/office/officeart/2005/8/layout/lProcess3"/>
    <dgm:cxn modelId="{CE52804B-E11D-42F6-A0CC-2B388D864172}" type="presParOf" srcId="{BDCCC340-5963-485B-8CF6-8ED565BA0CC1}" destId="{771E1E1A-FBDF-4777-B518-92CADD42DB94}" srcOrd="0" destOrd="0" presId="urn:microsoft.com/office/officeart/2005/8/layout/lProcess3"/>
    <dgm:cxn modelId="{E4C6E40D-AB7F-4465-9C8C-0562F721E70B}" type="presParOf" srcId="{771E1E1A-FBDF-4777-B518-92CADD42DB94}" destId="{6E1E7297-4CD2-4BA5-BC3A-D70408570693}" srcOrd="0" destOrd="0" presId="urn:microsoft.com/office/officeart/2005/8/layout/lProcess3"/>
    <dgm:cxn modelId="{33BEB43A-1337-474D-AF89-BFEFFE37DF6D}" type="presParOf" srcId="{771E1E1A-FBDF-4777-B518-92CADD42DB94}" destId="{AED2C672-16F4-4DD2-9D64-FF145E575152}" srcOrd="1" destOrd="0" presId="urn:microsoft.com/office/officeart/2005/8/layout/lProcess3"/>
    <dgm:cxn modelId="{1CB7BA00-209B-497C-9B3E-919B884A85AD}" type="presParOf" srcId="{771E1E1A-FBDF-4777-B518-92CADD42DB94}" destId="{EE4A1B69-D016-433C-A983-49880B8B3BA5}" srcOrd="2" destOrd="0" presId="urn:microsoft.com/office/officeart/2005/8/layout/lProcess3"/>
    <dgm:cxn modelId="{6CFF4B2E-609B-4644-BC19-B465C489401A}" type="presParOf" srcId="{BDCCC340-5963-485B-8CF6-8ED565BA0CC1}" destId="{C2B73FB6-07CB-40F5-B517-541E870F8B0A}" srcOrd="1" destOrd="0" presId="urn:microsoft.com/office/officeart/2005/8/layout/lProcess3"/>
    <dgm:cxn modelId="{B58CAD32-6910-459D-966E-B2983AC98829}" type="presParOf" srcId="{BDCCC340-5963-485B-8CF6-8ED565BA0CC1}" destId="{89317803-1F33-465A-A5EC-ED2C9A983081}" srcOrd="2" destOrd="0" presId="urn:microsoft.com/office/officeart/2005/8/layout/lProcess3"/>
    <dgm:cxn modelId="{26752D16-31C8-4F8C-B286-FFD5F80D6239}" type="presParOf" srcId="{89317803-1F33-465A-A5EC-ED2C9A983081}" destId="{F1369BF9-D45C-4CEF-998D-3ECF849FE8CA}" srcOrd="0" destOrd="0" presId="urn:microsoft.com/office/officeart/2005/8/layout/lProcess3"/>
    <dgm:cxn modelId="{5933F63B-B3C2-4DC2-891B-7F954AE41DBE}" type="presParOf" srcId="{89317803-1F33-465A-A5EC-ED2C9A983081}" destId="{AA0349DA-6CDA-495B-AC5D-C0093DB753ED}" srcOrd="1" destOrd="0" presId="urn:microsoft.com/office/officeart/2005/8/layout/lProcess3"/>
    <dgm:cxn modelId="{24A4ABA8-2B4F-4330-8FB7-039ECD5A03C2}" type="presParOf" srcId="{89317803-1F33-465A-A5EC-ED2C9A983081}" destId="{0A5FD0E9-9AB0-4F5A-ABF0-B33C4FC885AF}" srcOrd="2" destOrd="0" presId="urn:microsoft.com/office/officeart/2005/8/layout/lProcess3"/>
    <dgm:cxn modelId="{51EE2223-CF76-46E3-A5DB-372C1134B33D}" type="presParOf" srcId="{BDCCC340-5963-485B-8CF6-8ED565BA0CC1}" destId="{81FF1549-4A4B-45EA-A16B-6643C6425BBF}" srcOrd="3" destOrd="0" presId="urn:microsoft.com/office/officeart/2005/8/layout/lProcess3"/>
    <dgm:cxn modelId="{FD85B4E5-EE86-4EC0-BC41-B054C84E8ABB}" type="presParOf" srcId="{BDCCC340-5963-485B-8CF6-8ED565BA0CC1}" destId="{625CAD3C-FC1F-4C78-84FA-246D7CAB73CC}" srcOrd="4" destOrd="0" presId="urn:microsoft.com/office/officeart/2005/8/layout/lProcess3"/>
    <dgm:cxn modelId="{CD941838-49E7-4963-9130-C9DCD9A78051}" type="presParOf" srcId="{625CAD3C-FC1F-4C78-84FA-246D7CAB73CC}" destId="{00406033-3E7E-44F8-B6B2-565E888B4015}" srcOrd="0" destOrd="0" presId="urn:microsoft.com/office/officeart/2005/8/layout/lProcess3"/>
    <dgm:cxn modelId="{CB39E181-B131-42FA-98ED-BAA93A02EA14}" type="presParOf" srcId="{625CAD3C-FC1F-4C78-84FA-246D7CAB73CC}" destId="{26902190-D905-46EC-8571-6D6C830D110A}" srcOrd="1" destOrd="0" presId="urn:microsoft.com/office/officeart/2005/8/layout/lProcess3"/>
    <dgm:cxn modelId="{D72D695E-9B64-47AA-9929-8BA716D1D069}" type="presParOf" srcId="{625CAD3C-FC1F-4C78-84FA-246D7CAB73CC}" destId="{66E56BD4-6E4C-46A9-8863-C2B95C2BAEA4}" srcOrd="2" destOrd="0" presId="urn:microsoft.com/office/officeart/2005/8/layout/lProcess3"/>
    <dgm:cxn modelId="{D52EB00B-43F4-47F1-8AF2-D5F86BD85270}" type="presParOf" srcId="{BDCCC340-5963-485B-8CF6-8ED565BA0CC1}" destId="{85384A59-EB9A-4CA3-83A3-B92974C1DD06}" srcOrd="5" destOrd="0" presId="urn:microsoft.com/office/officeart/2005/8/layout/lProcess3"/>
    <dgm:cxn modelId="{D5CCD361-ABD0-477D-8908-FB78203B55CE}" type="presParOf" srcId="{BDCCC340-5963-485B-8CF6-8ED565BA0CC1}" destId="{918B02DB-D6DF-4325-A790-49BA8F2C338A}" srcOrd="6" destOrd="0" presId="urn:microsoft.com/office/officeart/2005/8/layout/lProcess3"/>
    <dgm:cxn modelId="{EDE73196-5864-4C3C-AF6B-10A4BCF16C97}" type="presParOf" srcId="{918B02DB-D6DF-4325-A790-49BA8F2C338A}" destId="{5B846213-7E1C-4856-A40A-DB1DEF971158}" srcOrd="0" destOrd="0" presId="urn:microsoft.com/office/officeart/2005/8/layout/lProcess3"/>
    <dgm:cxn modelId="{6DDDB6A8-CCEB-485D-8158-881C37E9BAFE}" type="presParOf" srcId="{918B02DB-D6DF-4325-A790-49BA8F2C338A}" destId="{E18998CD-CE3C-43DF-9EFE-C9E5F835DC1F}" srcOrd="1" destOrd="0" presId="urn:microsoft.com/office/officeart/2005/8/layout/lProcess3"/>
    <dgm:cxn modelId="{8DA0E68B-A0C4-44E5-82EB-6BDA7DCFF815}" type="presParOf" srcId="{918B02DB-D6DF-4325-A790-49BA8F2C338A}" destId="{B6E37B33-E187-4BEC-8DBB-77C6539351CF}" srcOrd="2" destOrd="0" presId="urn:microsoft.com/office/officeart/2005/8/layout/lProcess3"/>
    <dgm:cxn modelId="{EC3C08D0-B288-4A18-A75F-A0785EA644BE}" type="presParOf" srcId="{BDCCC340-5963-485B-8CF6-8ED565BA0CC1}" destId="{0CC85547-2A84-40D0-AB04-5D1976E6FACB}" srcOrd="7" destOrd="0" presId="urn:microsoft.com/office/officeart/2005/8/layout/lProcess3"/>
    <dgm:cxn modelId="{290A0173-647F-46D4-A99D-ADAEAF8C0FFF}" type="presParOf" srcId="{BDCCC340-5963-485B-8CF6-8ED565BA0CC1}" destId="{163A7C4E-45B3-4AA8-BEEA-793624E926C7}" srcOrd="8" destOrd="0" presId="urn:microsoft.com/office/officeart/2005/8/layout/lProcess3"/>
    <dgm:cxn modelId="{91D4194F-84A6-41C4-988A-2778AD8D9D04}" type="presParOf" srcId="{163A7C4E-45B3-4AA8-BEEA-793624E926C7}" destId="{EEF747B5-047F-430D-903A-5FAE788E4619}" srcOrd="0" destOrd="0" presId="urn:microsoft.com/office/officeart/2005/8/layout/lProcess3"/>
    <dgm:cxn modelId="{20E47875-A6DF-4F9F-AC43-0225A008DA72}" type="presParOf" srcId="{163A7C4E-45B3-4AA8-BEEA-793624E926C7}" destId="{26BDC69B-303A-4088-AA5E-33DDAC5E1A3D}" srcOrd="1" destOrd="0" presId="urn:microsoft.com/office/officeart/2005/8/layout/lProcess3"/>
    <dgm:cxn modelId="{2A047F4F-E4DF-40A5-80D4-A0AC91DE98EE}" type="presParOf" srcId="{163A7C4E-45B3-4AA8-BEEA-793624E926C7}" destId="{F985E1E2-05AD-49FC-9645-09848A156B0F}" srcOrd="2" destOrd="0" presId="urn:microsoft.com/office/officeart/2005/8/layout/lProcess3"/>
    <dgm:cxn modelId="{8F42DBBD-E2EA-4591-AD77-9DCF1F3F8395}" type="presParOf" srcId="{BDCCC340-5963-485B-8CF6-8ED565BA0CC1}" destId="{2E51E67C-9253-4C14-91B4-EC91D6D8E6CF}" srcOrd="9" destOrd="0" presId="urn:microsoft.com/office/officeart/2005/8/layout/lProcess3"/>
    <dgm:cxn modelId="{C9A0714F-3E5E-4850-BAAE-7916B81690E5}" type="presParOf" srcId="{BDCCC340-5963-485B-8CF6-8ED565BA0CC1}" destId="{61A53B08-18BB-4FD1-B871-B1543574EC35}" srcOrd="10" destOrd="0" presId="urn:microsoft.com/office/officeart/2005/8/layout/lProcess3"/>
    <dgm:cxn modelId="{45CFADCB-53AD-4B47-8DD3-1DAFE5D05404}" type="presParOf" srcId="{61A53B08-18BB-4FD1-B871-B1543574EC35}" destId="{561639C5-05A0-4B3B-9272-30B402E22BB6}" srcOrd="0" destOrd="0" presId="urn:microsoft.com/office/officeart/2005/8/layout/lProcess3"/>
    <dgm:cxn modelId="{ED0A8D1F-EC82-4152-B15B-D2B38B60C5BA}" type="presParOf" srcId="{61A53B08-18BB-4FD1-B871-B1543574EC35}" destId="{FEE7A449-8C24-4C5B-9151-62EF142AFD51}" srcOrd="1" destOrd="0" presId="urn:microsoft.com/office/officeart/2005/8/layout/lProcess3"/>
    <dgm:cxn modelId="{B04EA356-19B2-4792-A2EE-813A590A0BB1}" type="presParOf" srcId="{61A53B08-18BB-4FD1-B871-B1543574EC35}" destId="{C914EC25-19EF-4D1A-AC7F-BD2B0E00939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492789-6507-4EAF-9EF4-66335421AF9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68D2FBC-A4E4-4170-8C40-BAE4E3622044}">
      <dgm:prSet phldrT="[Text]" custT="1"/>
      <dgm:spPr/>
      <dgm:t>
        <a:bodyPr/>
        <a:lstStyle/>
        <a:p>
          <a:r>
            <a:rPr lang="sv-SE" sz="1100" b="1" dirty="0" smtClean="0"/>
            <a:t>Tillgänglighet</a:t>
          </a:r>
          <a:endParaRPr lang="sv-SE" sz="1100" b="1" dirty="0"/>
        </a:p>
      </dgm:t>
    </dgm:pt>
    <dgm:pt modelId="{670B3D3B-9DEF-440F-A13B-6E12952CFBEF}" type="parTrans" cxnId="{FE9A5CE5-0196-4779-A273-E2C5FBF5B823}">
      <dgm:prSet/>
      <dgm:spPr/>
      <dgm:t>
        <a:bodyPr/>
        <a:lstStyle/>
        <a:p>
          <a:endParaRPr lang="sv-SE"/>
        </a:p>
      </dgm:t>
    </dgm:pt>
    <dgm:pt modelId="{271D0811-E9A4-4D9C-9655-6F053A10D6E5}" type="sibTrans" cxnId="{FE9A5CE5-0196-4779-A273-E2C5FBF5B823}">
      <dgm:prSet/>
      <dgm:spPr/>
      <dgm:t>
        <a:bodyPr/>
        <a:lstStyle/>
        <a:p>
          <a:endParaRPr lang="sv-SE"/>
        </a:p>
      </dgm:t>
    </dgm:pt>
    <dgm:pt modelId="{192E2C34-9617-4C5D-B1D4-464202BFA8D8}">
      <dgm:prSet phldrT="[Text]" custT="1"/>
      <dgm:spPr/>
      <dgm:t>
        <a:bodyPr/>
        <a:lstStyle/>
        <a:p>
          <a:r>
            <a:rPr lang="sv-SE" sz="1500" dirty="0" smtClean="0"/>
            <a:t>1,20</a:t>
          </a:r>
          <a:endParaRPr lang="sv-SE" sz="1500" dirty="0"/>
        </a:p>
      </dgm:t>
    </dgm:pt>
    <dgm:pt modelId="{C8235D7E-F128-46F5-9EB9-C1281EF1A332}" type="parTrans" cxnId="{529075A6-AADF-4F14-AEC7-C11FEE64E5FB}">
      <dgm:prSet/>
      <dgm:spPr/>
      <dgm:t>
        <a:bodyPr/>
        <a:lstStyle/>
        <a:p>
          <a:endParaRPr lang="sv-SE"/>
        </a:p>
      </dgm:t>
    </dgm:pt>
    <dgm:pt modelId="{1B26AF2C-AD49-4B80-9DA4-4B80FBAC006C}" type="sibTrans" cxnId="{529075A6-AADF-4F14-AEC7-C11FEE64E5FB}">
      <dgm:prSet/>
      <dgm:spPr/>
      <dgm:t>
        <a:bodyPr/>
        <a:lstStyle/>
        <a:p>
          <a:endParaRPr lang="sv-SE"/>
        </a:p>
      </dgm:t>
    </dgm:pt>
    <dgm:pt modelId="{076DE337-5BFB-4449-B5AF-85A79A92172F}">
      <dgm:prSet phldrT="[Text]" custT="1"/>
      <dgm:spPr/>
      <dgm:t>
        <a:bodyPr/>
        <a:lstStyle/>
        <a:p>
          <a:r>
            <a:rPr lang="sv-SE" sz="1100" b="1" i="0" dirty="0" smtClean="0"/>
            <a:t>Information</a:t>
          </a:r>
          <a:endParaRPr lang="sv-SE" sz="1100" dirty="0"/>
        </a:p>
      </dgm:t>
    </dgm:pt>
    <dgm:pt modelId="{D768C4C9-CAC1-4134-8F67-FAB6E2E9BEAE}" type="parTrans" cxnId="{630A9DC9-8044-4D43-811C-B4AA0587CFF1}">
      <dgm:prSet/>
      <dgm:spPr/>
      <dgm:t>
        <a:bodyPr/>
        <a:lstStyle/>
        <a:p>
          <a:endParaRPr lang="sv-SE"/>
        </a:p>
      </dgm:t>
    </dgm:pt>
    <dgm:pt modelId="{14A1851A-6BB2-4695-B387-FB44B56EE228}" type="sibTrans" cxnId="{630A9DC9-8044-4D43-811C-B4AA0587CFF1}">
      <dgm:prSet/>
      <dgm:spPr/>
      <dgm:t>
        <a:bodyPr/>
        <a:lstStyle/>
        <a:p>
          <a:endParaRPr lang="sv-SE"/>
        </a:p>
      </dgm:t>
    </dgm:pt>
    <dgm:pt modelId="{571F3598-7E79-4ADE-B0CD-941421DDB5FB}">
      <dgm:prSet phldrT="[Text]" custT="1"/>
      <dgm:spPr/>
      <dgm:t>
        <a:bodyPr/>
        <a:lstStyle/>
        <a:p>
          <a:r>
            <a:rPr lang="sv-SE" sz="1500" dirty="0" smtClean="0"/>
            <a:t>0,00</a:t>
          </a:r>
          <a:endParaRPr lang="sv-SE" sz="1500" dirty="0"/>
        </a:p>
      </dgm:t>
    </dgm:pt>
    <dgm:pt modelId="{FCAD6B0E-EF97-4501-806B-3533B600097D}" type="parTrans" cxnId="{240338B3-A84C-4740-A4A6-50E387141A5E}">
      <dgm:prSet/>
      <dgm:spPr/>
      <dgm:t>
        <a:bodyPr/>
        <a:lstStyle/>
        <a:p>
          <a:endParaRPr lang="sv-SE"/>
        </a:p>
      </dgm:t>
    </dgm:pt>
    <dgm:pt modelId="{AB6AEA3D-4FEE-46C4-8032-3E77C226F1A5}" type="sibTrans" cxnId="{240338B3-A84C-4740-A4A6-50E387141A5E}">
      <dgm:prSet/>
      <dgm:spPr/>
      <dgm:t>
        <a:bodyPr/>
        <a:lstStyle/>
        <a:p>
          <a:endParaRPr lang="sv-SE"/>
        </a:p>
      </dgm:t>
    </dgm:pt>
    <dgm:pt modelId="{8EB4999B-DFDA-4458-B335-6C4C894F1981}">
      <dgm:prSet phldrT="[Text]" custT="1"/>
      <dgm:spPr/>
      <dgm:t>
        <a:bodyPr/>
        <a:lstStyle/>
        <a:p>
          <a:r>
            <a:rPr lang="sv-SE" sz="1100" b="1" i="0" dirty="0" smtClean="0"/>
            <a:t>Effektivitet</a:t>
          </a:r>
          <a:endParaRPr lang="sv-SE" sz="1100" dirty="0"/>
        </a:p>
      </dgm:t>
    </dgm:pt>
    <dgm:pt modelId="{8FB901D9-8219-4EA4-B8BC-1926C8F882F2}" type="parTrans" cxnId="{32F3DED6-8530-4D61-A790-6D8D8AFA26DC}">
      <dgm:prSet/>
      <dgm:spPr/>
      <dgm:t>
        <a:bodyPr/>
        <a:lstStyle/>
        <a:p>
          <a:endParaRPr lang="sv-SE"/>
        </a:p>
      </dgm:t>
    </dgm:pt>
    <dgm:pt modelId="{AF1F1618-C423-49C3-8510-EDE39B2B4551}" type="sibTrans" cxnId="{32F3DED6-8530-4D61-A790-6D8D8AFA26DC}">
      <dgm:prSet/>
      <dgm:spPr/>
      <dgm:t>
        <a:bodyPr/>
        <a:lstStyle/>
        <a:p>
          <a:endParaRPr lang="sv-SE"/>
        </a:p>
      </dgm:t>
    </dgm:pt>
    <dgm:pt modelId="{E6165F13-8F99-4BFE-B3FA-1A47AF26A1B7}">
      <dgm:prSet phldrT="[Text]" custT="1"/>
      <dgm:spPr/>
      <dgm:t>
        <a:bodyPr/>
        <a:lstStyle/>
        <a:p>
          <a:r>
            <a:rPr lang="sv-SE" sz="1500" dirty="0" smtClean="0"/>
            <a:t>1,36</a:t>
          </a:r>
          <a:endParaRPr lang="sv-SE" sz="1500" dirty="0"/>
        </a:p>
      </dgm:t>
    </dgm:pt>
    <dgm:pt modelId="{7876EB33-EF4C-4481-9D07-30FB208BCA7F}" type="parTrans" cxnId="{7AF44756-63AD-4338-817B-5F7805336F86}">
      <dgm:prSet/>
      <dgm:spPr/>
      <dgm:t>
        <a:bodyPr/>
        <a:lstStyle/>
        <a:p>
          <a:endParaRPr lang="sv-SE"/>
        </a:p>
      </dgm:t>
    </dgm:pt>
    <dgm:pt modelId="{DF5034E5-9054-411A-915E-8E21DDDEAFE2}" type="sibTrans" cxnId="{7AF44756-63AD-4338-817B-5F7805336F86}">
      <dgm:prSet/>
      <dgm:spPr/>
      <dgm:t>
        <a:bodyPr/>
        <a:lstStyle/>
        <a:p>
          <a:endParaRPr lang="sv-SE"/>
        </a:p>
      </dgm:t>
    </dgm:pt>
    <dgm:pt modelId="{0CC8DB53-7E33-456F-94A3-50A50CF36821}">
      <dgm:prSet phldrT="[Text]" custT="1"/>
      <dgm:spPr/>
      <dgm:t>
        <a:bodyPr/>
        <a:lstStyle/>
        <a:p>
          <a:r>
            <a:rPr lang="sv-SE" sz="1500" dirty="0" smtClean="0"/>
            <a:t>0,25</a:t>
          </a:r>
          <a:endParaRPr lang="sv-SE" sz="1500" dirty="0"/>
        </a:p>
      </dgm:t>
    </dgm:pt>
    <dgm:pt modelId="{3331CB61-EC9E-484D-AD86-BCB190571425}" type="parTrans" cxnId="{B5B5E8D1-D0A3-4E77-9041-8E6C969F4E56}">
      <dgm:prSet/>
      <dgm:spPr/>
      <dgm:t>
        <a:bodyPr/>
        <a:lstStyle/>
        <a:p>
          <a:endParaRPr lang="sv-SE"/>
        </a:p>
      </dgm:t>
    </dgm:pt>
    <dgm:pt modelId="{683EFD88-97EE-424B-BF44-53F3C556983C}" type="sibTrans" cxnId="{B5B5E8D1-D0A3-4E77-9041-8E6C969F4E56}">
      <dgm:prSet/>
      <dgm:spPr/>
      <dgm:t>
        <a:bodyPr/>
        <a:lstStyle/>
        <a:p>
          <a:endParaRPr lang="sv-SE"/>
        </a:p>
      </dgm:t>
    </dgm:pt>
    <dgm:pt modelId="{39F6DDAF-796E-40D9-953E-FF6134953E60}">
      <dgm:prSet phldrT="[Text]" custT="1"/>
      <dgm:spPr/>
      <dgm:t>
        <a:bodyPr/>
        <a:lstStyle/>
        <a:p>
          <a:r>
            <a:rPr lang="sv-SE" sz="1100" b="1" i="0" dirty="0" smtClean="0"/>
            <a:t>Bemötande</a:t>
          </a:r>
          <a:endParaRPr lang="sv-SE" sz="1100" dirty="0"/>
        </a:p>
      </dgm:t>
    </dgm:pt>
    <dgm:pt modelId="{DDFA2CF8-B33E-4179-B44B-3BC246E34E63}" type="parTrans" cxnId="{986A6501-2262-4A8B-92D0-974CAAB65343}">
      <dgm:prSet/>
      <dgm:spPr/>
      <dgm:t>
        <a:bodyPr/>
        <a:lstStyle/>
        <a:p>
          <a:endParaRPr lang="sv-SE"/>
        </a:p>
      </dgm:t>
    </dgm:pt>
    <dgm:pt modelId="{375D5DBA-E7BF-413E-A80A-9FA9CB57C090}" type="sibTrans" cxnId="{986A6501-2262-4A8B-92D0-974CAAB65343}">
      <dgm:prSet/>
      <dgm:spPr/>
      <dgm:t>
        <a:bodyPr/>
        <a:lstStyle/>
        <a:p>
          <a:endParaRPr lang="sv-SE"/>
        </a:p>
      </dgm:t>
    </dgm:pt>
    <dgm:pt modelId="{961E59F3-6904-4F71-8749-A1666D9E367F}">
      <dgm:prSet phldrT="[Text]" custT="1"/>
      <dgm:spPr/>
      <dgm:t>
        <a:bodyPr/>
        <a:lstStyle/>
        <a:p>
          <a:r>
            <a:rPr lang="sv-SE" sz="1100" b="1" i="0" dirty="0" smtClean="0"/>
            <a:t>Rättssäkerhet</a:t>
          </a:r>
          <a:endParaRPr lang="sv-SE" sz="1100" dirty="0"/>
        </a:p>
      </dgm:t>
    </dgm:pt>
    <dgm:pt modelId="{F00EAFA9-D6B5-4BA7-B97F-6D58D1133067}" type="parTrans" cxnId="{71519E91-5581-47F7-9328-737C977E4B3A}">
      <dgm:prSet/>
      <dgm:spPr/>
      <dgm:t>
        <a:bodyPr/>
        <a:lstStyle/>
        <a:p>
          <a:endParaRPr lang="sv-SE"/>
        </a:p>
      </dgm:t>
    </dgm:pt>
    <dgm:pt modelId="{543FF7B0-DD77-4A42-B35A-8932A8ADC7E5}" type="sibTrans" cxnId="{71519E91-5581-47F7-9328-737C977E4B3A}">
      <dgm:prSet/>
      <dgm:spPr/>
      <dgm:t>
        <a:bodyPr/>
        <a:lstStyle/>
        <a:p>
          <a:endParaRPr lang="sv-SE"/>
        </a:p>
      </dgm:t>
    </dgm:pt>
    <dgm:pt modelId="{2CAC0917-D405-44DF-9472-DF4FEB9C4B09}">
      <dgm:prSet phldrT="[Text]" custT="1"/>
      <dgm:spPr/>
      <dgm:t>
        <a:bodyPr/>
        <a:lstStyle/>
        <a:p>
          <a:r>
            <a:rPr lang="sv-SE" sz="1500" dirty="0" smtClean="0"/>
            <a:t>0,65</a:t>
          </a:r>
          <a:endParaRPr lang="sv-SE" sz="1500" dirty="0"/>
        </a:p>
      </dgm:t>
    </dgm:pt>
    <dgm:pt modelId="{35A19AD6-E551-4B68-BC49-CD7A148205A2}" type="parTrans" cxnId="{08C201A2-5CEA-460D-ADCB-0004B99BC1E8}">
      <dgm:prSet/>
      <dgm:spPr/>
      <dgm:t>
        <a:bodyPr/>
        <a:lstStyle/>
        <a:p>
          <a:endParaRPr lang="sv-SE"/>
        </a:p>
      </dgm:t>
    </dgm:pt>
    <dgm:pt modelId="{A8213586-1492-4B79-BE20-1A22FE056689}" type="sibTrans" cxnId="{08C201A2-5CEA-460D-ADCB-0004B99BC1E8}">
      <dgm:prSet/>
      <dgm:spPr/>
      <dgm:t>
        <a:bodyPr/>
        <a:lstStyle/>
        <a:p>
          <a:endParaRPr lang="sv-SE"/>
        </a:p>
      </dgm:t>
    </dgm:pt>
    <dgm:pt modelId="{8F9DAC68-4C4F-442F-9A02-2D546B8709E7}">
      <dgm:prSet phldrT="[Text]" custT="1"/>
      <dgm:spPr/>
      <dgm:t>
        <a:bodyPr/>
        <a:lstStyle/>
        <a:p>
          <a:r>
            <a:rPr lang="sv-SE" sz="1100" b="1" dirty="0" smtClean="0"/>
            <a:t>Kompetens</a:t>
          </a:r>
          <a:endParaRPr lang="sv-SE" sz="1100" b="1" dirty="0"/>
        </a:p>
      </dgm:t>
    </dgm:pt>
    <dgm:pt modelId="{1194B361-67A7-4335-9933-39FF1D41E7B5}" type="parTrans" cxnId="{C1E77426-56A7-4106-B3A9-FBA13630B10C}">
      <dgm:prSet/>
      <dgm:spPr/>
      <dgm:t>
        <a:bodyPr/>
        <a:lstStyle/>
        <a:p>
          <a:endParaRPr lang="sv-SE"/>
        </a:p>
      </dgm:t>
    </dgm:pt>
    <dgm:pt modelId="{4D6B6C58-95C0-4C23-8F75-212C5AD20256}" type="sibTrans" cxnId="{C1E77426-56A7-4106-B3A9-FBA13630B10C}">
      <dgm:prSet/>
      <dgm:spPr/>
      <dgm:t>
        <a:bodyPr/>
        <a:lstStyle/>
        <a:p>
          <a:endParaRPr lang="sv-SE"/>
        </a:p>
      </dgm:t>
    </dgm:pt>
    <dgm:pt modelId="{C3C728AE-F750-40EC-9039-A6A89684E039}">
      <dgm:prSet phldrT="[Text]" custT="1"/>
      <dgm:spPr/>
      <dgm:t>
        <a:bodyPr/>
        <a:lstStyle/>
        <a:p>
          <a:r>
            <a:rPr lang="sv-SE" sz="1500" dirty="0" smtClean="0"/>
            <a:t>1,39</a:t>
          </a:r>
          <a:endParaRPr lang="sv-SE" sz="1500" dirty="0"/>
        </a:p>
      </dgm:t>
    </dgm:pt>
    <dgm:pt modelId="{6672ED5C-4B23-4A53-A1C0-56DB8FD7FFCB}" type="parTrans" cxnId="{38238D03-6067-4738-8553-177F78930739}">
      <dgm:prSet/>
      <dgm:spPr/>
      <dgm:t>
        <a:bodyPr/>
        <a:lstStyle/>
        <a:p>
          <a:endParaRPr lang="sv-SE"/>
        </a:p>
      </dgm:t>
    </dgm:pt>
    <dgm:pt modelId="{6531DAA3-0A97-4BE9-AB28-E165D27EDF13}" type="sibTrans" cxnId="{38238D03-6067-4738-8553-177F78930739}">
      <dgm:prSet/>
      <dgm:spPr/>
      <dgm:t>
        <a:bodyPr/>
        <a:lstStyle/>
        <a:p>
          <a:endParaRPr lang="sv-SE"/>
        </a:p>
      </dgm:t>
    </dgm:pt>
    <dgm:pt modelId="{BDCCC340-5963-485B-8CF6-8ED565BA0CC1}" type="pres">
      <dgm:prSet presAssocID="{1D492789-6507-4EAF-9EF4-66335421AF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771E1E1A-FBDF-4777-B518-92CADD42DB94}" type="pres">
      <dgm:prSet presAssocID="{B68D2FBC-A4E4-4170-8C40-BAE4E3622044}" presName="horFlow" presStyleCnt="0"/>
      <dgm:spPr/>
    </dgm:pt>
    <dgm:pt modelId="{6E1E7297-4CD2-4BA5-BC3A-D70408570693}" type="pres">
      <dgm:prSet presAssocID="{B68D2FBC-A4E4-4170-8C40-BAE4E3622044}" presName="bigChev" presStyleLbl="node1" presStyleIdx="0" presStyleCnt="6" custScaleX="140127"/>
      <dgm:spPr/>
      <dgm:t>
        <a:bodyPr/>
        <a:lstStyle/>
        <a:p>
          <a:endParaRPr lang="sv-SE"/>
        </a:p>
      </dgm:t>
    </dgm:pt>
    <dgm:pt modelId="{AED2C672-16F4-4DD2-9D64-FF145E575152}" type="pres">
      <dgm:prSet presAssocID="{C8235D7E-F128-46F5-9EB9-C1281EF1A332}" presName="parTrans" presStyleCnt="0"/>
      <dgm:spPr/>
    </dgm:pt>
    <dgm:pt modelId="{EE4A1B69-D016-433C-A983-49880B8B3BA5}" type="pres">
      <dgm:prSet presAssocID="{192E2C34-9617-4C5D-B1D4-464202BFA8D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2B73FB6-07CB-40F5-B517-541E870F8B0A}" type="pres">
      <dgm:prSet presAssocID="{B68D2FBC-A4E4-4170-8C40-BAE4E3622044}" presName="vSp" presStyleCnt="0"/>
      <dgm:spPr/>
    </dgm:pt>
    <dgm:pt modelId="{89317803-1F33-465A-A5EC-ED2C9A983081}" type="pres">
      <dgm:prSet presAssocID="{076DE337-5BFB-4449-B5AF-85A79A92172F}" presName="horFlow" presStyleCnt="0"/>
      <dgm:spPr/>
    </dgm:pt>
    <dgm:pt modelId="{F1369BF9-D45C-4CEF-998D-3ECF849FE8CA}" type="pres">
      <dgm:prSet presAssocID="{076DE337-5BFB-4449-B5AF-85A79A92172F}" presName="bigChev" presStyleLbl="node1" presStyleIdx="1" presStyleCnt="6" custScaleX="140127"/>
      <dgm:spPr/>
      <dgm:t>
        <a:bodyPr/>
        <a:lstStyle/>
        <a:p>
          <a:endParaRPr lang="sv-SE"/>
        </a:p>
      </dgm:t>
    </dgm:pt>
    <dgm:pt modelId="{AA0349DA-6CDA-495B-AC5D-C0093DB753ED}" type="pres">
      <dgm:prSet presAssocID="{FCAD6B0E-EF97-4501-806B-3533B600097D}" presName="parTrans" presStyleCnt="0"/>
      <dgm:spPr/>
    </dgm:pt>
    <dgm:pt modelId="{0A5FD0E9-9AB0-4F5A-ABF0-B33C4FC885AF}" type="pres">
      <dgm:prSet presAssocID="{571F3598-7E79-4ADE-B0CD-941421DDB5FB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1FF1549-4A4B-45EA-A16B-6643C6425BBF}" type="pres">
      <dgm:prSet presAssocID="{076DE337-5BFB-4449-B5AF-85A79A92172F}" presName="vSp" presStyleCnt="0"/>
      <dgm:spPr/>
    </dgm:pt>
    <dgm:pt modelId="{625CAD3C-FC1F-4C78-84FA-246D7CAB73CC}" type="pres">
      <dgm:prSet presAssocID="{39F6DDAF-796E-40D9-953E-FF6134953E60}" presName="horFlow" presStyleCnt="0"/>
      <dgm:spPr/>
    </dgm:pt>
    <dgm:pt modelId="{00406033-3E7E-44F8-B6B2-565E888B4015}" type="pres">
      <dgm:prSet presAssocID="{39F6DDAF-796E-40D9-953E-FF6134953E60}" presName="bigChev" presStyleLbl="node1" presStyleIdx="2" presStyleCnt="6" custScaleX="140127"/>
      <dgm:spPr/>
      <dgm:t>
        <a:bodyPr/>
        <a:lstStyle/>
        <a:p>
          <a:endParaRPr lang="sv-SE"/>
        </a:p>
      </dgm:t>
    </dgm:pt>
    <dgm:pt modelId="{26902190-D905-46EC-8571-6D6C830D110A}" type="pres">
      <dgm:prSet presAssocID="{35A19AD6-E551-4B68-BC49-CD7A148205A2}" presName="parTrans" presStyleCnt="0"/>
      <dgm:spPr/>
    </dgm:pt>
    <dgm:pt modelId="{66E56BD4-6E4C-46A9-8863-C2B95C2BAEA4}" type="pres">
      <dgm:prSet presAssocID="{2CAC0917-D405-44DF-9472-DF4FEB9C4B09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5384A59-EB9A-4CA3-83A3-B92974C1DD06}" type="pres">
      <dgm:prSet presAssocID="{39F6DDAF-796E-40D9-953E-FF6134953E60}" presName="vSp" presStyleCnt="0"/>
      <dgm:spPr/>
    </dgm:pt>
    <dgm:pt modelId="{918B02DB-D6DF-4325-A790-49BA8F2C338A}" type="pres">
      <dgm:prSet presAssocID="{8F9DAC68-4C4F-442F-9A02-2D546B8709E7}" presName="horFlow" presStyleCnt="0"/>
      <dgm:spPr/>
    </dgm:pt>
    <dgm:pt modelId="{5B846213-7E1C-4856-A40A-DB1DEF971158}" type="pres">
      <dgm:prSet presAssocID="{8F9DAC68-4C4F-442F-9A02-2D546B8709E7}" presName="bigChev" presStyleLbl="node1" presStyleIdx="3" presStyleCnt="6" custScaleX="143969"/>
      <dgm:spPr/>
      <dgm:t>
        <a:bodyPr/>
        <a:lstStyle/>
        <a:p>
          <a:endParaRPr lang="sv-SE"/>
        </a:p>
      </dgm:t>
    </dgm:pt>
    <dgm:pt modelId="{E18998CD-CE3C-43DF-9EFE-C9E5F835DC1F}" type="pres">
      <dgm:prSet presAssocID="{6672ED5C-4B23-4A53-A1C0-56DB8FD7FFCB}" presName="parTrans" presStyleCnt="0"/>
      <dgm:spPr/>
    </dgm:pt>
    <dgm:pt modelId="{B6E37B33-E187-4BEC-8DBB-77C6539351CF}" type="pres">
      <dgm:prSet presAssocID="{C3C728AE-F750-40EC-9039-A6A89684E039}" presName="node" presStyleLbl="alignAccFollowNode1" presStyleIdx="3" presStyleCnt="6" custScaleX="9537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CC85547-2A84-40D0-AB04-5D1976E6FACB}" type="pres">
      <dgm:prSet presAssocID="{8F9DAC68-4C4F-442F-9A02-2D546B8709E7}" presName="vSp" presStyleCnt="0"/>
      <dgm:spPr/>
    </dgm:pt>
    <dgm:pt modelId="{163A7C4E-45B3-4AA8-BEEA-793624E926C7}" type="pres">
      <dgm:prSet presAssocID="{961E59F3-6904-4F71-8749-A1666D9E367F}" presName="horFlow" presStyleCnt="0"/>
      <dgm:spPr/>
    </dgm:pt>
    <dgm:pt modelId="{EEF747B5-047F-430D-903A-5FAE788E4619}" type="pres">
      <dgm:prSet presAssocID="{961E59F3-6904-4F71-8749-A1666D9E367F}" presName="bigChev" presStyleLbl="node1" presStyleIdx="4" presStyleCnt="6" custScaleX="140127"/>
      <dgm:spPr/>
      <dgm:t>
        <a:bodyPr/>
        <a:lstStyle/>
        <a:p>
          <a:endParaRPr lang="sv-SE"/>
        </a:p>
      </dgm:t>
    </dgm:pt>
    <dgm:pt modelId="{26BDC69B-303A-4088-AA5E-33DDAC5E1A3D}" type="pres">
      <dgm:prSet presAssocID="{3331CB61-EC9E-484D-AD86-BCB190571425}" presName="parTrans" presStyleCnt="0"/>
      <dgm:spPr/>
    </dgm:pt>
    <dgm:pt modelId="{F985E1E2-05AD-49FC-9645-09848A156B0F}" type="pres">
      <dgm:prSet presAssocID="{0CC8DB53-7E33-456F-94A3-50A50CF3682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E51E67C-9253-4C14-91B4-EC91D6D8E6CF}" type="pres">
      <dgm:prSet presAssocID="{961E59F3-6904-4F71-8749-A1666D9E367F}" presName="vSp" presStyleCnt="0"/>
      <dgm:spPr/>
    </dgm:pt>
    <dgm:pt modelId="{61A53B08-18BB-4FD1-B871-B1543574EC35}" type="pres">
      <dgm:prSet presAssocID="{8EB4999B-DFDA-4458-B335-6C4C894F1981}" presName="horFlow" presStyleCnt="0"/>
      <dgm:spPr/>
    </dgm:pt>
    <dgm:pt modelId="{561639C5-05A0-4B3B-9272-30B402E22BB6}" type="pres">
      <dgm:prSet presAssocID="{8EB4999B-DFDA-4458-B335-6C4C894F1981}" presName="bigChev" presStyleLbl="node1" presStyleIdx="5" presStyleCnt="6" custScaleX="140127"/>
      <dgm:spPr/>
      <dgm:t>
        <a:bodyPr/>
        <a:lstStyle/>
        <a:p>
          <a:endParaRPr lang="sv-SE"/>
        </a:p>
      </dgm:t>
    </dgm:pt>
    <dgm:pt modelId="{FEE7A449-8C24-4C5B-9151-62EF142AFD51}" type="pres">
      <dgm:prSet presAssocID="{7876EB33-EF4C-4481-9D07-30FB208BCA7F}" presName="parTrans" presStyleCnt="0"/>
      <dgm:spPr/>
    </dgm:pt>
    <dgm:pt modelId="{C914EC25-19EF-4D1A-AC7F-BD2B0E00939C}" type="pres">
      <dgm:prSet presAssocID="{E6165F13-8F99-4BFE-B3FA-1A47AF26A1B7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2870EAD7-ED91-4F09-9B06-5AEAA99D7BC6}" type="presOf" srcId="{8F9DAC68-4C4F-442F-9A02-2D546B8709E7}" destId="{5B846213-7E1C-4856-A40A-DB1DEF971158}" srcOrd="0" destOrd="0" presId="urn:microsoft.com/office/officeart/2005/8/layout/lProcess3"/>
    <dgm:cxn modelId="{7AF44756-63AD-4338-817B-5F7805336F86}" srcId="{8EB4999B-DFDA-4458-B335-6C4C894F1981}" destId="{E6165F13-8F99-4BFE-B3FA-1A47AF26A1B7}" srcOrd="0" destOrd="0" parTransId="{7876EB33-EF4C-4481-9D07-30FB208BCA7F}" sibTransId="{DF5034E5-9054-411A-915E-8E21DDDEAFE2}"/>
    <dgm:cxn modelId="{1EAA2669-808E-4654-813E-7AE90C127C37}" type="presOf" srcId="{0CC8DB53-7E33-456F-94A3-50A50CF36821}" destId="{F985E1E2-05AD-49FC-9645-09848A156B0F}" srcOrd="0" destOrd="0" presId="urn:microsoft.com/office/officeart/2005/8/layout/lProcess3"/>
    <dgm:cxn modelId="{C1E77426-56A7-4106-B3A9-FBA13630B10C}" srcId="{1D492789-6507-4EAF-9EF4-66335421AF9B}" destId="{8F9DAC68-4C4F-442F-9A02-2D546B8709E7}" srcOrd="3" destOrd="0" parTransId="{1194B361-67A7-4335-9933-39FF1D41E7B5}" sibTransId="{4D6B6C58-95C0-4C23-8F75-212C5AD20256}"/>
    <dgm:cxn modelId="{630A9DC9-8044-4D43-811C-B4AA0587CFF1}" srcId="{1D492789-6507-4EAF-9EF4-66335421AF9B}" destId="{076DE337-5BFB-4449-B5AF-85A79A92172F}" srcOrd="1" destOrd="0" parTransId="{D768C4C9-CAC1-4134-8F67-FAB6E2E9BEAE}" sibTransId="{14A1851A-6BB2-4695-B387-FB44B56EE228}"/>
    <dgm:cxn modelId="{529075A6-AADF-4F14-AEC7-C11FEE64E5FB}" srcId="{B68D2FBC-A4E4-4170-8C40-BAE4E3622044}" destId="{192E2C34-9617-4C5D-B1D4-464202BFA8D8}" srcOrd="0" destOrd="0" parTransId="{C8235D7E-F128-46F5-9EB9-C1281EF1A332}" sibTransId="{1B26AF2C-AD49-4B80-9DA4-4B80FBAC006C}"/>
    <dgm:cxn modelId="{845CA193-76A5-4CDF-AA94-A5239E288EF9}" type="presOf" srcId="{2CAC0917-D405-44DF-9472-DF4FEB9C4B09}" destId="{66E56BD4-6E4C-46A9-8863-C2B95C2BAEA4}" srcOrd="0" destOrd="0" presId="urn:microsoft.com/office/officeart/2005/8/layout/lProcess3"/>
    <dgm:cxn modelId="{BAD984E9-C8C6-419E-9F33-9796E13630BB}" type="presOf" srcId="{1D492789-6507-4EAF-9EF4-66335421AF9B}" destId="{BDCCC340-5963-485B-8CF6-8ED565BA0CC1}" srcOrd="0" destOrd="0" presId="urn:microsoft.com/office/officeart/2005/8/layout/lProcess3"/>
    <dgm:cxn modelId="{44BF1BAC-DB9B-4949-97BA-93AB54765972}" type="presOf" srcId="{192E2C34-9617-4C5D-B1D4-464202BFA8D8}" destId="{EE4A1B69-D016-433C-A983-49880B8B3BA5}" srcOrd="0" destOrd="0" presId="urn:microsoft.com/office/officeart/2005/8/layout/lProcess3"/>
    <dgm:cxn modelId="{71519E91-5581-47F7-9328-737C977E4B3A}" srcId="{1D492789-6507-4EAF-9EF4-66335421AF9B}" destId="{961E59F3-6904-4F71-8749-A1666D9E367F}" srcOrd="4" destOrd="0" parTransId="{F00EAFA9-D6B5-4BA7-B97F-6D58D1133067}" sibTransId="{543FF7B0-DD77-4A42-B35A-8932A8ADC7E5}"/>
    <dgm:cxn modelId="{161B9FDA-A1A3-4038-93BA-528A10D73ABA}" type="presOf" srcId="{076DE337-5BFB-4449-B5AF-85A79A92172F}" destId="{F1369BF9-D45C-4CEF-998D-3ECF849FE8CA}" srcOrd="0" destOrd="0" presId="urn:microsoft.com/office/officeart/2005/8/layout/lProcess3"/>
    <dgm:cxn modelId="{7FB1BB04-54F1-458F-89E3-1BB6CDD51ACB}" type="presOf" srcId="{E6165F13-8F99-4BFE-B3FA-1A47AF26A1B7}" destId="{C914EC25-19EF-4D1A-AC7F-BD2B0E00939C}" srcOrd="0" destOrd="0" presId="urn:microsoft.com/office/officeart/2005/8/layout/lProcess3"/>
    <dgm:cxn modelId="{32F3DED6-8530-4D61-A790-6D8D8AFA26DC}" srcId="{1D492789-6507-4EAF-9EF4-66335421AF9B}" destId="{8EB4999B-DFDA-4458-B335-6C4C894F1981}" srcOrd="5" destOrd="0" parTransId="{8FB901D9-8219-4EA4-B8BC-1926C8F882F2}" sibTransId="{AF1F1618-C423-49C3-8510-EDE39B2B4551}"/>
    <dgm:cxn modelId="{08C201A2-5CEA-460D-ADCB-0004B99BC1E8}" srcId="{39F6DDAF-796E-40D9-953E-FF6134953E60}" destId="{2CAC0917-D405-44DF-9472-DF4FEB9C4B09}" srcOrd="0" destOrd="0" parTransId="{35A19AD6-E551-4B68-BC49-CD7A148205A2}" sibTransId="{A8213586-1492-4B79-BE20-1A22FE056689}"/>
    <dgm:cxn modelId="{9FDEC314-3B63-4DC5-9FD3-08741052D5EA}" type="presOf" srcId="{571F3598-7E79-4ADE-B0CD-941421DDB5FB}" destId="{0A5FD0E9-9AB0-4F5A-ABF0-B33C4FC885AF}" srcOrd="0" destOrd="0" presId="urn:microsoft.com/office/officeart/2005/8/layout/lProcess3"/>
    <dgm:cxn modelId="{6A7BBDF1-AE2B-450F-B27A-3649835D8B95}" type="presOf" srcId="{8EB4999B-DFDA-4458-B335-6C4C894F1981}" destId="{561639C5-05A0-4B3B-9272-30B402E22BB6}" srcOrd="0" destOrd="0" presId="urn:microsoft.com/office/officeart/2005/8/layout/lProcess3"/>
    <dgm:cxn modelId="{38238D03-6067-4738-8553-177F78930739}" srcId="{8F9DAC68-4C4F-442F-9A02-2D546B8709E7}" destId="{C3C728AE-F750-40EC-9039-A6A89684E039}" srcOrd="0" destOrd="0" parTransId="{6672ED5C-4B23-4A53-A1C0-56DB8FD7FFCB}" sibTransId="{6531DAA3-0A97-4BE9-AB28-E165D27EDF13}"/>
    <dgm:cxn modelId="{920040C2-4EAE-4966-A518-AAEFB6B08B9C}" type="presOf" srcId="{C3C728AE-F750-40EC-9039-A6A89684E039}" destId="{B6E37B33-E187-4BEC-8DBB-77C6539351CF}" srcOrd="0" destOrd="0" presId="urn:microsoft.com/office/officeart/2005/8/layout/lProcess3"/>
    <dgm:cxn modelId="{A5A899E6-8689-48B3-8121-474EAF4AD1A6}" type="presOf" srcId="{961E59F3-6904-4F71-8749-A1666D9E367F}" destId="{EEF747B5-047F-430D-903A-5FAE788E4619}" srcOrd="0" destOrd="0" presId="urn:microsoft.com/office/officeart/2005/8/layout/lProcess3"/>
    <dgm:cxn modelId="{986A6501-2262-4A8B-92D0-974CAAB65343}" srcId="{1D492789-6507-4EAF-9EF4-66335421AF9B}" destId="{39F6DDAF-796E-40D9-953E-FF6134953E60}" srcOrd="2" destOrd="0" parTransId="{DDFA2CF8-B33E-4179-B44B-3BC246E34E63}" sibTransId="{375D5DBA-E7BF-413E-A80A-9FA9CB57C090}"/>
    <dgm:cxn modelId="{ED9B2F13-A5D0-49C9-847A-4B8262895392}" type="presOf" srcId="{B68D2FBC-A4E4-4170-8C40-BAE4E3622044}" destId="{6E1E7297-4CD2-4BA5-BC3A-D70408570693}" srcOrd="0" destOrd="0" presId="urn:microsoft.com/office/officeart/2005/8/layout/lProcess3"/>
    <dgm:cxn modelId="{FE9A5CE5-0196-4779-A273-E2C5FBF5B823}" srcId="{1D492789-6507-4EAF-9EF4-66335421AF9B}" destId="{B68D2FBC-A4E4-4170-8C40-BAE4E3622044}" srcOrd="0" destOrd="0" parTransId="{670B3D3B-9DEF-440F-A13B-6E12952CFBEF}" sibTransId="{271D0811-E9A4-4D9C-9655-6F053A10D6E5}"/>
    <dgm:cxn modelId="{B5B5E8D1-D0A3-4E77-9041-8E6C969F4E56}" srcId="{961E59F3-6904-4F71-8749-A1666D9E367F}" destId="{0CC8DB53-7E33-456F-94A3-50A50CF36821}" srcOrd="0" destOrd="0" parTransId="{3331CB61-EC9E-484D-AD86-BCB190571425}" sibTransId="{683EFD88-97EE-424B-BF44-53F3C556983C}"/>
    <dgm:cxn modelId="{240338B3-A84C-4740-A4A6-50E387141A5E}" srcId="{076DE337-5BFB-4449-B5AF-85A79A92172F}" destId="{571F3598-7E79-4ADE-B0CD-941421DDB5FB}" srcOrd="0" destOrd="0" parTransId="{FCAD6B0E-EF97-4501-806B-3533B600097D}" sibTransId="{AB6AEA3D-4FEE-46C4-8032-3E77C226F1A5}"/>
    <dgm:cxn modelId="{EF2E4F8B-CC5D-499E-B762-4305771FC68D}" type="presOf" srcId="{39F6DDAF-796E-40D9-953E-FF6134953E60}" destId="{00406033-3E7E-44F8-B6B2-565E888B4015}" srcOrd="0" destOrd="0" presId="urn:microsoft.com/office/officeart/2005/8/layout/lProcess3"/>
    <dgm:cxn modelId="{99505631-BC65-4ADC-83CE-626B99FDB0EA}" type="presParOf" srcId="{BDCCC340-5963-485B-8CF6-8ED565BA0CC1}" destId="{771E1E1A-FBDF-4777-B518-92CADD42DB94}" srcOrd="0" destOrd="0" presId="urn:microsoft.com/office/officeart/2005/8/layout/lProcess3"/>
    <dgm:cxn modelId="{0708561A-B4BE-4B3F-80D8-D543503C600C}" type="presParOf" srcId="{771E1E1A-FBDF-4777-B518-92CADD42DB94}" destId="{6E1E7297-4CD2-4BA5-BC3A-D70408570693}" srcOrd="0" destOrd="0" presId="urn:microsoft.com/office/officeart/2005/8/layout/lProcess3"/>
    <dgm:cxn modelId="{7EBF464E-769F-4750-89A2-395342F7080D}" type="presParOf" srcId="{771E1E1A-FBDF-4777-B518-92CADD42DB94}" destId="{AED2C672-16F4-4DD2-9D64-FF145E575152}" srcOrd="1" destOrd="0" presId="urn:microsoft.com/office/officeart/2005/8/layout/lProcess3"/>
    <dgm:cxn modelId="{218B9B8A-BCC3-450F-9B67-CE42C58A7107}" type="presParOf" srcId="{771E1E1A-FBDF-4777-B518-92CADD42DB94}" destId="{EE4A1B69-D016-433C-A983-49880B8B3BA5}" srcOrd="2" destOrd="0" presId="urn:microsoft.com/office/officeart/2005/8/layout/lProcess3"/>
    <dgm:cxn modelId="{6A0D087F-F0FA-49BE-9769-23A4BBF4774C}" type="presParOf" srcId="{BDCCC340-5963-485B-8CF6-8ED565BA0CC1}" destId="{C2B73FB6-07CB-40F5-B517-541E870F8B0A}" srcOrd="1" destOrd="0" presId="urn:microsoft.com/office/officeart/2005/8/layout/lProcess3"/>
    <dgm:cxn modelId="{284E44C8-40EA-4A92-B200-4E1C390AE8E1}" type="presParOf" srcId="{BDCCC340-5963-485B-8CF6-8ED565BA0CC1}" destId="{89317803-1F33-465A-A5EC-ED2C9A983081}" srcOrd="2" destOrd="0" presId="urn:microsoft.com/office/officeart/2005/8/layout/lProcess3"/>
    <dgm:cxn modelId="{ECC93EF9-305E-4546-990B-E243251C2B7D}" type="presParOf" srcId="{89317803-1F33-465A-A5EC-ED2C9A983081}" destId="{F1369BF9-D45C-4CEF-998D-3ECF849FE8CA}" srcOrd="0" destOrd="0" presId="urn:microsoft.com/office/officeart/2005/8/layout/lProcess3"/>
    <dgm:cxn modelId="{1C0C83FE-E6B0-4F09-996D-6394B7D98EE9}" type="presParOf" srcId="{89317803-1F33-465A-A5EC-ED2C9A983081}" destId="{AA0349DA-6CDA-495B-AC5D-C0093DB753ED}" srcOrd="1" destOrd="0" presId="urn:microsoft.com/office/officeart/2005/8/layout/lProcess3"/>
    <dgm:cxn modelId="{FB336352-2969-45A4-839C-9ED30168194F}" type="presParOf" srcId="{89317803-1F33-465A-A5EC-ED2C9A983081}" destId="{0A5FD0E9-9AB0-4F5A-ABF0-B33C4FC885AF}" srcOrd="2" destOrd="0" presId="urn:microsoft.com/office/officeart/2005/8/layout/lProcess3"/>
    <dgm:cxn modelId="{96FAE838-B39D-40E6-A444-36017A6C88E8}" type="presParOf" srcId="{BDCCC340-5963-485B-8CF6-8ED565BA0CC1}" destId="{81FF1549-4A4B-45EA-A16B-6643C6425BBF}" srcOrd="3" destOrd="0" presId="urn:microsoft.com/office/officeart/2005/8/layout/lProcess3"/>
    <dgm:cxn modelId="{CC3A78B1-874F-4FA5-847E-112593CA4E8E}" type="presParOf" srcId="{BDCCC340-5963-485B-8CF6-8ED565BA0CC1}" destId="{625CAD3C-FC1F-4C78-84FA-246D7CAB73CC}" srcOrd="4" destOrd="0" presId="urn:microsoft.com/office/officeart/2005/8/layout/lProcess3"/>
    <dgm:cxn modelId="{A0AAD848-175A-4693-A29F-2DD34DA5395C}" type="presParOf" srcId="{625CAD3C-FC1F-4C78-84FA-246D7CAB73CC}" destId="{00406033-3E7E-44F8-B6B2-565E888B4015}" srcOrd="0" destOrd="0" presId="urn:microsoft.com/office/officeart/2005/8/layout/lProcess3"/>
    <dgm:cxn modelId="{722F70BC-555F-454A-B108-80EFFF700797}" type="presParOf" srcId="{625CAD3C-FC1F-4C78-84FA-246D7CAB73CC}" destId="{26902190-D905-46EC-8571-6D6C830D110A}" srcOrd="1" destOrd="0" presId="urn:microsoft.com/office/officeart/2005/8/layout/lProcess3"/>
    <dgm:cxn modelId="{867E1CDF-7EFC-498B-B050-C6FA3294534B}" type="presParOf" srcId="{625CAD3C-FC1F-4C78-84FA-246D7CAB73CC}" destId="{66E56BD4-6E4C-46A9-8863-C2B95C2BAEA4}" srcOrd="2" destOrd="0" presId="urn:microsoft.com/office/officeart/2005/8/layout/lProcess3"/>
    <dgm:cxn modelId="{A5C9B865-C744-456A-AB6B-791EA8E9FD97}" type="presParOf" srcId="{BDCCC340-5963-485B-8CF6-8ED565BA0CC1}" destId="{85384A59-EB9A-4CA3-83A3-B92974C1DD06}" srcOrd="5" destOrd="0" presId="urn:microsoft.com/office/officeart/2005/8/layout/lProcess3"/>
    <dgm:cxn modelId="{8790B14D-67DA-415E-B421-A584369DBE4A}" type="presParOf" srcId="{BDCCC340-5963-485B-8CF6-8ED565BA0CC1}" destId="{918B02DB-D6DF-4325-A790-49BA8F2C338A}" srcOrd="6" destOrd="0" presId="urn:microsoft.com/office/officeart/2005/8/layout/lProcess3"/>
    <dgm:cxn modelId="{31DD71FC-D507-4C63-A12E-9F8937EA8E19}" type="presParOf" srcId="{918B02DB-D6DF-4325-A790-49BA8F2C338A}" destId="{5B846213-7E1C-4856-A40A-DB1DEF971158}" srcOrd="0" destOrd="0" presId="urn:microsoft.com/office/officeart/2005/8/layout/lProcess3"/>
    <dgm:cxn modelId="{9AE63FD4-68B8-4120-B818-A25E5E04F92C}" type="presParOf" srcId="{918B02DB-D6DF-4325-A790-49BA8F2C338A}" destId="{E18998CD-CE3C-43DF-9EFE-C9E5F835DC1F}" srcOrd="1" destOrd="0" presId="urn:microsoft.com/office/officeart/2005/8/layout/lProcess3"/>
    <dgm:cxn modelId="{A3CED6EF-90E6-4976-97BE-0296A9FADE1A}" type="presParOf" srcId="{918B02DB-D6DF-4325-A790-49BA8F2C338A}" destId="{B6E37B33-E187-4BEC-8DBB-77C6539351CF}" srcOrd="2" destOrd="0" presId="urn:microsoft.com/office/officeart/2005/8/layout/lProcess3"/>
    <dgm:cxn modelId="{6D26514F-4CE8-48CD-8568-F1F84AF3844C}" type="presParOf" srcId="{BDCCC340-5963-485B-8CF6-8ED565BA0CC1}" destId="{0CC85547-2A84-40D0-AB04-5D1976E6FACB}" srcOrd="7" destOrd="0" presId="urn:microsoft.com/office/officeart/2005/8/layout/lProcess3"/>
    <dgm:cxn modelId="{BE04BAE3-FC24-425E-83C1-FAE78F4AFBA3}" type="presParOf" srcId="{BDCCC340-5963-485B-8CF6-8ED565BA0CC1}" destId="{163A7C4E-45B3-4AA8-BEEA-793624E926C7}" srcOrd="8" destOrd="0" presId="urn:microsoft.com/office/officeart/2005/8/layout/lProcess3"/>
    <dgm:cxn modelId="{780A3356-7367-4276-AEAF-4900ACB7B89C}" type="presParOf" srcId="{163A7C4E-45B3-4AA8-BEEA-793624E926C7}" destId="{EEF747B5-047F-430D-903A-5FAE788E4619}" srcOrd="0" destOrd="0" presId="urn:microsoft.com/office/officeart/2005/8/layout/lProcess3"/>
    <dgm:cxn modelId="{76D85897-F871-488B-94BE-4371D2FAFE5B}" type="presParOf" srcId="{163A7C4E-45B3-4AA8-BEEA-793624E926C7}" destId="{26BDC69B-303A-4088-AA5E-33DDAC5E1A3D}" srcOrd="1" destOrd="0" presId="urn:microsoft.com/office/officeart/2005/8/layout/lProcess3"/>
    <dgm:cxn modelId="{FC6098BA-FB4F-424B-AAA4-64366F126549}" type="presParOf" srcId="{163A7C4E-45B3-4AA8-BEEA-793624E926C7}" destId="{F985E1E2-05AD-49FC-9645-09848A156B0F}" srcOrd="2" destOrd="0" presId="urn:microsoft.com/office/officeart/2005/8/layout/lProcess3"/>
    <dgm:cxn modelId="{A297C93A-D4A6-4EA4-B758-A146A3670EB7}" type="presParOf" srcId="{BDCCC340-5963-485B-8CF6-8ED565BA0CC1}" destId="{2E51E67C-9253-4C14-91B4-EC91D6D8E6CF}" srcOrd="9" destOrd="0" presId="urn:microsoft.com/office/officeart/2005/8/layout/lProcess3"/>
    <dgm:cxn modelId="{A1AAC191-82EA-45AE-A41E-E75735143966}" type="presParOf" srcId="{BDCCC340-5963-485B-8CF6-8ED565BA0CC1}" destId="{61A53B08-18BB-4FD1-B871-B1543574EC35}" srcOrd="10" destOrd="0" presId="urn:microsoft.com/office/officeart/2005/8/layout/lProcess3"/>
    <dgm:cxn modelId="{049D780E-3340-4D9B-BE0C-FE042BBC2B04}" type="presParOf" srcId="{61A53B08-18BB-4FD1-B871-B1543574EC35}" destId="{561639C5-05A0-4B3B-9272-30B402E22BB6}" srcOrd="0" destOrd="0" presId="urn:microsoft.com/office/officeart/2005/8/layout/lProcess3"/>
    <dgm:cxn modelId="{477D91DA-14E4-4E4B-95EB-8B3CB1E619BE}" type="presParOf" srcId="{61A53B08-18BB-4FD1-B871-B1543574EC35}" destId="{FEE7A449-8C24-4C5B-9151-62EF142AFD51}" srcOrd="1" destOrd="0" presId="urn:microsoft.com/office/officeart/2005/8/layout/lProcess3"/>
    <dgm:cxn modelId="{7D723421-E499-4F97-AC73-525A531FE5FE}" type="presParOf" srcId="{61A53B08-18BB-4FD1-B871-B1543574EC35}" destId="{C914EC25-19EF-4D1A-AC7F-BD2B0E00939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492789-6507-4EAF-9EF4-66335421AF9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68D2FBC-A4E4-4170-8C40-BAE4E3622044}">
      <dgm:prSet phldrT="[Text]" custT="1"/>
      <dgm:spPr/>
      <dgm:t>
        <a:bodyPr/>
        <a:lstStyle/>
        <a:p>
          <a:r>
            <a:rPr lang="sv-SE" sz="1100" b="1" dirty="0" smtClean="0"/>
            <a:t>Tillgänglighet</a:t>
          </a:r>
          <a:endParaRPr lang="sv-SE" sz="1100" b="1" dirty="0"/>
        </a:p>
      </dgm:t>
    </dgm:pt>
    <dgm:pt modelId="{670B3D3B-9DEF-440F-A13B-6E12952CFBEF}" type="parTrans" cxnId="{FE9A5CE5-0196-4779-A273-E2C5FBF5B823}">
      <dgm:prSet/>
      <dgm:spPr/>
      <dgm:t>
        <a:bodyPr/>
        <a:lstStyle/>
        <a:p>
          <a:endParaRPr lang="sv-SE"/>
        </a:p>
      </dgm:t>
    </dgm:pt>
    <dgm:pt modelId="{271D0811-E9A4-4D9C-9655-6F053A10D6E5}" type="sibTrans" cxnId="{FE9A5CE5-0196-4779-A273-E2C5FBF5B823}">
      <dgm:prSet/>
      <dgm:spPr/>
      <dgm:t>
        <a:bodyPr/>
        <a:lstStyle/>
        <a:p>
          <a:endParaRPr lang="sv-SE"/>
        </a:p>
      </dgm:t>
    </dgm:pt>
    <dgm:pt modelId="{192E2C34-9617-4C5D-B1D4-464202BFA8D8}">
      <dgm:prSet phldrT="[Text]" custT="1"/>
      <dgm:spPr/>
      <dgm:t>
        <a:bodyPr/>
        <a:lstStyle/>
        <a:p>
          <a:r>
            <a:rPr lang="sv-SE" sz="1500" dirty="0" smtClean="0"/>
            <a:t>0,79</a:t>
          </a:r>
          <a:endParaRPr lang="sv-SE" sz="1500" dirty="0"/>
        </a:p>
      </dgm:t>
    </dgm:pt>
    <dgm:pt modelId="{C8235D7E-F128-46F5-9EB9-C1281EF1A332}" type="parTrans" cxnId="{529075A6-AADF-4F14-AEC7-C11FEE64E5FB}">
      <dgm:prSet/>
      <dgm:spPr/>
      <dgm:t>
        <a:bodyPr/>
        <a:lstStyle/>
        <a:p>
          <a:endParaRPr lang="sv-SE"/>
        </a:p>
      </dgm:t>
    </dgm:pt>
    <dgm:pt modelId="{1B26AF2C-AD49-4B80-9DA4-4B80FBAC006C}" type="sibTrans" cxnId="{529075A6-AADF-4F14-AEC7-C11FEE64E5FB}">
      <dgm:prSet/>
      <dgm:spPr/>
      <dgm:t>
        <a:bodyPr/>
        <a:lstStyle/>
        <a:p>
          <a:endParaRPr lang="sv-SE"/>
        </a:p>
      </dgm:t>
    </dgm:pt>
    <dgm:pt modelId="{076DE337-5BFB-4449-B5AF-85A79A92172F}">
      <dgm:prSet phldrT="[Text]" custT="1"/>
      <dgm:spPr/>
      <dgm:t>
        <a:bodyPr/>
        <a:lstStyle/>
        <a:p>
          <a:r>
            <a:rPr lang="sv-SE" sz="1100" b="1" i="0" dirty="0" smtClean="0"/>
            <a:t>Information</a:t>
          </a:r>
          <a:endParaRPr lang="sv-SE" sz="1100" dirty="0"/>
        </a:p>
      </dgm:t>
    </dgm:pt>
    <dgm:pt modelId="{D768C4C9-CAC1-4134-8F67-FAB6E2E9BEAE}" type="parTrans" cxnId="{630A9DC9-8044-4D43-811C-B4AA0587CFF1}">
      <dgm:prSet/>
      <dgm:spPr/>
      <dgm:t>
        <a:bodyPr/>
        <a:lstStyle/>
        <a:p>
          <a:endParaRPr lang="sv-SE"/>
        </a:p>
      </dgm:t>
    </dgm:pt>
    <dgm:pt modelId="{14A1851A-6BB2-4695-B387-FB44B56EE228}" type="sibTrans" cxnId="{630A9DC9-8044-4D43-811C-B4AA0587CFF1}">
      <dgm:prSet/>
      <dgm:spPr/>
      <dgm:t>
        <a:bodyPr/>
        <a:lstStyle/>
        <a:p>
          <a:endParaRPr lang="sv-SE"/>
        </a:p>
      </dgm:t>
    </dgm:pt>
    <dgm:pt modelId="{571F3598-7E79-4ADE-B0CD-941421DDB5FB}">
      <dgm:prSet phldrT="[Text]" custT="1"/>
      <dgm:spPr/>
      <dgm:t>
        <a:bodyPr/>
        <a:lstStyle/>
        <a:p>
          <a:r>
            <a:rPr lang="sv-SE" sz="1500" dirty="0" smtClean="0"/>
            <a:t>0,90</a:t>
          </a:r>
          <a:endParaRPr lang="sv-SE" sz="1500" dirty="0"/>
        </a:p>
      </dgm:t>
    </dgm:pt>
    <dgm:pt modelId="{FCAD6B0E-EF97-4501-806B-3533B600097D}" type="parTrans" cxnId="{240338B3-A84C-4740-A4A6-50E387141A5E}">
      <dgm:prSet/>
      <dgm:spPr/>
      <dgm:t>
        <a:bodyPr/>
        <a:lstStyle/>
        <a:p>
          <a:endParaRPr lang="sv-SE"/>
        </a:p>
      </dgm:t>
    </dgm:pt>
    <dgm:pt modelId="{AB6AEA3D-4FEE-46C4-8032-3E77C226F1A5}" type="sibTrans" cxnId="{240338B3-A84C-4740-A4A6-50E387141A5E}">
      <dgm:prSet/>
      <dgm:spPr/>
      <dgm:t>
        <a:bodyPr/>
        <a:lstStyle/>
        <a:p>
          <a:endParaRPr lang="sv-SE"/>
        </a:p>
      </dgm:t>
    </dgm:pt>
    <dgm:pt modelId="{8EB4999B-DFDA-4458-B335-6C4C894F1981}">
      <dgm:prSet phldrT="[Text]" custT="1"/>
      <dgm:spPr/>
      <dgm:t>
        <a:bodyPr/>
        <a:lstStyle/>
        <a:p>
          <a:r>
            <a:rPr lang="sv-SE" sz="1100" b="1" i="0" dirty="0" smtClean="0"/>
            <a:t>Effektivitet</a:t>
          </a:r>
          <a:endParaRPr lang="sv-SE" sz="1100" dirty="0"/>
        </a:p>
      </dgm:t>
    </dgm:pt>
    <dgm:pt modelId="{8FB901D9-8219-4EA4-B8BC-1926C8F882F2}" type="parTrans" cxnId="{32F3DED6-8530-4D61-A790-6D8D8AFA26DC}">
      <dgm:prSet/>
      <dgm:spPr/>
      <dgm:t>
        <a:bodyPr/>
        <a:lstStyle/>
        <a:p>
          <a:endParaRPr lang="sv-SE"/>
        </a:p>
      </dgm:t>
    </dgm:pt>
    <dgm:pt modelId="{AF1F1618-C423-49C3-8510-EDE39B2B4551}" type="sibTrans" cxnId="{32F3DED6-8530-4D61-A790-6D8D8AFA26DC}">
      <dgm:prSet/>
      <dgm:spPr/>
      <dgm:t>
        <a:bodyPr/>
        <a:lstStyle/>
        <a:p>
          <a:endParaRPr lang="sv-SE"/>
        </a:p>
      </dgm:t>
    </dgm:pt>
    <dgm:pt modelId="{E6165F13-8F99-4BFE-B3FA-1A47AF26A1B7}">
      <dgm:prSet phldrT="[Text]" custT="1"/>
      <dgm:spPr/>
      <dgm:t>
        <a:bodyPr/>
        <a:lstStyle/>
        <a:p>
          <a:r>
            <a:rPr lang="sv-SE" sz="1500" dirty="0" smtClean="0"/>
            <a:t>0,68</a:t>
          </a:r>
          <a:endParaRPr lang="sv-SE" sz="1500" dirty="0"/>
        </a:p>
      </dgm:t>
    </dgm:pt>
    <dgm:pt modelId="{7876EB33-EF4C-4481-9D07-30FB208BCA7F}" type="parTrans" cxnId="{7AF44756-63AD-4338-817B-5F7805336F86}">
      <dgm:prSet/>
      <dgm:spPr/>
      <dgm:t>
        <a:bodyPr/>
        <a:lstStyle/>
        <a:p>
          <a:endParaRPr lang="sv-SE"/>
        </a:p>
      </dgm:t>
    </dgm:pt>
    <dgm:pt modelId="{DF5034E5-9054-411A-915E-8E21DDDEAFE2}" type="sibTrans" cxnId="{7AF44756-63AD-4338-817B-5F7805336F86}">
      <dgm:prSet/>
      <dgm:spPr/>
      <dgm:t>
        <a:bodyPr/>
        <a:lstStyle/>
        <a:p>
          <a:endParaRPr lang="sv-SE"/>
        </a:p>
      </dgm:t>
    </dgm:pt>
    <dgm:pt modelId="{0CC8DB53-7E33-456F-94A3-50A50CF36821}">
      <dgm:prSet phldrT="[Text]" custT="1"/>
      <dgm:spPr/>
      <dgm:t>
        <a:bodyPr/>
        <a:lstStyle/>
        <a:p>
          <a:r>
            <a:rPr lang="sv-SE" sz="1500" dirty="0" smtClean="0"/>
            <a:t>0,87</a:t>
          </a:r>
          <a:endParaRPr lang="sv-SE" sz="1500" dirty="0"/>
        </a:p>
      </dgm:t>
    </dgm:pt>
    <dgm:pt modelId="{3331CB61-EC9E-484D-AD86-BCB190571425}" type="parTrans" cxnId="{B5B5E8D1-D0A3-4E77-9041-8E6C969F4E56}">
      <dgm:prSet/>
      <dgm:spPr/>
      <dgm:t>
        <a:bodyPr/>
        <a:lstStyle/>
        <a:p>
          <a:endParaRPr lang="sv-SE"/>
        </a:p>
      </dgm:t>
    </dgm:pt>
    <dgm:pt modelId="{683EFD88-97EE-424B-BF44-53F3C556983C}" type="sibTrans" cxnId="{B5B5E8D1-D0A3-4E77-9041-8E6C969F4E56}">
      <dgm:prSet/>
      <dgm:spPr/>
      <dgm:t>
        <a:bodyPr/>
        <a:lstStyle/>
        <a:p>
          <a:endParaRPr lang="sv-SE"/>
        </a:p>
      </dgm:t>
    </dgm:pt>
    <dgm:pt modelId="{39F6DDAF-796E-40D9-953E-FF6134953E60}">
      <dgm:prSet phldrT="[Text]" custT="1"/>
      <dgm:spPr/>
      <dgm:t>
        <a:bodyPr/>
        <a:lstStyle/>
        <a:p>
          <a:r>
            <a:rPr lang="sv-SE" sz="1100" b="1" i="0" dirty="0" smtClean="0"/>
            <a:t>Bemötande</a:t>
          </a:r>
          <a:endParaRPr lang="sv-SE" sz="1100" dirty="0"/>
        </a:p>
      </dgm:t>
    </dgm:pt>
    <dgm:pt modelId="{DDFA2CF8-B33E-4179-B44B-3BC246E34E63}" type="parTrans" cxnId="{986A6501-2262-4A8B-92D0-974CAAB65343}">
      <dgm:prSet/>
      <dgm:spPr/>
      <dgm:t>
        <a:bodyPr/>
        <a:lstStyle/>
        <a:p>
          <a:endParaRPr lang="sv-SE"/>
        </a:p>
      </dgm:t>
    </dgm:pt>
    <dgm:pt modelId="{375D5DBA-E7BF-413E-A80A-9FA9CB57C090}" type="sibTrans" cxnId="{986A6501-2262-4A8B-92D0-974CAAB65343}">
      <dgm:prSet/>
      <dgm:spPr/>
      <dgm:t>
        <a:bodyPr/>
        <a:lstStyle/>
        <a:p>
          <a:endParaRPr lang="sv-SE"/>
        </a:p>
      </dgm:t>
    </dgm:pt>
    <dgm:pt modelId="{961E59F3-6904-4F71-8749-A1666D9E367F}">
      <dgm:prSet phldrT="[Text]" custT="1"/>
      <dgm:spPr/>
      <dgm:t>
        <a:bodyPr/>
        <a:lstStyle/>
        <a:p>
          <a:r>
            <a:rPr lang="sv-SE" sz="1100" b="1" i="0" dirty="0" smtClean="0"/>
            <a:t>Rättssäkerhet</a:t>
          </a:r>
          <a:endParaRPr lang="sv-SE" sz="1100" dirty="0"/>
        </a:p>
      </dgm:t>
    </dgm:pt>
    <dgm:pt modelId="{F00EAFA9-D6B5-4BA7-B97F-6D58D1133067}" type="parTrans" cxnId="{71519E91-5581-47F7-9328-737C977E4B3A}">
      <dgm:prSet/>
      <dgm:spPr/>
      <dgm:t>
        <a:bodyPr/>
        <a:lstStyle/>
        <a:p>
          <a:endParaRPr lang="sv-SE"/>
        </a:p>
      </dgm:t>
    </dgm:pt>
    <dgm:pt modelId="{543FF7B0-DD77-4A42-B35A-8932A8ADC7E5}" type="sibTrans" cxnId="{71519E91-5581-47F7-9328-737C977E4B3A}">
      <dgm:prSet/>
      <dgm:spPr/>
      <dgm:t>
        <a:bodyPr/>
        <a:lstStyle/>
        <a:p>
          <a:endParaRPr lang="sv-SE"/>
        </a:p>
      </dgm:t>
    </dgm:pt>
    <dgm:pt modelId="{2CAC0917-D405-44DF-9472-DF4FEB9C4B09}">
      <dgm:prSet phldrT="[Text]" custT="1"/>
      <dgm:spPr/>
      <dgm:t>
        <a:bodyPr/>
        <a:lstStyle/>
        <a:p>
          <a:r>
            <a:rPr lang="sv-SE" sz="1500" dirty="0" smtClean="0"/>
            <a:t>0,71</a:t>
          </a:r>
          <a:endParaRPr lang="sv-SE" sz="1500" dirty="0"/>
        </a:p>
      </dgm:t>
    </dgm:pt>
    <dgm:pt modelId="{35A19AD6-E551-4B68-BC49-CD7A148205A2}" type="parTrans" cxnId="{08C201A2-5CEA-460D-ADCB-0004B99BC1E8}">
      <dgm:prSet/>
      <dgm:spPr/>
      <dgm:t>
        <a:bodyPr/>
        <a:lstStyle/>
        <a:p>
          <a:endParaRPr lang="sv-SE"/>
        </a:p>
      </dgm:t>
    </dgm:pt>
    <dgm:pt modelId="{A8213586-1492-4B79-BE20-1A22FE056689}" type="sibTrans" cxnId="{08C201A2-5CEA-460D-ADCB-0004B99BC1E8}">
      <dgm:prSet/>
      <dgm:spPr/>
      <dgm:t>
        <a:bodyPr/>
        <a:lstStyle/>
        <a:p>
          <a:endParaRPr lang="sv-SE"/>
        </a:p>
      </dgm:t>
    </dgm:pt>
    <dgm:pt modelId="{8F9DAC68-4C4F-442F-9A02-2D546B8709E7}">
      <dgm:prSet phldrT="[Text]" custT="1"/>
      <dgm:spPr/>
      <dgm:t>
        <a:bodyPr/>
        <a:lstStyle/>
        <a:p>
          <a:r>
            <a:rPr lang="sv-SE" sz="1100" b="1" dirty="0" smtClean="0"/>
            <a:t>Kompetens</a:t>
          </a:r>
          <a:endParaRPr lang="sv-SE" sz="1100" b="1" dirty="0"/>
        </a:p>
      </dgm:t>
    </dgm:pt>
    <dgm:pt modelId="{1194B361-67A7-4335-9933-39FF1D41E7B5}" type="parTrans" cxnId="{C1E77426-56A7-4106-B3A9-FBA13630B10C}">
      <dgm:prSet/>
      <dgm:spPr/>
      <dgm:t>
        <a:bodyPr/>
        <a:lstStyle/>
        <a:p>
          <a:endParaRPr lang="sv-SE"/>
        </a:p>
      </dgm:t>
    </dgm:pt>
    <dgm:pt modelId="{4D6B6C58-95C0-4C23-8F75-212C5AD20256}" type="sibTrans" cxnId="{C1E77426-56A7-4106-B3A9-FBA13630B10C}">
      <dgm:prSet/>
      <dgm:spPr/>
      <dgm:t>
        <a:bodyPr/>
        <a:lstStyle/>
        <a:p>
          <a:endParaRPr lang="sv-SE"/>
        </a:p>
      </dgm:t>
    </dgm:pt>
    <dgm:pt modelId="{C3C728AE-F750-40EC-9039-A6A89684E039}">
      <dgm:prSet phldrT="[Text]" custT="1"/>
      <dgm:spPr/>
      <dgm:t>
        <a:bodyPr/>
        <a:lstStyle/>
        <a:p>
          <a:r>
            <a:rPr lang="sv-SE" sz="1500" dirty="0" smtClean="0"/>
            <a:t>0,84</a:t>
          </a:r>
          <a:endParaRPr lang="sv-SE" sz="1500" dirty="0"/>
        </a:p>
      </dgm:t>
    </dgm:pt>
    <dgm:pt modelId="{6672ED5C-4B23-4A53-A1C0-56DB8FD7FFCB}" type="parTrans" cxnId="{38238D03-6067-4738-8553-177F78930739}">
      <dgm:prSet/>
      <dgm:spPr/>
      <dgm:t>
        <a:bodyPr/>
        <a:lstStyle/>
        <a:p>
          <a:endParaRPr lang="sv-SE"/>
        </a:p>
      </dgm:t>
    </dgm:pt>
    <dgm:pt modelId="{6531DAA3-0A97-4BE9-AB28-E165D27EDF13}" type="sibTrans" cxnId="{38238D03-6067-4738-8553-177F78930739}">
      <dgm:prSet/>
      <dgm:spPr/>
      <dgm:t>
        <a:bodyPr/>
        <a:lstStyle/>
        <a:p>
          <a:endParaRPr lang="sv-SE"/>
        </a:p>
      </dgm:t>
    </dgm:pt>
    <dgm:pt modelId="{BDCCC340-5963-485B-8CF6-8ED565BA0CC1}" type="pres">
      <dgm:prSet presAssocID="{1D492789-6507-4EAF-9EF4-66335421AF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771E1E1A-FBDF-4777-B518-92CADD42DB94}" type="pres">
      <dgm:prSet presAssocID="{B68D2FBC-A4E4-4170-8C40-BAE4E3622044}" presName="horFlow" presStyleCnt="0"/>
      <dgm:spPr/>
    </dgm:pt>
    <dgm:pt modelId="{6E1E7297-4CD2-4BA5-BC3A-D70408570693}" type="pres">
      <dgm:prSet presAssocID="{B68D2FBC-A4E4-4170-8C40-BAE4E3622044}" presName="bigChev" presStyleLbl="node1" presStyleIdx="0" presStyleCnt="6" custScaleX="140127"/>
      <dgm:spPr/>
      <dgm:t>
        <a:bodyPr/>
        <a:lstStyle/>
        <a:p>
          <a:endParaRPr lang="sv-SE"/>
        </a:p>
      </dgm:t>
    </dgm:pt>
    <dgm:pt modelId="{AED2C672-16F4-4DD2-9D64-FF145E575152}" type="pres">
      <dgm:prSet presAssocID="{C8235D7E-F128-46F5-9EB9-C1281EF1A332}" presName="parTrans" presStyleCnt="0"/>
      <dgm:spPr/>
    </dgm:pt>
    <dgm:pt modelId="{EE4A1B69-D016-433C-A983-49880B8B3BA5}" type="pres">
      <dgm:prSet presAssocID="{192E2C34-9617-4C5D-B1D4-464202BFA8D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2B73FB6-07CB-40F5-B517-541E870F8B0A}" type="pres">
      <dgm:prSet presAssocID="{B68D2FBC-A4E4-4170-8C40-BAE4E3622044}" presName="vSp" presStyleCnt="0"/>
      <dgm:spPr/>
    </dgm:pt>
    <dgm:pt modelId="{89317803-1F33-465A-A5EC-ED2C9A983081}" type="pres">
      <dgm:prSet presAssocID="{076DE337-5BFB-4449-B5AF-85A79A92172F}" presName="horFlow" presStyleCnt="0"/>
      <dgm:spPr/>
    </dgm:pt>
    <dgm:pt modelId="{F1369BF9-D45C-4CEF-998D-3ECF849FE8CA}" type="pres">
      <dgm:prSet presAssocID="{076DE337-5BFB-4449-B5AF-85A79A92172F}" presName="bigChev" presStyleLbl="node1" presStyleIdx="1" presStyleCnt="6" custScaleX="140127"/>
      <dgm:spPr/>
      <dgm:t>
        <a:bodyPr/>
        <a:lstStyle/>
        <a:p>
          <a:endParaRPr lang="sv-SE"/>
        </a:p>
      </dgm:t>
    </dgm:pt>
    <dgm:pt modelId="{AA0349DA-6CDA-495B-AC5D-C0093DB753ED}" type="pres">
      <dgm:prSet presAssocID="{FCAD6B0E-EF97-4501-806B-3533B600097D}" presName="parTrans" presStyleCnt="0"/>
      <dgm:spPr/>
    </dgm:pt>
    <dgm:pt modelId="{0A5FD0E9-9AB0-4F5A-ABF0-B33C4FC885AF}" type="pres">
      <dgm:prSet presAssocID="{571F3598-7E79-4ADE-B0CD-941421DDB5FB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1FF1549-4A4B-45EA-A16B-6643C6425BBF}" type="pres">
      <dgm:prSet presAssocID="{076DE337-5BFB-4449-B5AF-85A79A92172F}" presName="vSp" presStyleCnt="0"/>
      <dgm:spPr/>
    </dgm:pt>
    <dgm:pt modelId="{625CAD3C-FC1F-4C78-84FA-246D7CAB73CC}" type="pres">
      <dgm:prSet presAssocID="{39F6DDAF-796E-40D9-953E-FF6134953E60}" presName="horFlow" presStyleCnt="0"/>
      <dgm:spPr/>
    </dgm:pt>
    <dgm:pt modelId="{00406033-3E7E-44F8-B6B2-565E888B4015}" type="pres">
      <dgm:prSet presAssocID="{39F6DDAF-796E-40D9-953E-FF6134953E60}" presName="bigChev" presStyleLbl="node1" presStyleIdx="2" presStyleCnt="6" custScaleX="140127"/>
      <dgm:spPr/>
      <dgm:t>
        <a:bodyPr/>
        <a:lstStyle/>
        <a:p>
          <a:endParaRPr lang="sv-SE"/>
        </a:p>
      </dgm:t>
    </dgm:pt>
    <dgm:pt modelId="{26902190-D905-46EC-8571-6D6C830D110A}" type="pres">
      <dgm:prSet presAssocID="{35A19AD6-E551-4B68-BC49-CD7A148205A2}" presName="parTrans" presStyleCnt="0"/>
      <dgm:spPr/>
    </dgm:pt>
    <dgm:pt modelId="{66E56BD4-6E4C-46A9-8863-C2B95C2BAEA4}" type="pres">
      <dgm:prSet presAssocID="{2CAC0917-D405-44DF-9472-DF4FEB9C4B09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5384A59-EB9A-4CA3-83A3-B92974C1DD06}" type="pres">
      <dgm:prSet presAssocID="{39F6DDAF-796E-40D9-953E-FF6134953E60}" presName="vSp" presStyleCnt="0"/>
      <dgm:spPr/>
    </dgm:pt>
    <dgm:pt modelId="{918B02DB-D6DF-4325-A790-49BA8F2C338A}" type="pres">
      <dgm:prSet presAssocID="{8F9DAC68-4C4F-442F-9A02-2D546B8709E7}" presName="horFlow" presStyleCnt="0"/>
      <dgm:spPr/>
    </dgm:pt>
    <dgm:pt modelId="{5B846213-7E1C-4856-A40A-DB1DEF971158}" type="pres">
      <dgm:prSet presAssocID="{8F9DAC68-4C4F-442F-9A02-2D546B8709E7}" presName="bigChev" presStyleLbl="node1" presStyleIdx="3" presStyleCnt="6" custScaleX="143969"/>
      <dgm:spPr/>
      <dgm:t>
        <a:bodyPr/>
        <a:lstStyle/>
        <a:p>
          <a:endParaRPr lang="sv-SE"/>
        </a:p>
      </dgm:t>
    </dgm:pt>
    <dgm:pt modelId="{E18998CD-CE3C-43DF-9EFE-C9E5F835DC1F}" type="pres">
      <dgm:prSet presAssocID="{6672ED5C-4B23-4A53-A1C0-56DB8FD7FFCB}" presName="parTrans" presStyleCnt="0"/>
      <dgm:spPr/>
    </dgm:pt>
    <dgm:pt modelId="{B6E37B33-E187-4BEC-8DBB-77C6539351CF}" type="pres">
      <dgm:prSet presAssocID="{C3C728AE-F750-40EC-9039-A6A89684E039}" presName="node" presStyleLbl="alignAccFollowNode1" presStyleIdx="3" presStyleCnt="6" custScaleX="9537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CC85547-2A84-40D0-AB04-5D1976E6FACB}" type="pres">
      <dgm:prSet presAssocID="{8F9DAC68-4C4F-442F-9A02-2D546B8709E7}" presName="vSp" presStyleCnt="0"/>
      <dgm:spPr/>
    </dgm:pt>
    <dgm:pt modelId="{163A7C4E-45B3-4AA8-BEEA-793624E926C7}" type="pres">
      <dgm:prSet presAssocID="{961E59F3-6904-4F71-8749-A1666D9E367F}" presName="horFlow" presStyleCnt="0"/>
      <dgm:spPr/>
    </dgm:pt>
    <dgm:pt modelId="{EEF747B5-047F-430D-903A-5FAE788E4619}" type="pres">
      <dgm:prSet presAssocID="{961E59F3-6904-4F71-8749-A1666D9E367F}" presName="bigChev" presStyleLbl="node1" presStyleIdx="4" presStyleCnt="6" custScaleX="140127"/>
      <dgm:spPr/>
      <dgm:t>
        <a:bodyPr/>
        <a:lstStyle/>
        <a:p>
          <a:endParaRPr lang="sv-SE"/>
        </a:p>
      </dgm:t>
    </dgm:pt>
    <dgm:pt modelId="{26BDC69B-303A-4088-AA5E-33DDAC5E1A3D}" type="pres">
      <dgm:prSet presAssocID="{3331CB61-EC9E-484D-AD86-BCB190571425}" presName="parTrans" presStyleCnt="0"/>
      <dgm:spPr/>
    </dgm:pt>
    <dgm:pt modelId="{F985E1E2-05AD-49FC-9645-09848A156B0F}" type="pres">
      <dgm:prSet presAssocID="{0CC8DB53-7E33-456F-94A3-50A50CF3682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E51E67C-9253-4C14-91B4-EC91D6D8E6CF}" type="pres">
      <dgm:prSet presAssocID="{961E59F3-6904-4F71-8749-A1666D9E367F}" presName="vSp" presStyleCnt="0"/>
      <dgm:spPr/>
    </dgm:pt>
    <dgm:pt modelId="{61A53B08-18BB-4FD1-B871-B1543574EC35}" type="pres">
      <dgm:prSet presAssocID="{8EB4999B-DFDA-4458-B335-6C4C894F1981}" presName="horFlow" presStyleCnt="0"/>
      <dgm:spPr/>
    </dgm:pt>
    <dgm:pt modelId="{561639C5-05A0-4B3B-9272-30B402E22BB6}" type="pres">
      <dgm:prSet presAssocID="{8EB4999B-DFDA-4458-B335-6C4C894F1981}" presName="bigChev" presStyleLbl="node1" presStyleIdx="5" presStyleCnt="6" custScaleX="140127"/>
      <dgm:spPr/>
      <dgm:t>
        <a:bodyPr/>
        <a:lstStyle/>
        <a:p>
          <a:endParaRPr lang="sv-SE"/>
        </a:p>
      </dgm:t>
    </dgm:pt>
    <dgm:pt modelId="{FEE7A449-8C24-4C5B-9151-62EF142AFD51}" type="pres">
      <dgm:prSet presAssocID="{7876EB33-EF4C-4481-9D07-30FB208BCA7F}" presName="parTrans" presStyleCnt="0"/>
      <dgm:spPr/>
    </dgm:pt>
    <dgm:pt modelId="{C914EC25-19EF-4D1A-AC7F-BD2B0E00939C}" type="pres">
      <dgm:prSet presAssocID="{E6165F13-8F99-4BFE-B3FA-1A47AF26A1B7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ED92D51-A359-466F-B80C-630477DF8E55}" type="presOf" srcId="{8F9DAC68-4C4F-442F-9A02-2D546B8709E7}" destId="{5B846213-7E1C-4856-A40A-DB1DEF971158}" srcOrd="0" destOrd="0" presId="urn:microsoft.com/office/officeart/2005/8/layout/lProcess3"/>
    <dgm:cxn modelId="{EA40AAA4-356C-4D72-9D2B-DE7A2D75ADD7}" type="presOf" srcId="{076DE337-5BFB-4449-B5AF-85A79A92172F}" destId="{F1369BF9-D45C-4CEF-998D-3ECF849FE8CA}" srcOrd="0" destOrd="0" presId="urn:microsoft.com/office/officeart/2005/8/layout/lProcess3"/>
    <dgm:cxn modelId="{7AF44756-63AD-4338-817B-5F7805336F86}" srcId="{8EB4999B-DFDA-4458-B335-6C4C894F1981}" destId="{E6165F13-8F99-4BFE-B3FA-1A47AF26A1B7}" srcOrd="0" destOrd="0" parTransId="{7876EB33-EF4C-4481-9D07-30FB208BCA7F}" sibTransId="{DF5034E5-9054-411A-915E-8E21DDDEAFE2}"/>
    <dgm:cxn modelId="{C1E77426-56A7-4106-B3A9-FBA13630B10C}" srcId="{1D492789-6507-4EAF-9EF4-66335421AF9B}" destId="{8F9DAC68-4C4F-442F-9A02-2D546B8709E7}" srcOrd="3" destOrd="0" parTransId="{1194B361-67A7-4335-9933-39FF1D41E7B5}" sibTransId="{4D6B6C58-95C0-4C23-8F75-212C5AD20256}"/>
    <dgm:cxn modelId="{630A9DC9-8044-4D43-811C-B4AA0587CFF1}" srcId="{1D492789-6507-4EAF-9EF4-66335421AF9B}" destId="{076DE337-5BFB-4449-B5AF-85A79A92172F}" srcOrd="1" destOrd="0" parTransId="{D768C4C9-CAC1-4134-8F67-FAB6E2E9BEAE}" sibTransId="{14A1851A-6BB2-4695-B387-FB44B56EE228}"/>
    <dgm:cxn modelId="{3C4296B6-1CDD-4668-8648-D0B2D91FEF15}" type="presOf" srcId="{39F6DDAF-796E-40D9-953E-FF6134953E60}" destId="{00406033-3E7E-44F8-B6B2-565E888B4015}" srcOrd="0" destOrd="0" presId="urn:microsoft.com/office/officeart/2005/8/layout/lProcess3"/>
    <dgm:cxn modelId="{0302EFD2-8E44-4DD9-87DA-FE913AEFEA11}" type="presOf" srcId="{8EB4999B-DFDA-4458-B335-6C4C894F1981}" destId="{561639C5-05A0-4B3B-9272-30B402E22BB6}" srcOrd="0" destOrd="0" presId="urn:microsoft.com/office/officeart/2005/8/layout/lProcess3"/>
    <dgm:cxn modelId="{529075A6-AADF-4F14-AEC7-C11FEE64E5FB}" srcId="{B68D2FBC-A4E4-4170-8C40-BAE4E3622044}" destId="{192E2C34-9617-4C5D-B1D4-464202BFA8D8}" srcOrd="0" destOrd="0" parTransId="{C8235D7E-F128-46F5-9EB9-C1281EF1A332}" sibTransId="{1B26AF2C-AD49-4B80-9DA4-4B80FBAC006C}"/>
    <dgm:cxn modelId="{71519E91-5581-47F7-9328-737C977E4B3A}" srcId="{1D492789-6507-4EAF-9EF4-66335421AF9B}" destId="{961E59F3-6904-4F71-8749-A1666D9E367F}" srcOrd="4" destOrd="0" parTransId="{F00EAFA9-D6B5-4BA7-B97F-6D58D1133067}" sibTransId="{543FF7B0-DD77-4A42-B35A-8932A8ADC7E5}"/>
    <dgm:cxn modelId="{F00A9300-F77B-4A52-B77F-9B668602FBF3}" type="presOf" srcId="{1D492789-6507-4EAF-9EF4-66335421AF9B}" destId="{BDCCC340-5963-485B-8CF6-8ED565BA0CC1}" srcOrd="0" destOrd="0" presId="urn:microsoft.com/office/officeart/2005/8/layout/lProcess3"/>
    <dgm:cxn modelId="{389C68E3-4DA0-4A5C-921B-F606E65DBC1C}" type="presOf" srcId="{2CAC0917-D405-44DF-9472-DF4FEB9C4B09}" destId="{66E56BD4-6E4C-46A9-8863-C2B95C2BAEA4}" srcOrd="0" destOrd="0" presId="urn:microsoft.com/office/officeart/2005/8/layout/lProcess3"/>
    <dgm:cxn modelId="{32F3DED6-8530-4D61-A790-6D8D8AFA26DC}" srcId="{1D492789-6507-4EAF-9EF4-66335421AF9B}" destId="{8EB4999B-DFDA-4458-B335-6C4C894F1981}" srcOrd="5" destOrd="0" parTransId="{8FB901D9-8219-4EA4-B8BC-1926C8F882F2}" sibTransId="{AF1F1618-C423-49C3-8510-EDE39B2B4551}"/>
    <dgm:cxn modelId="{08C201A2-5CEA-460D-ADCB-0004B99BC1E8}" srcId="{39F6DDAF-796E-40D9-953E-FF6134953E60}" destId="{2CAC0917-D405-44DF-9472-DF4FEB9C4B09}" srcOrd="0" destOrd="0" parTransId="{35A19AD6-E551-4B68-BC49-CD7A148205A2}" sibTransId="{A8213586-1492-4B79-BE20-1A22FE056689}"/>
    <dgm:cxn modelId="{57B18BCD-FE34-4C65-A46B-D79122F74376}" type="presOf" srcId="{571F3598-7E79-4ADE-B0CD-941421DDB5FB}" destId="{0A5FD0E9-9AB0-4F5A-ABF0-B33C4FC885AF}" srcOrd="0" destOrd="0" presId="urn:microsoft.com/office/officeart/2005/8/layout/lProcess3"/>
    <dgm:cxn modelId="{823D3536-36FD-4695-8DC5-DFF9812039B3}" type="presOf" srcId="{0CC8DB53-7E33-456F-94A3-50A50CF36821}" destId="{F985E1E2-05AD-49FC-9645-09848A156B0F}" srcOrd="0" destOrd="0" presId="urn:microsoft.com/office/officeart/2005/8/layout/lProcess3"/>
    <dgm:cxn modelId="{38238D03-6067-4738-8553-177F78930739}" srcId="{8F9DAC68-4C4F-442F-9A02-2D546B8709E7}" destId="{C3C728AE-F750-40EC-9039-A6A89684E039}" srcOrd="0" destOrd="0" parTransId="{6672ED5C-4B23-4A53-A1C0-56DB8FD7FFCB}" sibTransId="{6531DAA3-0A97-4BE9-AB28-E165D27EDF13}"/>
    <dgm:cxn modelId="{F0B4004D-BBEC-4DC5-9179-F68A482324C6}" type="presOf" srcId="{E6165F13-8F99-4BFE-B3FA-1A47AF26A1B7}" destId="{C914EC25-19EF-4D1A-AC7F-BD2B0E00939C}" srcOrd="0" destOrd="0" presId="urn:microsoft.com/office/officeart/2005/8/layout/lProcess3"/>
    <dgm:cxn modelId="{92965698-0FFB-493E-AFC2-7E5BA41D580A}" type="presOf" srcId="{192E2C34-9617-4C5D-B1D4-464202BFA8D8}" destId="{EE4A1B69-D016-433C-A983-49880B8B3BA5}" srcOrd="0" destOrd="0" presId="urn:microsoft.com/office/officeart/2005/8/layout/lProcess3"/>
    <dgm:cxn modelId="{986A6501-2262-4A8B-92D0-974CAAB65343}" srcId="{1D492789-6507-4EAF-9EF4-66335421AF9B}" destId="{39F6DDAF-796E-40D9-953E-FF6134953E60}" srcOrd="2" destOrd="0" parTransId="{DDFA2CF8-B33E-4179-B44B-3BC246E34E63}" sibTransId="{375D5DBA-E7BF-413E-A80A-9FA9CB57C090}"/>
    <dgm:cxn modelId="{203528E8-4EB7-48A9-8C59-ED8E865CDD7D}" type="presOf" srcId="{961E59F3-6904-4F71-8749-A1666D9E367F}" destId="{EEF747B5-047F-430D-903A-5FAE788E4619}" srcOrd="0" destOrd="0" presId="urn:microsoft.com/office/officeart/2005/8/layout/lProcess3"/>
    <dgm:cxn modelId="{CF2E3F34-B34C-40C7-8D19-0FE291FB2DC0}" type="presOf" srcId="{B68D2FBC-A4E4-4170-8C40-BAE4E3622044}" destId="{6E1E7297-4CD2-4BA5-BC3A-D70408570693}" srcOrd="0" destOrd="0" presId="urn:microsoft.com/office/officeart/2005/8/layout/lProcess3"/>
    <dgm:cxn modelId="{FE9A5CE5-0196-4779-A273-E2C5FBF5B823}" srcId="{1D492789-6507-4EAF-9EF4-66335421AF9B}" destId="{B68D2FBC-A4E4-4170-8C40-BAE4E3622044}" srcOrd="0" destOrd="0" parTransId="{670B3D3B-9DEF-440F-A13B-6E12952CFBEF}" sibTransId="{271D0811-E9A4-4D9C-9655-6F053A10D6E5}"/>
    <dgm:cxn modelId="{5A4F2223-4D1B-41F5-8D55-E491B09C0380}" type="presOf" srcId="{C3C728AE-F750-40EC-9039-A6A89684E039}" destId="{B6E37B33-E187-4BEC-8DBB-77C6539351CF}" srcOrd="0" destOrd="0" presId="urn:microsoft.com/office/officeart/2005/8/layout/lProcess3"/>
    <dgm:cxn modelId="{B5B5E8D1-D0A3-4E77-9041-8E6C969F4E56}" srcId="{961E59F3-6904-4F71-8749-A1666D9E367F}" destId="{0CC8DB53-7E33-456F-94A3-50A50CF36821}" srcOrd="0" destOrd="0" parTransId="{3331CB61-EC9E-484D-AD86-BCB190571425}" sibTransId="{683EFD88-97EE-424B-BF44-53F3C556983C}"/>
    <dgm:cxn modelId="{240338B3-A84C-4740-A4A6-50E387141A5E}" srcId="{076DE337-5BFB-4449-B5AF-85A79A92172F}" destId="{571F3598-7E79-4ADE-B0CD-941421DDB5FB}" srcOrd="0" destOrd="0" parTransId="{FCAD6B0E-EF97-4501-806B-3533B600097D}" sibTransId="{AB6AEA3D-4FEE-46C4-8032-3E77C226F1A5}"/>
    <dgm:cxn modelId="{590A3E54-1BA9-4EF4-A74B-6CEDB70354E3}" type="presParOf" srcId="{BDCCC340-5963-485B-8CF6-8ED565BA0CC1}" destId="{771E1E1A-FBDF-4777-B518-92CADD42DB94}" srcOrd="0" destOrd="0" presId="urn:microsoft.com/office/officeart/2005/8/layout/lProcess3"/>
    <dgm:cxn modelId="{2E561C01-4746-422A-8580-B44BFFEC8FF5}" type="presParOf" srcId="{771E1E1A-FBDF-4777-B518-92CADD42DB94}" destId="{6E1E7297-4CD2-4BA5-BC3A-D70408570693}" srcOrd="0" destOrd="0" presId="urn:microsoft.com/office/officeart/2005/8/layout/lProcess3"/>
    <dgm:cxn modelId="{7806CA4E-F9C2-49F2-8387-ADC60AFBAA19}" type="presParOf" srcId="{771E1E1A-FBDF-4777-B518-92CADD42DB94}" destId="{AED2C672-16F4-4DD2-9D64-FF145E575152}" srcOrd="1" destOrd="0" presId="urn:microsoft.com/office/officeart/2005/8/layout/lProcess3"/>
    <dgm:cxn modelId="{E8A322B4-06FA-4208-B9C4-0CD4582E3FD0}" type="presParOf" srcId="{771E1E1A-FBDF-4777-B518-92CADD42DB94}" destId="{EE4A1B69-D016-433C-A983-49880B8B3BA5}" srcOrd="2" destOrd="0" presId="urn:microsoft.com/office/officeart/2005/8/layout/lProcess3"/>
    <dgm:cxn modelId="{41B99B1C-853C-4B81-AA83-919FA1159356}" type="presParOf" srcId="{BDCCC340-5963-485B-8CF6-8ED565BA0CC1}" destId="{C2B73FB6-07CB-40F5-B517-541E870F8B0A}" srcOrd="1" destOrd="0" presId="urn:microsoft.com/office/officeart/2005/8/layout/lProcess3"/>
    <dgm:cxn modelId="{86635DFF-16F4-4AAF-80FE-B7DEB6517EFC}" type="presParOf" srcId="{BDCCC340-5963-485B-8CF6-8ED565BA0CC1}" destId="{89317803-1F33-465A-A5EC-ED2C9A983081}" srcOrd="2" destOrd="0" presId="urn:microsoft.com/office/officeart/2005/8/layout/lProcess3"/>
    <dgm:cxn modelId="{15A3681B-4143-4B46-824D-8A3B869ACF69}" type="presParOf" srcId="{89317803-1F33-465A-A5EC-ED2C9A983081}" destId="{F1369BF9-D45C-4CEF-998D-3ECF849FE8CA}" srcOrd="0" destOrd="0" presId="urn:microsoft.com/office/officeart/2005/8/layout/lProcess3"/>
    <dgm:cxn modelId="{95153667-C6F2-426D-AB83-6422831D9A43}" type="presParOf" srcId="{89317803-1F33-465A-A5EC-ED2C9A983081}" destId="{AA0349DA-6CDA-495B-AC5D-C0093DB753ED}" srcOrd="1" destOrd="0" presId="urn:microsoft.com/office/officeart/2005/8/layout/lProcess3"/>
    <dgm:cxn modelId="{EA88D73E-9E24-460B-B26E-1B0E85417802}" type="presParOf" srcId="{89317803-1F33-465A-A5EC-ED2C9A983081}" destId="{0A5FD0E9-9AB0-4F5A-ABF0-B33C4FC885AF}" srcOrd="2" destOrd="0" presId="urn:microsoft.com/office/officeart/2005/8/layout/lProcess3"/>
    <dgm:cxn modelId="{F2836495-0D8B-4561-88D6-C56E5A1B1BCC}" type="presParOf" srcId="{BDCCC340-5963-485B-8CF6-8ED565BA0CC1}" destId="{81FF1549-4A4B-45EA-A16B-6643C6425BBF}" srcOrd="3" destOrd="0" presId="urn:microsoft.com/office/officeart/2005/8/layout/lProcess3"/>
    <dgm:cxn modelId="{EE90C461-FB8A-4C9D-A4EF-CF323D1B0800}" type="presParOf" srcId="{BDCCC340-5963-485B-8CF6-8ED565BA0CC1}" destId="{625CAD3C-FC1F-4C78-84FA-246D7CAB73CC}" srcOrd="4" destOrd="0" presId="urn:microsoft.com/office/officeart/2005/8/layout/lProcess3"/>
    <dgm:cxn modelId="{12620786-DB29-420B-B3B5-3C45462D7C0D}" type="presParOf" srcId="{625CAD3C-FC1F-4C78-84FA-246D7CAB73CC}" destId="{00406033-3E7E-44F8-B6B2-565E888B4015}" srcOrd="0" destOrd="0" presId="urn:microsoft.com/office/officeart/2005/8/layout/lProcess3"/>
    <dgm:cxn modelId="{5E0C4FE0-FECD-438F-9260-EB01AB6B921C}" type="presParOf" srcId="{625CAD3C-FC1F-4C78-84FA-246D7CAB73CC}" destId="{26902190-D905-46EC-8571-6D6C830D110A}" srcOrd="1" destOrd="0" presId="urn:microsoft.com/office/officeart/2005/8/layout/lProcess3"/>
    <dgm:cxn modelId="{207778CD-24CA-4D56-AE21-47471A1C8AAC}" type="presParOf" srcId="{625CAD3C-FC1F-4C78-84FA-246D7CAB73CC}" destId="{66E56BD4-6E4C-46A9-8863-C2B95C2BAEA4}" srcOrd="2" destOrd="0" presId="urn:microsoft.com/office/officeart/2005/8/layout/lProcess3"/>
    <dgm:cxn modelId="{B5E6928E-EC78-4911-8D6C-CB8760D803CD}" type="presParOf" srcId="{BDCCC340-5963-485B-8CF6-8ED565BA0CC1}" destId="{85384A59-EB9A-4CA3-83A3-B92974C1DD06}" srcOrd="5" destOrd="0" presId="urn:microsoft.com/office/officeart/2005/8/layout/lProcess3"/>
    <dgm:cxn modelId="{2303E44E-858C-4E2D-B97F-91B9D760891A}" type="presParOf" srcId="{BDCCC340-5963-485B-8CF6-8ED565BA0CC1}" destId="{918B02DB-D6DF-4325-A790-49BA8F2C338A}" srcOrd="6" destOrd="0" presId="urn:microsoft.com/office/officeart/2005/8/layout/lProcess3"/>
    <dgm:cxn modelId="{2C5AE869-B99F-41D4-8D16-60EC7A618FF9}" type="presParOf" srcId="{918B02DB-D6DF-4325-A790-49BA8F2C338A}" destId="{5B846213-7E1C-4856-A40A-DB1DEF971158}" srcOrd="0" destOrd="0" presId="urn:microsoft.com/office/officeart/2005/8/layout/lProcess3"/>
    <dgm:cxn modelId="{19EF7C26-CADE-479D-A59B-2E9AB5A3615B}" type="presParOf" srcId="{918B02DB-D6DF-4325-A790-49BA8F2C338A}" destId="{E18998CD-CE3C-43DF-9EFE-C9E5F835DC1F}" srcOrd="1" destOrd="0" presId="urn:microsoft.com/office/officeart/2005/8/layout/lProcess3"/>
    <dgm:cxn modelId="{54CDF237-4A79-4DBF-84AC-B476F0F89F1C}" type="presParOf" srcId="{918B02DB-D6DF-4325-A790-49BA8F2C338A}" destId="{B6E37B33-E187-4BEC-8DBB-77C6539351CF}" srcOrd="2" destOrd="0" presId="urn:microsoft.com/office/officeart/2005/8/layout/lProcess3"/>
    <dgm:cxn modelId="{27F96F56-135D-4DFE-A649-1EF560854D98}" type="presParOf" srcId="{BDCCC340-5963-485B-8CF6-8ED565BA0CC1}" destId="{0CC85547-2A84-40D0-AB04-5D1976E6FACB}" srcOrd="7" destOrd="0" presId="urn:microsoft.com/office/officeart/2005/8/layout/lProcess3"/>
    <dgm:cxn modelId="{5A8A482C-6931-4ECF-B369-6613E974B981}" type="presParOf" srcId="{BDCCC340-5963-485B-8CF6-8ED565BA0CC1}" destId="{163A7C4E-45B3-4AA8-BEEA-793624E926C7}" srcOrd="8" destOrd="0" presId="urn:microsoft.com/office/officeart/2005/8/layout/lProcess3"/>
    <dgm:cxn modelId="{5E41E7F4-88B8-4034-A5FF-70FD6A819A1D}" type="presParOf" srcId="{163A7C4E-45B3-4AA8-BEEA-793624E926C7}" destId="{EEF747B5-047F-430D-903A-5FAE788E4619}" srcOrd="0" destOrd="0" presId="urn:microsoft.com/office/officeart/2005/8/layout/lProcess3"/>
    <dgm:cxn modelId="{8FE4DDAF-D1F3-4164-81D2-4589D43FD8BB}" type="presParOf" srcId="{163A7C4E-45B3-4AA8-BEEA-793624E926C7}" destId="{26BDC69B-303A-4088-AA5E-33DDAC5E1A3D}" srcOrd="1" destOrd="0" presId="urn:microsoft.com/office/officeart/2005/8/layout/lProcess3"/>
    <dgm:cxn modelId="{DFE304A2-089B-4BE1-932D-77D776DBF78E}" type="presParOf" srcId="{163A7C4E-45B3-4AA8-BEEA-793624E926C7}" destId="{F985E1E2-05AD-49FC-9645-09848A156B0F}" srcOrd="2" destOrd="0" presId="urn:microsoft.com/office/officeart/2005/8/layout/lProcess3"/>
    <dgm:cxn modelId="{9D8A10E2-0A72-460B-BE7D-1ADEF1BDC6A7}" type="presParOf" srcId="{BDCCC340-5963-485B-8CF6-8ED565BA0CC1}" destId="{2E51E67C-9253-4C14-91B4-EC91D6D8E6CF}" srcOrd="9" destOrd="0" presId="urn:microsoft.com/office/officeart/2005/8/layout/lProcess3"/>
    <dgm:cxn modelId="{9D244F79-882D-44D6-B66D-41577052FBD5}" type="presParOf" srcId="{BDCCC340-5963-485B-8CF6-8ED565BA0CC1}" destId="{61A53B08-18BB-4FD1-B871-B1543574EC35}" srcOrd="10" destOrd="0" presId="urn:microsoft.com/office/officeart/2005/8/layout/lProcess3"/>
    <dgm:cxn modelId="{2E2F9583-2C31-4D66-9339-89EA3BA7E9FF}" type="presParOf" srcId="{61A53B08-18BB-4FD1-B871-B1543574EC35}" destId="{561639C5-05A0-4B3B-9272-30B402E22BB6}" srcOrd="0" destOrd="0" presId="urn:microsoft.com/office/officeart/2005/8/layout/lProcess3"/>
    <dgm:cxn modelId="{36BFF80E-D680-4933-8F22-23F6BFC0FC3B}" type="presParOf" srcId="{61A53B08-18BB-4FD1-B871-B1543574EC35}" destId="{FEE7A449-8C24-4C5B-9151-62EF142AFD51}" srcOrd="1" destOrd="0" presId="urn:microsoft.com/office/officeart/2005/8/layout/lProcess3"/>
    <dgm:cxn modelId="{A083F04F-3576-480E-B84B-41D7A9B90792}" type="presParOf" srcId="{61A53B08-18BB-4FD1-B871-B1543574EC35}" destId="{C914EC25-19EF-4D1A-AC7F-BD2B0E00939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492789-6507-4EAF-9EF4-66335421AF9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68D2FBC-A4E4-4170-8C40-BAE4E3622044}">
      <dgm:prSet phldrT="[Text]" custT="1"/>
      <dgm:spPr/>
      <dgm:t>
        <a:bodyPr/>
        <a:lstStyle/>
        <a:p>
          <a:r>
            <a:rPr lang="sv-SE" sz="1100" b="1" dirty="0" smtClean="0"/>
            <a:t>Tillgänglighet</a:t>
          </a:r>
          <a:endParaRPr lang="sv-SE" sz="1100" b="1" dirty="0"/>
        </a:p>
      </dgm:t>
    </dgm:pt>
    <dgm:pt modelId="{670B3D3B-9DEF-440F-A13B-6E12952CFBEF}" type="parTrans" cxnId="{FE9A5CE5-0196-4779-A273-E2C5FBF5B823}">
      <dgm:prSet/>
      <dgm:spPr/>
      <dgm:t>
        <a:bodyPr/>
        <a:lstStyle/>
        <a:p>
          <a:endParaRPr lang="sv-SE"/>
        </a:p>
      </dgm:t>
    </dgm:pt>
    <dgm:pt modelId="{271D0811-E9A4-4D9C-9655-6F053A10D6E5}" type="sibTrans" cxnId="{FE9A5CE5-0196-4779-A273-E2C5FBF5B823}">
      <dgm:prSet/>
      <dgm:spPr/>
      <dgm:t>
        <a:bodyPr/>
        <a:lstStyle/>
        <a:p>
          <a:endParaRPr lang="sv-SE"/>
        </a:p>
      </dgm:t>
    </dgm:pt>
    <dgm:pt modelId="{192E2C34-9617-4C5D-B1D4-464202BFA8D8}">
      <dgm:prSet phldrT="[Text]" custT="1"/>
      <dgm:spPr/>
      <dgm:t>
        <a:bodyPr/>
        <a:lstStyle/>
        <a:p>
          <a:r>
            <a:rPr lang="sv-SE" sz="1500" dirty="0" smtClean="0"/>
            <a:t>0,60</a:t>
          </a:r>
          <a:endParaRPr lang="sv-SE" sz="1500" dirty="0"/>
        </a:p>
      </dgm:t>
    </dgm:pt>
    <dgm:pt modelId="{C8235D7E-F128-46F5-9EB9-C1281EF1A332}" type="parTrans" cxnId="{529075A6-AADF-4F14-AEC7-C11FEE64E5FB}">
      <dgm:prSet/>
      <dgm:spPr/>
      <dgm:t>
        <a:bodyPr/>
        <a:lstStyle/>
        <a:p>
          <a:endParaRPr lang="sv-SE"/>
        </a:p>
      </dgm:t>
    </dgm:pt>
    <dgm:pt modelId="{1B26AF2C-AD49-4B80-9DA4-4B80FBAC006C}" type="sibTrans" cxnId="{529075A6-AADF-4F14-AEC7-C11FEE64E5FB}">
      <dgm:prSet/>
      <dgm:spPr/>
      <dgm:t>
        <a:bodyPr/>
        <a:lstStyle/>
        <a:p>
          <a:endParaRPr lang="sv-SE"/>
        </a:p>
      </dgm:t>
    </dgm:pt>
    <dgm:pt modelId="{076DE337-5BFB-4449-B5AF-85A79A92172F}">
      <dgm:prSet phldrT="[Text]" custT="1"/>
      <dgm:spPr/>
      <dgm:t>
        <a:bodyPr/>
        <a:lstStyle/>
        <a:p>
          <a:r>
            <a:rPr lang="sv-SE" sz="1100" b="1" i="0" dirty="0" smtClean="0"/>
            <a:t>Information</a:t>
          </a:r>
          <a:endParaRPr lang="sv-SE" sz="1100" dirty="0"/>
        </a:p>
      </dgm:t>
    </dgm:pt>
    <dgm:pt modelId="{D768C4C9-CAC1-4134-8F67-FAB6E2E9BEAE}" type="parTrans" cxnId="{630A9DC9-8044-4D43-811C-B4AA0587CFF1}">
      <dgm:prSet/>
      <dgm:spPr/>
      <dgm:t>
        <a:bodyPr/>
        <a:lstStyle/>
        <a:p>
          <a:endParaRPr lang="sv-SE"/>
        </a:p>
      </dgm:t>
    </dgm:pt>
    <dgm:pt modelId="{14A1851A-6BB2-4695-B387-FB44B56EE228}" type="sibTrans" cxnId="{630A9DC9-8044-4D43-811C-B4AA0587CFF1}">
      <dgm:prSet/>
      <dgm:spPr/>
      <dgm:t>
        <a:bodyPr/>
        <a:lstStyle/>
        <a:p>
          <a:endParaRPr lang="sv-SE"/>
        </a:p>
      </dgm:t>
    </dgm:pt>
    <dgm:pt modelId="{571F3598-7E79-4ADE-B0CD-941421DDB5FB}">
      <dgm:prSet phldrT="[Text]" custT="1"/>
      <dgm:spPr/>
      <dgm:t>
        <a:bodyPr/>
        <a:lstStyle/>
        <a:p>
          <a:r>
            <a:rPr lang="sv-SE" sz="1500" dirty="0" smtClean="0"/>
            <a:t>0,00</a:t>
          </a:r>
          <a:endParaRPr lang="sv-SE" sz="1500" dirty="0"/>
        </a:p>
      </dgm:t>
    </dgm:pt>
    <dgm:pt modelId="{FCAD6B0E-EF97-4501-806B-3533B600097D}" type="parTrans" cxnId="{240338B3-A84C-4740-A4A6-50E387141A5E}">
      <dgm:prSet/>
      <dgm:spPr/>
      <dgm:t>
        <a:bodyPr/>
        <a:lstStyle/>
        <a:p>
          <a:endParaRPr lang="sv-SE"/>
        </a:p>
      </dgm:t>
    </dgm:pt>
    <dgm:pt modelId="{AB6AEA3D-4FEE-46C4-8032-3E77C226F1A5}" type="sibTrans" cxnId="{240338B3-A84C-4740-A4A6-50E387141A5E}">
      <dgm:prSet/>
      <dgm:spPr/>
      <dgm:t>
        <a:bodyPr/>
        <a:lstStyle/>
        <a:p>
          <a:endParaRPr lang="sv-SE"/>
        </a:p>
      </dgm:t>
    </dgm:pt>
    <dgm:pt modelId="{8EB4999B-DFDA-4458-B335-6C4C894F1981}">
      <dgm:prSet phldrT="[Text]" custT="1"/>
      <dgm:spPr/>
      <dgm:t>
        <a:bodyPr/>
        <a:lstStyle/>
        <a:p>
          <a:r>
            <a:rPr lang="sv-SE" sz="1100" b="1" i="0" dirty="0" smtClean="0"/>
            <a:t>Effektivitet</a:t>
          </a:r>
          <a:endParaRPr lang="sv-SE" sz="1100" dirty="0"/>
        </a:p>
      </dgm:t>
    </dgm:pt>
    <dgm:pt modelId="{8FB901D9-8219-4EA4-B8BC-1926C8F882F2}" type="parTrans" cxnId="{32F3DED6-8530-4D61-A790-6D8D8AFA26DC}">
      <dgm:prSet/>
      <dgm:spPr/>
      <dgm:t>
        <a:bodyPr/>
        <a:lstStyle/>
        <a:p>
          <a:endParaRPr lang="sv-SE"/>
        </a:p>
      </dgm:t>
    </dgm:pt>
    <dgm:pt modelId="{AF1F1618-C423-49C3-8510-EDE39B2B4551}" type="sibTrans" cxnId="{32F3DED6-8530-4D61-A790-6D8D8AFA26DC}">
      <dgm:prSet/>
      <dgm:spPr/>
      <dgm:t>
        <a:bodyPr/>
        <a:lstStyle/>
        <a:p>
          <a:endParaRPr lang="sv-SE"/>
        </a:p>
      </dgm:t>
    </dgm:pt>
    <dgm:pt modelId="{E6165F13-8F99-4BFE-B3FA-1A47AF26A1B7}">
      <dgm:prSet phldrT="[Text]" custT="1"/>
      <dgm:spPr/>
      <dgm:t>
        <a:bodyPr/>
        <a:lstStyle/>
        <a:p>
          <a:r>
            <a:rPr lang="sv-SE" sz="1500" dirty="0" smtClean="0"/>
            <a:t>1,76</a:t>
          </a:r>
          <a:endParaRPr lang="sv-SE" sz="1500" dirty="0"/>
        </a:p>
      </dgm:t>
    </dgm:pt>
    <dgm:pt modelId="{7876EB33-EF4C-4481-9D07-30FB208BCA7F}" type="parTrans" cxnId="{7AF44756-63AD-4338-817B-5F7805336F86}">
      <dgm:prSet/>
      <dgm:spPr/>
      <dgm:t>
        <a:bodyPr/>
        <a:lstStyle/>
        <a:p>
          <a:endParaRPr lang="sv-SE"/>
        </a:p>
      </dgm:t>
    </dgm:pt>
    <dgm:pt modelId="{DF5034E5-9054-411A-915E-8E21DDDEAFE2}" type="sibTrans" cxnId="{7AF44756-63AD-4338-817B-5F7805336F86}">
      <dgm:prSet/>
      <dgm:spPr/>
      <dgm:t>
        <a:bodyPr/>
        <a:lstStyle/>
        <a:p>
          <a:endParaRPr lang="sv-SE"/>
        </a:p>
      </dgm:t>
    </dgm:pt>
    <dgm:pt modelId="{0CC8DB53-7E33-456F-94A3-50A50CF36821}">
      <dgm:prSet phldrT="[Text]" custT="1"/>
      <dgm:spPr/>
      <dgm:t>
        <a:bodyPr/>
        <a:lstStyle/>
        <a:p>
          <a:r>
            <a:rPr lang="sv-SE" sz="1500" dirty="0" smtClean="0"/>
            <a:t>0,40</a:t>
          </a:r>
          <a:endParaRPr lang="sv-SE" sz="1500" dirty="0"/>
        </a:p>
      </dgm:t>
    </dgm:pt>
    <dgm:pt modelId="{3331CB61-EC9E-484D-AD86-BCB190571425}" type="parTrans" cxnId="{B5B5E8D1-D0A3-4E77-9041-8E6C969F4E56}">
      <dgm:prSet/>
      <dgm:spPr/>
      <dgm:t>
        <a:bodyPr/>
        <a:lstStyle/>
        <a:p>
          <a:endParaRPr lang="sv-SE"/>
        </a:p>
      </dgm:t>
    </dgm:pt>
    <dgm:pt modelId="{683EFD88-97EE-424B-BF44-53F3C556983C}" type="sibTrans" cxnId="{B5B5E8D1-D0A3-4E77-9041-8E6C969F4E56}">
      <dgm:prSet/>
      <dgm:spPr/>
      <dgm:t>
        <a:bodyPr/>
        <a:lstStyle/>
        <a:p>
          <a:endParaRPr lang="sv-SE"/>
        </a:p>
      </dgm:t>
    </dgm:pt>
    <dgm:pt modelId="{39F6DDAF-796E-40D9-953E-FF6134953E60}">
      <dgm:prSet phldrT="[Text]" custT="1"/>
      <dgm:spPr/>
      <dgm:t>
        <a:bodyPr/>
        <a:lstStyle/>
        <a:p>
          <a:r>
            <a:rPr lang="sv-SE" sz="1100" b="1" i="0" dirty="0" smtClean="0"/>
            <a:t>Bemötande</a:t>
          </a:r>
          <a:endParaRPr lang="sv-SE" sz="1100" dirty="0"/>
        </a:p>
      </dgm:t>
    </dgm:pt>
    <dgm:pt modelId="{DDFA2CF8-B33E-4179-B44B-3BC246E34E63}" type="parTrans" cxnId="{986A6501-2262-4A8B-92D0-974CAAB65343}">
      <dgm:prSet/>
      <dgm:spPr/>
      <dgm:t>
        <a:bodyPr/>
        <a:lstStyle/>
        <a:p>
          <a:endParaRPr lang="sv-SE"/>
        </a:p>
      </dgm:t>
    </dgm:pt>
    <dgm:pt modelId="{375D5DBA-E7BF-413E-A80A-9FA9CB57C090}" type="sibTrans" cxnId="{986A6501-2262-4A8B-92D0-974CAAB65343}">
      <dgm:prSet/>
      <dgm:spPr/>
      <dgm:t>
        <a:bodyPr/>
        <a:lstStyle/>
        <a:p>
          <a:endParaRPr lang="sv-SE"/>
        </a:p>
      </dgm:t>
    </dgm:pt>
    <dgm:pt modelId="{961E59F3-6904-4F71-8749-A1666D9E367F}">
      <dgm:prSet phldrT="[Text]" custT="1"/>
      <dgm:spPr/>
      <dgm:t>
        <a:bodyPr/>
        <a:lstStyle/>
        <a:p>
          <a:r>
            <a:rPr lang="sv-SE" sz="1100" b="1" i="0" dirty="0" smtClean="0"/>
            <a:t>Rättssäkerhet</a:t>
          </a:r>
          <a:endParaRPr lang="sv-SE" sz="1100" dirty="0"/>
        </a:p>
      </dgm:t>
    </dgm:pt>
    <dgm:pt modelId="{F00EAFA9-D6B5-4BA7-B97F-6D58D1133067}" type="parTrans" cxnId="{71519E91-5581-47F7-9328-737C977E4B3A}">
      <dgm:prSet/>
      <dgm:spPr/>
      <dgm:t>
        <a:bodyPr/>
        <a:lstStyle/>
        <a:p>
          <a:endParaRPr lang="sv-SE"/>
        </a:p>
      </dgm:t>
    </dgm:pt>
    <dgm:pt modelId="{543FF7B0-DD77-4A42-B35A-8932A8ADC7E5}" type="sibTrans" cxnId="{71519E91-5581-47F7-9328-737C977E4B3A}">
      <dgm:prSet/>
      <dgm:spPr/>
      <dgm:t>
        <a:bodyPr/>
        <a:lstStyle/>
        <a:p>
          <a:endParaRPr lang="sv-SE"/>
        </a:p>
      </dgm:t>
    </dgm:pt>
    <dgm:pt modelId="{2CAC0917-D405-44DF-9472-DF4FEB9C4B09}">
      <dgm:prSet phldrT="[Text]" custT="1"/>
      <dgm:spPr/>
      <dgm:t>
        <a:bodyPr/>
        <a:lstStyle/>
        <a:p>
          <a:r>
            <a:rPr lang="sv-SE" sz="1500" dirty="0" smtClean="0"/>
            <a:t>0,51</a:t>
          </a:r>
          <a:endParaRPr lang="sv-SE" sz="1500" dirty="0"/>
        </a:p>
      </dgm:t>
    </dgm:pt>
    <dgm:pt modelId="{35A19AD6-E551-4B68-BC49-CD7A148205A2}" type="parTrans" cxnId="{08C201A2-5CEA-460D-ADCB-0004B99BC1E8}">
      <dgm:prSet/>
      <dgm:spPr/>
      <dgm:t>
        <a:bodyPr/>
        <a:lstStyle/>
        <a:p>
          <a:endParaRPr lang="sv-SE"/>
        </a:p>
      </dgm:t>
    </dgm:pt>
    <dgm:pt modelId="{A8213586-1492-4B79-BE20-1A22FE056689}" type="sibTrans" cxnId="{08C201A2-5CEA-460D-ADCB-0004B99BC1E8}">
      <dgm:prSet/>
      <dgm:spPr/>
      <dgm:t>
        <a:bodyPr/>
        <a:lstStyle/>
        <a:p>
          <a:endParaRPr lang="sv-SE"/>
        </a:p>
      </dgm:t>
    </dgm:pt>
    <dgm:pt modelId="{8F9DAC68-4C4F-442F-9A02-2D546B8709E7}">
      <dgm:prSet phldrT="[Text]" custT="1"/>
      <dgm:spPr/>
      <dgm:t>
        <a:bodyPr/>
        <a:lstStyle/>
        <a:p>
          <a:r>
            <a:rPr lang="sv-SE" sz="1100" b="1" dirty="0" smtClean="0"/>
            <a:t>Kompetens</a:t>
          </a:r>
          <a:endParaRPr lang="sv-SE" sz="1100" b="1" dirty="0"/>
        </a:p>
      </dgm:t>
    </dgm:pt>
    <dgm:pt modelId="{1194B361-67A7-4335-9933-39FF1D41E7B5}" type="parTrans" cxnId="{C1E77426-56A7-4106-B3A9-FBA13630B10C}">
      <dgm:prSet/>
      <dgm:spPr/>
      <dgm:t>
        <a:bodyPr/>
        <a:lstStyle/>
        <a:p>
          <a:endParaRPr lang="sv-SE"/>
        </a:p>
      </dgm:t>
    </dgm:pt>
    <dgm:pt modelId="{4D6B6C58-95C0-4C23-8F75-212C5AD20256}" type="sibTrans" cxnId="{C1E77426-56A7-4106-B3A9-FBA13630B10C}">
      <dgm:prSet/>
      <dgm:spPr/>
      <dgm:t>
        <a:bodyPr/>
        <a:lstStyle/>
        <a:p>
          <a:endParaRPr lang="sv-SE"/>
        </a:p>
      </dgm:t>
    </dgm:pt>
    <dgm:pt modelId="{C3C728AE-F750-40EC-9039-A6A89684E039}">
      <dgm:prSet phldrT="[Text]" custT="1"/>
      <dgm:spPr/>
      <dgm:t>
        <a:bodyPr/>
        <a:lstStyle/>
        <a:p>
          <a:r>
            <a:rPr lang="sv-SE" sz="1500" dirty="0" smtClean="0"/>
            <a:t>2,00</a:t>
          </a:r>
          <a:endParaRPr lang="sv-SE" sz="1500" dirty="0"/>
        </a:p>
      </dgm:t>
    </dgm:pt>
    <dgm:pt modelId="{6672ED5C-4B23-4A53-A1C0-56DB8FD7FFCB}" type="parTrans" cxnId="{38238D03-6067-4738-8553-177F78930739}">
      <dgm:prSet/>
      <dgm:spPr/>
      <dgm:t>
        <a:bodyPr/>
        <a:lstStyle/>
        <a:p>
          <a:endParaRPr lang="sv-SE"/>
        </a:p>
      </dgm:t>
    </dgm:pt>
    <dgm:pt modelId="{6531DAA3-0A97-4BE9-AB28-E165D27EDF13}" type="sibTrans" cxnId="{38238D03-6067-4738-8553-177F78930739}">
      <dgm:prSet/>
      <dgm:spPr/>
      <dgm:t>
        <a:bodyPr/>
        <a:lstStyle/>
        <a:p>
          <a:endParaRPr lang="sv-SE"/>
        </a:p>
      </dgm:t>
    </dgm:pt>
    <dgm:pt modelId="{BDCCC340-5963-485B-8CF6-8ED565BA0CC1}" type="pres">
      <dgm:prSet presAssocID="{1D492789-6507-4EAF-9EF4-66335421AF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771E1E1A-FBDF-4777-B518-92CADD42DB94}" type="pres">
      <dgm:prSet presAssocID="{B68D2FBC-A4E4-4170-8C40-BAE4E3622044}" presName="horFlow" presStyleCnt="0"/>
      <dgm:spPr/>
    </dgm:pt>
    <dgm:pt modelId="{6E1E7297-4CD2-4BA5-BC3A-D70408570693}" type="pres">
      <dgm:prSet presAssocID="{B68D2FBC-A4E4-4170-8C40-BAE4E3622044}" presName="bigChev" presStyleLbl="node1" presStyleIdx="0" presStyleCnt="6" custScaleX="140127"/>
      <dgm:spPr/>
      <dgm:t>
        <a:bodyPr/>
        <a:lstStyle/>
        <a:p>
          <a:endParaRPr lang="sv-SE"/>
        </a:p>
      </dgm:t>
    </dgm:pt>
    <dgm:pt modelId="{AED2C672-16F4-4DD2-9D64-FF145E575152}" type="pres">
      <dgm:prSet presAssocID="{C8235D7E-F128-46F5-9EB9-C1281EF1A332}" presName="parTrans" presStyleCnt="0"/>
      <dgm:spPr/>
    </dgm:pt>
    <dgm:pt modelId="{EE4A1B69-D016-433C-A983-49880B8B3BA5}" type="pres">
      <dgm:prSet presAssocID="{192E2C34-9617-4C5D-B1D4-464202BFA8D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2B73FB6-07CB-40F5-B517-541E870F8B0A}" type="pres">
      <dgm:prSet presAssocID="{B68D2FBC-A4E4-4170-8C40-BAE4E3622044}" presName="vSp" presStyleCnt="0"/>
      <dgm:spPr/>
    </dgm:pt>
    <dgm:pt modelId="{89317803-1F33-465A-A5EC-ED2C9A983081}" type="pres">
      <dgm:prSet presAssocID="{076DE337-5BFB-4449-B5AF-85A79A92172F}" presName="horFlow" presStyleCnt="0"/>
      <dgm:spPr/>
    </dgm:pt>
    <dgm:pt modelId="{F1369BF9-D45C-4CEF-998D-3ECF849FE8CA}" type="pres">
      <dgm:prSet presAssocID="{076DE337-5BFB-4449-B5AF-85A79A92172F}" presName="bigChev" presStyleLbl="node1" presStyleIdx="1" presStyleCnt="6" custScaleX="140127"/>
      <dgm:spPr/>
      <dgm:t>
        <a:bodyPr/>
        <a:lstStyle/>
        <a:p>
          <a:endParaRPr lang="sv-SE"/>
        </a:p>
      </dgm:t>
    </dgm:pt>
    <dgm:pt modelId="{AA0349DA-6CDA-495B-AC5D-C0093DB753ED}" type="pres">
      <dgm:prSet presAssocID="{FCAD6B0E-EF97-4501-806B-3533B600097D}" presName="parTrans" presStyleCnt="0"/>
      <dgm:spPr/>
    </dgm:pt>
    <dgm:pt modelId="{0A5FD0E9-9AB0-4F5A-ABF0-B33C4FC885AF}" type="pres">
      <dgm:prSet presAssocID="{571F3598-7E79-4ADE-B0CD-941421DDB5FB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1FF1549-4A4B-45EA-A16B-6643C6425BBF}" type="pres">
      <dgm:prSet presAssocID="{076DE337-5BFB-4449-B5AF-85A79A92172F}" presName="vSp" presStyleCnt="0"/>
      <dgm:spPr/>
    </dgm:pt>
    <dgm:pt modelId="{625CAD3C-FC1F-4C78-84FA-246D7CAB73CC}" type="pres">
      <dgm:prSet presAssocID="{39F6DDAF-796E-40D9-953E-FF6134953E60}" presName="horFlow" presStyleCnt="0"/>
      <dgm:spPr/>
    </dgm:pt>
    <dgm:pt modelId="{00406033-3E7E-44F8-B6B2-565E888B4015}" type="pres">
      <dgm:prSet presAssocID="{39F6DDAF-796E-40D9-953E-FF6134953E60}" presName="bigChev" presStyleLbl="node1" presStyleIdx="2" presStyleCnt="6" custScaleX="140127"/>
      <dgm:spPr/>
      <dgm:t>
        <a:bodyPr/>
        <a:lstStyle/>
        <a:p>
          <a:endParaRPr lang="sv-SE"/>
        </a:p>
      </dgm:t>
    </dgm:pt>
    <dgm:pt modelId="{26902190-D905-46EC-8571-6D6C830D110A}" type="pres">
      <dgm:prSet presAssocID="{35A19AD6-E551-4B68-BC49-CD7A148205A2}" presName="parTrans" presStyleCnt="0"/>
      <dgm:spPr/>
    </dgm:pt>
    <dgm:pt modelId="{66E56BD4-6E4C-46A9-8863-C2B95C2BAEA4}" type="pres">
      <dgm:prSet presAssocID="{2CAC0917-D405-44DF-9472-DF4FEB9C4B09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5384A59-EB9A-4CA3-83A3-B92974C1DD06}" type="pres">
      <dgm:prSet presAssocID="{39F6DDAF-796E-40D9-953E-FF6134953E60}" presName="vSp" presStyleCnt="0"/>
      <dgm:spPr/>
    </dgm:pt>
    <dgm:pt modelId="{918B02DB-D6DF-4325-A790-49BA8F2C338A}" type="pres">
      <dgm:prSet presAssocID="{8F9DAC68-4C4F-442F-9A02-2D546B8709E7}" presName="horFlow" presStyleCnt="0"/>
      <dgm:spPr/>
    </dgm:pt>
    <dgm:pt modelId="{5B846213-7E1C-4856-A40A-DB1DEF971158}" type="pres">
      <dgm:prSet presAssocID="{8F9DAC68-4C4F-442F-9A02-2D546B8709E7}" presName="bigChev" presStyleLbl="node1" presStyleIdx="3" presStyleCnt="6" custScaleX="143969"/>
      <dgm:spPr/>
      <dgm:t>
        <a:bodyPr/>
        <a:lstStyle/>
        <a:p>
          <a:endParaRPr lang="sv-SE"/>
        </a:p>
      </dgm:t>
    </dgm:pt>
    <dgm:pt modelId="{E18998CD-CE3C-43DF-9EFE-C9E5F835DC1F}" type="pres">
      <dgm:prSet presAssocID="{6672ED5C-4B23-4A53-A1C0-56DB8FD7FFCB}" presName="parTrans" presStyleCnt="0"/>
      <dgm:spPr/>
    </dgm:pt>
    <dgm:pt modelId="{B6E37B33-E187-4BEC-8DBB-77C6539351CF}" type="pres">
      <dgm:prSet presAssocID="{C3C728AE-F750-40EC-9039-A6A89684E039}" presName="node" presStyleLbl="alignAccFollowNode1" presStyleIdx="3" presStyleCnt="6" custScaleX="9537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CC85547-2A84-40D0-AB04-5D1976E6FACB}" type="pres">
      <dgm:prSet presAssocID="{8F9DAC68-4C4F-442F-9A02-2D546B8709E7}" presName="vSp" presStyleCnt="0"/>
      <dgm:spPr/>
    </dgm:pt>
    <dgm:pt modelId="{163A7C4E-45B3-4AA8-BEEA-793624E926C7}" type="pres">
      <dgm:prSet presAssocID="{961E59F3-6904-4F71-8749-A1666D9E367F}" presName="horFlow" presStyleCnt="0"/>
      <dgm:spPr/>
    </dgm:pt>
    <dgm:pt modelId="{EEF747B5-047F-430D-903A-5FAE788E4619}" type="pres">
      <dgm:prSet presAssocID="{961E59F3-6904-4F71-8749-A1666D9E367F}" presName="bigChev" presStyleLbl="node1" presStyleIdx="4" presStyleCnt="6" custScaleX="140127"/>
      <dgm:spPr/>
      <dgm:t>
        <a:bodyPr/>
        <a:lstStyle/>
        <a:p>
          <a:endParaRPr lang="sv-SE"/>
        </a:p>
      </dgm:t>
    </dgm:pt>
    <dgm:pt modelId="{26BDC69B-303A-4088-AA5E-33DDAC5E1A3D}" type="pres">
      <dgm:prSet presAssocID="{3331CB61-EC9E-484D-AD86-BCB190571425}" presName="parTrans" presStyleCnt="0"/>
      <dgm:spPr/>
    </dgm:pt>
    <dgm:pt modelId="{F985E1E2-05AD-49FC-9645-09848A156B0F}" type="pres">
      <dgm:prSet presAssocID="{0CC8DB53-7E33-456F-94A3-50A50CF3682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E51E67C-9253-4C14-91B4-EC91D6D8E6CF}" type="pres">
      <dgm:prSet presAssocID="{961E59F3-6904-4F71-8749-A1666D9E367F}" presName="vSp" presStyleCnt="0"/>
      <dgm:spPr/>
    </dgm:pt>
    <dgm:pt modelId="{61A53B08-18BB-4FD1-B871-B1543574EC35}" type="pres">
      <dgm:prSet presAssocID="{8EB4999B-DFDA-4458-B335-6C4C894F1981}" presName="horFlow" presStyleCnt="0"/>
      <dgm:spPr/>
    </dgm:pt>
    <dgm:pt modelId="{561639C5-05A0-4B3B-9272-30B402E22BB6}" type="pres">
      <dgm:prSet presAssocID="{8EB4999B-DFDA-4458-B335-6C4C894F1981}" presName="bigChev" presStyleLbl="node1" presStyleIdx="5" presStyleCnt="6" custScaleX="140127"/>
      <dgm:spPr/>
      <dgm:t>
        <a:bodyPr/>
        <a:lstStyle/>
        <a:p>
          <a:endParaRPr lang="sv-SE"/>
        </a:p>
      </dgm:t>
    </dgm:pt>
    <dgm:pt modelId="{FEE7A449-8C24-4C5B-9151-62EF142AFD51}" type="pres">
      <dgm:prSet presAssocID="{7876EB33-EF4C-4481-9D07-30FB208BCA7F}" presName="parTrans" presStyleCnt="0"/>
      <dgm:spPr/>
    </dgm:pt>
    <dgm:pt modelId="{C914EC25-19EF-4D1A-AC7F-BD2B0E00939C}" type="pres">
      <dgm:prSet presAssocID="{E6165F13-8F99-4BFE-B3FA-1A47AF26A1B7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5CB63D3-A67A-478B-B4AB-1AE1703F27B2}" type="presOf" srcId="{C3C728AE-F750-40EC-9039-A6A89684E039}" destId="{B6E37B33-E187-4BEC-8DBB-77C6539351CF}" srcOrd="0" destOrd="0" presId="urn:microsoft.com/office/officeart/2005/8/layout/lProcess3"/>
    <dgm:cxn modelId="{6D668012-EB16-48C8-8D65-B406CB39105F}" type="presOf" srcId="{571F3598-7E79-4ADE-B0CD-941421DDB5FB}" destId="{0A5FD0E9-9AB0-4F5A-ABF0-B33C4FC885AF}" srcOrd="0" destOrd="0" presId="urn:microsoft.com/office/officeart/2005/8/layout/lProcess3"/>
    <dgm:cxn modelId="{7AF44756-63AD-4338-817B-5F7805336F86}" srcId="{8EB4999B-DFDA-4458-B335-6C4C894F1981}" destId="{E6165F13-8F99-4BFE-B3FA-1A47AF26A1B7}" srcOrd="0" destOrd="0" parTransId="{7876EB33-EF4C-4481-9D07-30FB208BCA7F}" sibTransId="{DF5034E5-9054-411A-915E-8E21DDDEAFE2}"/>
    <dgm:cxn modelId="{C1E77426-56A7-4106-B3A9-FBA13630B10C}" srcId="{1D492789-6507-4EAF-9EF4-66335421AF9B}" destId="{8F9DAC68-4C4F-442F-9A02-2D546B8709E7}" srcOrd="3" destOrd="0" parTransId="{1194B361-67A7-4335-9933-39FF1D41E7B5}" sibTransId="{4D6B6C58-95C0-4C23-8F75-212C5AD20256}"/>
    <dgm:cxn modelId="{630A9DC9-8044-4D43-811C-B4AA0587CFF1}" srcId="{1D492789-6507-4EAF-9EF4-66335421AF9B}" destId="{076DE337-5BFB-4449-B5AF-85A79A92172F}" srcOrd="1" destOrd="0" parTransId="{D768C4C9-CAC1-4134-8F67-FAB6E2E9BEAE}" sibTransId="{14A1851A-6BB2-4695-B387-FB44B56EE228}"/>
    <dgm:cxn modelId="{529075A6-AADF-4F14-AEC7-C11FEE64E5FB}" srcId="{B68D2FBC-A4E4-4170-8C40-BAE4E3622044}" destId="{192E2C34-9617-4C5D-B1D4-464202BFA8D8}" srcOrd="0" destOrd="0" parTransId="{C8235D7E-F128-46F5-9EB9-C1281EF1A332}" sibTransId="{1B26AF2C-AD49-4B80-9DA4-4B80FBAC006C}"/>
    <dgm:cxn modelId="{2A8118D3-A22A-4A9E-B376-0985A5C43293}" type="presOf" srcId="{39F6DDAF-796E-40D9-953E-FF6134953E60}" destId="{00406033-3E7E-44F8-B6B2-565E888B4015}" srcOrd="0" destOrd="0" presId="urn:microsoft.com/office/officeart/2005/8/layout/lProcess3"/>
    <dgm:cxn modelId="{7ED6FDDB-9817-496C-8786-72643CC64ABA}" type="presOf" srcId="{0CC8DB53-7E33-456F-94A3-50A50CF36821}" destId="{F985E1E2-05AD-49FC-9645-09848A156B0F}" srcOrd="0" destOrd="0" presId="urn:microsoft.com/office/officeart/2005/8/layout/lProcess3"/>
    <dgm:cxn modelId="{840887B2-46B3-431B-BFB0-5A9A96DCC209}" type="presOf" srcId="{8EB4999B-DFDA-4458-B335-6C4C894F1981}" destId="{561639C5-05A0-4B3B-9272-30B402E22BB6}" srcOrd="0" destOrd="0" presId="urn:microsoft.com/office/officeart/2005/8/layout/lProcess3"/>
    <dgm:cxn modelId="{71519E91-5581-47F7-9328-737C977E4B3A}" srcId="{1D492789-6507-4EAF-9EF4-66335421AF9B}" destId="{961E59F3-6904-4F71-8749-A1666D9E367F}" srcOrd="4" destOrd="0" parTransId="{F00EAFA9-D6B5-4BA7-B97F-6D58D1133067}" sibTransId="{543FF7B0-DD77-4A42-B35A-8932A8ADC7E5}"/>
    <dgm:cxn modelId="{B3338AB3-A486-48D1-9DA4-A15783BDD9E6}" type="presOf" srcId="{192E2C34-9617-4C5D-B1D4-464202BFA8D8}" destId="{EE4A1B69-D016-433C-A983-49880B8B3BA5}" srcOrd="0" destOrd="0" presId="urn:microsoft.com/office/officeart/2005/8/layout/lProcess3"/>
    <dgm:cxn modelId="{E156DB65-F5CE-44B3-B9A5-11F6280083B3}" type="presOf" srcId="{1D492789-6507-4EAF-9EF4-66335421AF9B}" destId="{BDCCC340-5963-485B-8CF6-8ED565BA0CC1}" srcOrd="0" destOrd="0" presId="urn:microsoft.com/office/officeart/2005/8/layout/lProcess3"/>
    <dgm:cxn modelId="{B4FC94E5-FDF8-420F-A0C7-9E85E58FF589}" type="presOf" srcId="{E6165F13-8F99-4BFE-B3FA-1A47AF26A1B7}" destId="{C914EC25-19EF-4D1A-AC7F-BD2B0E00939C}" srcOrd="0" destOrd="0" presId="urn:microsoft.com/office/officeart/2005/8/layout/lProcess3"/>
    <dgm:cxn modelId="{32F3DED6-8530-4D61-A790-6D8D8AFA26DC}" srcId="{1D492789-6507-4EAF-9EF4-66335421AF9B}" destId="{8EB4999B-DFDA-4458-B335-6C4C894F1981}" srcOrd="5" destOrd="0" parTransId="{8FB901D9-8219-4EA4-B8BC-1926C8F882F2}" sibTransId="{AF1F1618-C423-49C3-8510-EDE39B2B4551}"/>
    <dgm:cxn modelId="{08C201A2-5CEA-460D-ADCB-0004B99BC1E8}" srcId="{39F6DDAF-796E-40D9-953E-FF6134953E60}" destId="{2CAC0917-D405-44DF-9472-DF4FEB9C4B09}" srcOrd="0" destOrd="0" parTransId="{35A19AD6-E551-4B68-BC49-CD7A148205A2}" sibTransId="{A8213586-1492-4B79-BE20-1A22FE056689}"/>
    <dgm:cxn modelId="{38238D03-6067-4738-8553-177F78930739}" srcId="{8F9DAC68-4C4F-442F-9A02-2D546B8709E7}" destId="{C3C728AE-F750-40EC-9039-A6A89684E039}" srcOrd="0" destOrd="0" parTransId="{6672ED5C-4B23-4A53-A1C0-56DB8FD7FFCB}" sibTransId="{6531DAA3-0A97-4BE9-AB28-E165D27EDF13}"/>
    <dgm:cxn modelId="{47B28AFF-D07E-4DC1-BCA3-39681A0A6282}" type="presOf" srcId="{076DE337-5BFB-4449-B5AF-85A79A92172F}" destId="{F1369BF9-D45C-4CEF-998D-3ECF849FE8CA}" srcOrd="0" destOrd="0" presId="urn:microsoft.com/office/officeart/2005/8/layout/lProcess3"/>
    <dgm:cxn modelId="{D6A22F72-A605-42D6-8FC0-A5F817AAA091}" type="presOf" srcId="{961E59F3-6904-4F71-8749-A1666D9E367F}" destId="{EEF747B5-047F-430D-903A-5FAE788E4619}" srcOrd="0" destOrd="0" presId="urn:microsoft.com/office/officeart/2005/8/layout/lProcess3"/>
    <dgm:cxn modelId="{986A6501-2262-4A8B-92D0-974CAAB65343}" srcId="{1D492789-6507-4EAF-9EF4-66335421AF9B}" destId="{39F6DDAF-796E-40D9-953E-FF6134953E60}" srcOrd="2" destOrd="0" parTransId="{DDFA2CF8-B33E-4179-B44B-3BC246E34E63}" sibTransId="{375D5DBA-E7BF-413E-A80A-9FA9CB57C090}"/>
    <dgm:cxn modelId="{6EDDF1BF-B3B9-4908-9827-E775AA139582}" type="presOf" srcId="{B68D2FBC-A4E4-4170-8C40-BAE4E3622044}" destId="{6E1E7297-4CD2-4BA5-BC3A-D70408570693}" srcOrd="0" destOrd="0" presId="urn:microsoft.com/office/officeart/2005/8/layout/lProcess3"/>
    <dgm:cxn modelId="{FE9A5CE5-0196-4779-A273-E2C5FBF5B823}" srcId="{1D492789-6507-4EAF-9EF4-66335421AF9B}" destId="{B68D2FBC-A4E4-4170-8C40-BAE4E3622044}" srcOrd="0" destOrd="0" parTransId="{670B3D3B-9DEF-440F-A13B-6E12952CFBEF}" sibTransId="{271D0811-E9A4-4D9C-9655-6F053A10D6E5}"/>
    <dgm:cxn modelId="{B5B5E8D1-D0A3-4E77-9041-8E6C969F4E56}" srcId="{961E59F3-6904-4F71-8749-A1666D9E367F}" destId="{0CC8DB53-7E33-456F-94A3-50A50CF36821}" srcOrd="0" destOrd="0" parTransId="{3331CB61-EC9E-484D-AD86-BCB190571425}" sibTransId="{683EFD88-97EE-424B-BF44-53F3C556983C}"/>
    <dgm:cxn modelId="{6B338658-43BC-4868-BF46-C12605BA72DF}" type="presOf" srcId="{8F9DAC68-4C4F-442F-9A02-2D546B8709E7}" destId="{5B846213-7E1C-4856-A40A-DB1DEF971158}" srcOrd="0" destOrd="0" presId="urn:microsoft.com/office/officeart/2005/8/layout/lProcess3"/>
    <dgm:cxn modelId="{F1BF4CD4-47D6-48A8-987F-64EC8A8D96EB}" type="presOf" srcId="{2CAC0917-D405-44DF-9472-DF4FEB9C4B09}" destId="{66E56BD4-6E4C-46A9-8863-C2B95C2BAEA4}" srcOrd="0" destOrd="0" presId="urn:microsoft.com/office/officeart/2005/8/layout/lProcess3"/>
    <dgm:cxn modelId="{240338B3-A84C-4740-A4A6-50E387141A5E}" srcId="{076DE337-5BFB-4449-B5AF-85A79A92172F}" destId="{571F3598-7E79-4ADE-B0CD-941421DDB5FB}" srcOrd="0" destOrd="0" parTransId="{FCAD6B0E-EF97-4501-806B-3533B600097D}" sibTransId="{AB6AEA3D-4FEE-46C4-8032-3E77C226F1A5}"/>
    <dgm:cxn modelId="{CC66A731-EE5F-43BC-AD15-DFB065104536}" type="presParOf" srcId="{BDCCC340-5963-485B-8CF6-8ED565BA0CC1}" destId="{771E1E1A-FBDF-4777-B518-92CADD42DB94}" srcOrd="0" destOrd="0" presId="urn:microsoft.com/office/officeart/2005/8/layout/lProcess3"/>
    <dgm:cxn modelId="{59BA3543-92C9-43F4-84BA-9531593A19E0}" type="presParOf" srcId="{771E1E1A-FBDF-4777-B518-92CADD42DB94}" destId="{6E1E7297-4CD2-4BA5-BC3A-D70408570693}" srcOrd="0" destOrd="0" presId="urn:microsoft.com/office/officeart/2005/8/layout/lProcess3"/>
    <dgm:cxn modelId="{EE53DBC2-E387-48A4-8ECD-AAF93081C59E}" type="presParOf" srcId="{771E1E1A-FBDF-4777-B518-92CADD42DB94}" destId="{AED2C672-16F4-4DD2-9D64-FF145E575152}" srcOrd="1" destOrd="0" presId="urn:microsoft.com/office/officeart/2005/8/layout/lProcess3"/>
    <dgm:cxn modelId="{2B84F093-74DD-4C0D-90C8-75441E3F8FA7}" type="presParOf" srcId="{771E1E1A-FBDF-4777-B518-92CADD42DB94}" destId="{EE4A1B69-D016-433C-A983-49880B8B3BA5}" srcOrd="2" destOrd="0" presId="urn:microsoft.com/office/officeart/2005/8/layout/lProcess3"/>
    <dgm:cxn modelId="{B0EACE8C-04F3-424C-A6C2-BD428B5D242A}" type="presParOf" srcId="{BDCCC340-5963-485B-8CF6-8ED565BA0CC1}" destId="{C2B73FB6-07CB-40F5-B517-541E870F8B0A}" srcOrd="1" destOrd="0" presId="urn:microsoft.com/office/officeart/2005/8/layout/lProcess3"/>
    <dgm:cxn modelId="{1798E472-6DE2-4B71-980C-AB374EFC0029}" type="presParOf" srcId="{BDCCC340-5963-485B-8CF6-8ED565BA0CC1}" destId="{89317803-1F33-465A-A5EC-ED2C9A983081}" srcOrd="2" destOrd="0" presId="urn:microsoft.com/office/officeart/2005/8/layout/lProcess3"/>
    <dgm:cxn modelId="{4E56361D-CDAD-4307-B94E-B306DEE174DC}" type="presParOf" srcId="{89317803-1F33-465A-A5EC-ED2C9A983081}" destId="{F1369BF9-D45C-4CEF-998D-3ECF849FE8CA}" srcOrd="0" destOrd="0" presId="urn:microsoft.com/office/officeart/2005/8/layout/lProcess3"/>
    <dgm:cxn modelId="{2427FFB8-1C4F-422D-8754-1D115B93E3D8}" type="presParOf" srcId="{89317803-1F33-465A-A5EC-ED2C9A983081}" destId="{AA0349DA-6CDA-495B-AC5D-C0093DB753ED}" srcOrd="1" destOrd="0" presId="urn:microsoft.com/office/officeart/2005/8/layout/lProcess3"/>
    <dgm:cxn modelId="{F457CB19-802B-42D3-9037-4EA5B8F4ADA9}" type="presParOf" srcId="{89317803-1F33-465A-A5EC-ED2C9A983081}" destId="{0A5FD0E9-9AB0-4F5A-ABF0-B33C4FC885AF}" srcOrd="2" destOrd="0" presId="urn:microsoft.com/office/officeart/2005/8/layout/lProcess3"/>
    <dgm:cxn modelId="{64455CC8-C433-4EEA-9BAA-B55A284F900E}" type="presParOf" srcId="{BDCCC340-5963-485B-8CF6-8ED565BA0CC1}" destId="{81FF1549-4A4B-45EA-A16B-6643C6425BBF}" srcOrd="3" destOrd="0" presId="urn:microsoft.com/office/officeart/2005/8/layout/lProcess3"/>
    <dgm:cxn modelId="{11177835-95DE-412E-875B-9DA7142B9C44}" type="presParOf" srcId="{BDCCC340-5963-485B-8CF6-8ED565BA0CC1}" destId="{625CAD3C-FC1F-4C78-84FA-246D7CAB73CC}" srcOrd="4" destOrd="0" presId="urn:microsoft.com/office/officeart/2005/8/layout/lProcess3"/>
    <dgm:cxn modelId="{7EDED878-3AC1-4918-896E-350536ADB86B}" type="presParOf" srcId="{625CAD3C-FC1F-4C78-84FA-246D7CAB73CC}" destId="{00406033-3E7E-44F8-B6B2-565E888B4015}" srcOrd="0" destOrd="0" presId="urn:microsoft.com/office/officeart/2005/8/layout/lProcess3"/>
    <dgm:cxn modelId="{5DC7C896-3F68-450C-8905-380C55DE5E10}" type="presParOf" srcId="{625CAD3C-FC1F-4C78-84FA-246D7CAB73CC}" destId="{26902190-D905-46EC-8571-6D6C830D110A}" srcOrd="1" destOrd="0" presId="urn:microsoft.com/office/officeart/2005/8/layout/lProcess3"/>
    <dgm:cxn modelId="{5EE3736B-6B00-4429-ABDC-4E7A35BF6FC4}" type="presParOf" srcId="{625CAD3C-FC1F-4C78-84FA-246D7CAB73CC}" destId="{66E56BD4-6E4C-46A9-8863-C2B95C2BAEA4}" srcOrd="2" destOrd="0" presId="urn:microsoft.com/office/officeart/2005/8/layout/lProcess3"/>
    <dgm:cxn modelId="{1E3BE0B5-D090-4EBD-91DF-34578A785A8E}" type="presParOf" srcId="{BDCCC340-5963-485B-8CF6-8ED565BA0CC1}" destId="{85384A59-EB9A-4CA3-83A3-B92974C1DD06}" srcOrd="5" destOrd="0" presId="urn:microsoft.com/office/officeart/2005/8/layout/lProcess3"/>
    <dgm:cxn modelId="{D6AE3BAD-1F23-43D6-96D2-7DE35885C05A}" type="presParOf" srcId="{BDCCC340-5963-485B-8CF6-8ED565BA0CC1}" destId="{918B02DB-D6DF-4325-A790-49BA8F2C338A}" srcOrd="6" destOrd="0" presId="urn:microsoft.com/office/officeart/2005/8/layout/lProcess3"/>
    <dgm:cxn modelId="{D82A613F-0F68-4849-AB8A-C831EBA51F0C}" type="presParOf" srcId="{918B02DB-D6DF-4325-A790-49BA8F2C338A}" destId="{5B846213-7E1C-4856-A40A-DB1DEF971158}" srcOrd="0" destOrd="0" presId="urn:microsoft.com/office/officeart/2005/8/layout/lProcess3"/>
    <dgm:cxn modelId="{F06D2F06-097F-47D2-9C1B-EB244E2B8A86}" type="presParOf" srcId="{918B02DB-D6DF-4325-A790-49BA8F2C338A}" destId="{E18998CD-CE3C-43DF-9EFE-C9E5F835DC1F}" srcOrd="1" destOrd="0" presId="urn:microsoft.com/office/officeart/2005/8/layout/lProcess3"/>
    <dgm:cxn modelId="{E79F047D-62DB-4FB8-BA05-027F36602EA7}" type="presParOf" srcId="{918B02DB-D6DF-4325-A790-49BA8F2C338A}" destId="{B6E37B33-E187-4BEC-8DBB-77C6539351CF}" srcOrd="2" destOrd="0" presId="urn:microsoft.com/office/officeart/2005/8/layout/lProcess3"/>
    <dgm:cxn modelId="{2BAA3061-B67E-4AD6-A6E6-24950A48A656}" type="presParOf" srcId="{BDCCC340-5963-485B-8CF6-8ED565BA0CC1}" destId="{0CC85547-2A84-40D0-AB04-5D1976E6FACB}" srcOrd="7" destOrd="0" presId="urn:microsoft.com/office/officeart/2005/8/layout/lProcess3"/>
    <dgm:cxn modelId="{E5EE5425-E163-44F5-BF00-4F80BA6EEAD3}" type="presParOf" srcId="{BDCCC340-5963-485B-8CF6-8ED565BA0CC1}" destId="{163A7C4E-45B3-4AA8-BEEA-793624E926C7}" srcOrd="8" destOrd="0" presId="urn:microsoft.com/office/officeart/2005/8/layout/lProcess3"/>
    <dgm:cxn modelId="{F6EDD76D-8616-46C7-B0CA-1DAE6AAC8D7D}" type="presParOf" srcId="{163A7C4E-45B3-4AA8-BEEA-793624E926C7}" destId="{EEF747B5-047F-430D-903A-5FAE788E4619}" srcOrd="0" destOrd="0" presId="urn:microsoft.com/office/officeart/2005/8/layout/lProcess3"/>
    <dgm:cxn modelId="{39652616-BA26-41B6-BBFD-ADEE20DEEDAF}" type="presParOf" srcId="{163A7C4E-45B3-4AA8-BEEA-793624E926C7}" destId="{26BDC69B-303A-4088-AA5E-33DDAC5E1A3D}" srcOrd="1" destOrd="0" presId="urn:microsoft.com/office/officeart/2005/8/layout/lProcess3"/>
    <dgm:cxn modelId="{D8014265-5F8C-4A1A-89E6-D04F3B5A0550}" type="presParOf" srcId="{163A7C4E-45B3-4AA8-BEEA-793624E926C7}" destId="{F985E1E2-05AD-49FC-9645-09848A156B0F}" srcOrd="2" destOrd="0" presId="urn:microsoft.com/office/officeart/2005/8/layout/lProcess3"/>
    <dgm:cxn modelId="{A6CC6545-7B86-4552-A5E5-51A21525559D}" type="presParOf" srcId="{BDCCC340-5963-485B-8CF6-8ED565BA0CC1}" destId="{2E51E67C-9253-4C14-91B4-EC91D6D8E6CF}" srcOrd="9" destOrd="0" presId="urn:microsoft.com/office/officeart/2005/8/layout/lProcess3"/>
    <dgm:cxn modelId="{74EC26D8-9B64-4E98-9E4A-A1040DBDF911}" type="presParOf" srcId="{BDCCC340-5963-485B-8CF6-8ED565BA0CC1}" destId="{61A53B08-18BB-4FD1-B871-B1543574EC35}" srcOrd="10" destOrd="0" presId="urn:microsoft.com/office/officeart/2005/8/layout/lProcess3"/>
    <dgm:cxn modelId="{09F3D1AA-AA30-4238-9F67-552F2017ABB2}" type="presParOf" srcId="{61A53B08-18BB-4FD1-B871-B1543574EC35}" destId="{561639C5-05A0-4B3B-9272-30B402E22BB6}" srcOrd="0" destOrd="0" presId="urn:microsoft.com/office/officeart/2005/8/layout/lProcess3"/>
    <dgm:cxn modelId="{4D71A25E-4175-48D7-9CFD-68BCFBFE3F5F}" type="presParOf" srcId="{61A53B08-18BB-4FD1-B871-B1543574EC35}" destId="{FEE7A449-8C24-4C5B-9151-62EF142AFD51}" srcOrd="1" destOrd="0" presId="urn:microsoft.com/office/officeart/2005/8/layout/lProcess3"/>
    <dgm:cxn modelId="{9E396B51-FB0F-424A-BC00-E713CB96AA70}" type="presParOf" srcId="{61A53B08-18BB-4FD1-B871-B1543574EC35}" destId="{C914EC25-19EF-4D1A-AC7F-BD2B0E00939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492789-6507-4EAF-9EF4-66335421AF9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68D2FBC-A4E4-4170-8C40-BAE4E3622044}">
      <dgm:prSet phldrT="[Text]" custT="1"/>
      <dgm:spPr/>
      <dgm:t>
        <a:bodyPr/>
        <a:lstStyle/>
        <a:p>
          <a:r>
            <a:rPr lang="sv-SE" sz="1100" b="1" dirty="0" smtClean="0"/>
            <a:t>Tillgänglighet</a:t>
          </a:r>
          <a:endParaRPr lang="sv-SE" sz="1100" b="1" dirty="0"/>
        </a:p>
      </dgm:t>
    </dgm:pt>
    <dgm:pt modelId="{670B3D3B-9DEF-440F-A13B-6E12952CFBEF}" type="parTrans" cxnId="{FE9A5CE5-0196-4779-A273-E2C5FBF5B823}">
      <dgm:prSet/>
      <dgm:spPr/>
      <dgm:t>
        <a:bodyPr/>
        <a:lstStyle/>
        <a:p>
          <a:endParaRPr lang="sv-SE"/>
        </a:p>
      </dgm:t>
    </dgm:pt>
    <dgm:pt modelId="{271D0811-E9A4-4D9C-9655-6F053A10D6E5}" type="sibTrans" cxnId="{FE9A5CE5-0196-4779-A273-E2C5FBF5B823}">
      <dgm:prSet/>
      <dgm:spPr/>
      <dgm:t>
        <a:bodyPr/>
        <a:lstStyle/>
        <a:p>
          <a:endParaRPr lang="sv-SE"/>
        </a:p>
      </dgm:t>
    </dgm:pt>
    <dgm:pt modelId="{192E2C34-9617-4C5D-B1D4-464202BFA8D8}">
      <dgm:prSet phldrT="[Text]" custT="1"/>
      <dgm:spPr/>
      <dgm:t>
        <a:bodyPr/>
        <a:lstStyle/>
        <a:p>
          <a:r>
            <a:rPr lang="sv-SE" sz="1500" dirty="0" smtClean="0"/>
            <a:t>0,00</a:t>
          </a:r>
          <a:endParaRPr lang="sv-SE" sz="1500" dirty="0"/>
        </a:p>
      </dgm:t>
    </dgm:pt>
    <dgm:pt modelId="{C8235D7E-F128-46F5-9EB9-C1281EF1A332}" type="parTrans" cxnId="{529075A6-AADF-4F14-AEC7-C11FEE64E5FB}">
      <dgm:prSet/>
      <dgm:spPr/>
      <dgm:t>
        <a:bodyPr/>
        <a:lstStyle/>
        <a:p>
          <a:endParaRPr lang="sv-SE"/>
        </a:p>
      </dgm:t>
    </dgm:pt>
    <dgm:pt modelId="{1B26AF2C-AD49-4B80-9DA4-4B80FBAC006C}" type="sibTrans" cxnId="{529075A6-AADF-4F14-AEC7-C11FEE64E5FB}">
      <dgm:prSet/>
      <dgm:spPr/>
      <dgm:t>
        <a:bodyPr/>
        <a:lstStyle/>
        <a:p>
          <a:endParaRPr lang="sv-SE"/>
        </a:p>
      </dgm:t>
    </dgm:pt>
    <dgm:pt modelId="{076DE337-5BFB-4449-B5AF-85A79A92172F}">
      <dgm:prSet phldrT="[Text]" custT="1"/>
      <dgm:spPr/>
      <dgm:t>
        <a:bodyPr/>
        <a:lstStyle/>
        <a:p>
          <a:r>
            <a:rPr lang="sv-SE" sz="1100" b="1" i="0" dirty="0" smtClean="0"/>
            <a:t>Information</a:t>
          </a:r>
          <a:endParaRPr lang="sv-SE" sz="1100" dirty="0"/>
        </a:p>
      </dgm:t>
    </dgm:pt>
    <dgm:pt modelId="{D768C4C9-CAC1-4134-8F67-FAB6E2E9BEAE}" type="parTrans" cxnId="{630A9DC9-8044-4D43-811C-B4AA0587CFF1}">
      <dgm:prSet/>
      <dgm:spPr/>
      <dgm:t>
        <a:bodyPr/>
        <a:lstStyle/>
        <a:p>
          <a:endParaRPr lang="sv-SE"/>
        </a:p>
      </dgm:t>
    </dgm:pt>
    <dgm:pt modelId="{14A1851A-6BB2-4695-B387-FB44B56EE228}" type="sibTrans" cxnId="{630A9DC9-8044-4D43-811C-B4AA0587CFF1}">
      <dgm:prSet/>
      <dgm:spPr/>
      <dgm:t>
        <a:bodyPr/>
        <a:lstStyle/>
        <a:p>
          <a:endParaRPr lang="sv-SE"/>
        </a:p>
      </dgm:t>
    </dgm:pt>
    <dgm:pt modelId="{571F3598-7E79-4ADE-B0CD-941421DDB5FB}">
      <dgm:prSet phldrT="[Text]" custT="1"/>
      <dgm:spPr/>
      <dgm:t>
        <a:bodyPr/>
        <a:lstStyle/>
        <a:p>
          <a:r>
            <a:rPr lang="sv-SE" sz="1500" dirty="0" smtClean="0"/>
            <a:t>0,00</a:t>
          </a:r>
          <a:endParaRPr lang="sv-SE" sz="1500" dirty="0"/>
        </a:p>
      </dgm:t>
    </dgm:pt>
    <dgm:pt modelId="{FCAD6B0E-EF97-4501-806B-3533B600097D}" type="parTrans" cxnId="{240338B3-A84C-4740-A4A6-50E387141A5E}">
      <dgm:prSet/>
      <dgm:spPr/>
      <dgm:t>
        <a:bodyPr/>
        <a:lstStyle/>
        <a:p>
          <a:endParaRPr lang="sv-SE"/>
        </a:p>
      </dgm:t>
    </dgm:pt>
    <dgm:pt modelId="{AB6AEA3D-4FEE-46C4-8032-3E77C226F1A5}" type="sibTrans" cxnId="{240338B3-A84C-4740-A4A6-50E387141A5E}">
      <dgm:prSet/>
      <dgm:spPr/>
      <dgm:t>
        <a:bodyPr/>
        <a:lstStyle/>
        <a:p>
          <a:endParaRPr lang="sv-SE"/>
        </a:p>
      </dgm:t>
    </dgm:pt>
    <dgm:pt modelId="{8EB4999B-DFDA-4458-B335-6C4C894F1981}">
      <dgm:prSet phldrT="[Text]" custT="1"/>
      <dgm:spPr/>
      <dgm:t>
        <a:bodyPr/>
        <a:lstStyle/>
        <a:p>
          <a:r>
            <a:rPr lang="sv-SE" sz="1100" b="1" i="0" dirty="0" smtClean="0"/>
            <a:t>Effektivitet</a:t>
          </a:r>
          <a:endParaRPr lang="sv-SE" sz="1100" dirty="0"/>
        </a:p>
      </dgm:t>
    </dgm:pt>
    <dgm:pt modelId="{8FB901D9-8219-4EA4-B8BC-1926C8F882F2}" type="parTrans" cxnId="{32F3DED6-8530-4D61-A790-6D8D8AFA26DC}">
      <dgm:prSet/>
      <dgm:spPr/>
      <dgm:t>
        <a:bodyPr/>
        <a:lstStyle/>
        <a:p>
          <a:endParaRPr lang="sv-SE"/>
        </a:p>
      </dgm:t>
    </dgm:pt>
    <dgm:pt modelId="{AF1F1618-C423-49C3-8510-EDE39B2B4551}" type="sibTrans" cxnId="{32F3DED6-8530-4D61-A790-6D8D8AFA26DC}">
      <dgm:prSet/>
      <dgm:spPr/>
      <dgm:t>
        <a:bodyPr/>
        <a:lstStyle/>
        <a:p>
          <a:endParaRPr lang="sv-SE"/>
        </a:p>
      </dgm:t>
    </dgm:pt>
    <dgm:pt modelId="{E6165F13-8F99-4BFE-B3FA-1A47AF26A1B7}">
      <dgm:prSet phldrT="[Text]" custT="1"/>
      <dgm:spPr/>
      <dgm:t>
        <a:bodyPr/>
        <a:lstStyle/>
        <a:p>
          <a:r>
            <a:rPr lang="sv-SE" sz="1500" dirty="0" smtClean="0"/>
            <a:t>0,00</a:t>
          </a:r>
          <a:endParaRPr lang="sv-SE" sz="1500" dirty="0"/>
        </a:p>
      </dgm:t>
    </dgm:pt>
    <dgm:pt modelId="{7876EB33-EF4C-4481-9D07-30FB208BCA7F}" type="parTrans" cxnId="{7AF44756-63AD-4338-817B-5F7805336F86}">
      <dgm:prSet/>
      <dgm:spPr/>
      <dgm:t>
        <a:bodyPr/>
        <a:lstStyle/>
        <a:p>
          <a:endParaRPr lang="sv-SE"/>
        </a:p>
      </dgm:t>
    </dgm:pt>
    <dgm:pt modelId="{DF5034E5-9054-411A-915E-8E21DDDEAFE2}" type="sibTrans" cxnId="{7AF44756-63AD-4338-817B-5F7805336F86}">
      <dgm:prSet/>
      <dgm:spPr/>
      <dgm:t>
        <a:bodyPr/>
        <a:lstStyle/>
        <a:p>
          <a:endParaRPr lang="sv-SE"/>
        </a:p>
      </dgm:t>
    </dgm:pt>
    <dgm:pt modelId="{0CC8DB53-7E33-456F-94A3-50A50CF36821}">
      <dgm:prSet phldrT="[Text]" custT="1"/>
      <dgm:spPr/>
      <dgm:t>
        <a:bodyPr/>
        <a:lstStyle/>
        <a:p>
          <a:r>
            <a:rPr lang="sv-SE" sz="1500" dirty="0" smtClean="0"/>
            <a:t>0,00</a:t>
          </a:r>
          <a:endParaRPr lang="sv-SE" sz="1500" dirty="0"/>
        </a:p>
      </dgm:t>
    </dgm:pt>
    <dgm:pt modelId="{3331CB61-EC9E-484D-AD86-BCB190571425}" type="parTrans" cxnId="{B5B5E8D1-D0A3-4E77-9041-8E6C969F4E56}">
      <dgm:prSet/>
      <dgm:spPr/>
      <dgm:t>
        <a:bodyPr/>
        <a:lstStyle/>
        <a:p>
          <a:endParaRPr lang="sv-SE"/>
        </a:p>
      </dgm:t>
    </dgm:pt>
    <dgm:pt modelId="{683EFD88-97EE-424B-BF44-53F3C556983C}" type="sibTrans" cxnId="{B5B5E8D1-D0A3-4E77-9041-8E6C969F4E56}">
      <dgm:prSet/>
      <dgm:spPr/>
      <dgm:t>
        <a:bodyPr/>
        <a:lstStyle/>
        <a:p>
          <a:endParaRPr lang="sv-SE"/>
        </a:p>
      </dgm:t>
    </dgm:pt>
    <dgm:pt modelId="{39F6DDAF-796E-40D9-953E-FF6134953E60}">
      <dgm:prSet phldrT="[Text]" custT="1"/>
      <dgm:spPr/>
      <dgm:t>
        <a:bodyPr/>
        <a:lstStyle/>
        <a:p>
          <a:r>
            <a:rPr lang="sv-SE" sz="1100" b="1" i="0" dirty="0" smtClean="0"/>
            <a:t>Bemötande</a:t>
          </a:r>
          <a:endParaRPr lang="sv-SE" sz="1100" dirty="0"/>
        </a:p>
      </dgm:t>
    </dgm:pt>
    <dgm:pt modelId="{DDFA2CF8-B33E-4179-B44B-3BC246E34E63}" type="parTrans" cxnId="{986A6501-2262-4A8B-92D0-974CAAB65343}">
      <dgm:prSet/>
      <dgm:spPr/>
      <dgm:t>
        <a:bodyPr/>
        <a:lstStyle/>
        <a:p>
          <a:endParaRPr lang="sv-SE"/>
        </a:p>
      </dgm:t>
    </dgm:pt>
    <dgm:pt modelId="{375D5DBA-E7BF-413E-A80A-9FA9CB57C090}" type="sibTrans" cxnId="{986A6501-2262-4A8B-92D0-974CAAB65343}">
      <dgm:prSet/>
      <dgm:spPr/>
      <dgm:t>
        <a:bodyPr/>
        <a:lstStyle/>
        <a:p>
          <a:endParaRPr lang="sv-SE"/>
        </a:p>
      </dgm:t>
    </dgm:pt>
    <dgm:pt modelId="{961E59F3-6904-4F71-8749-A1666D9E367F}">
      <dgm:prSet phldrT="[Text]" custT="1"/>
      <dgm:spPr/>
      <dgm:t>
        <a:bodyPr/>
        <a:lstStyle/>
        <a:p>
          <a:r>
            <a:rPr lang="sv-SE" sz="1100" b="1" i="0" dirty="0" smtClean="0"/>
            <a:t>Rättssäkerhet</a:t>
          </a:r>
          <a:endParaRPr lang="sv-SE" sz="1100" dirty="0"/>
        </a:p>
      </dgm:t>
    </dgm:pt>
    <dgm:pt modelId="{F00EAFA9-D6B5-4BA7-B97F-6D58D1133067}" type="parTrans" cxnId="{71519E91-5581-47F7-9328-737C977E4B3A}">
      <dgm:prSet/>
      <dgm:spPr/>
      <dgm:t>
        <a:bodyPr/>
        <a:lstStyle/>
        <a:p>
          <a:endParaRPr lang="sv-SE"/>
        </a:p>
      </dgm:t>
    </dgm:pt>
    <dgm:pt modelId="{543FF7B0-DD77-4A42-B35A-8932A8ADC7E5}" type="sibTrans" cxnId="{71519E91-5581-47F7-9328-737C977E4B3A}">
      <dgm:prSet/>
      <dgm:spPr/>
      <dgm:t>
        <a:bodyPr/>
        <a:lstStyle/>
        <a:p>
          <a:endParaRPr lang="sv-SE"/>
        </a:p>
      </dgm:t>
    </dgm:pt>
    <dgm:pt modelId="{2CAC0917-D405-44DF-9472-DF4FEB9C4B09}">
      <dgm:prSet phldrT="[Text]" custT="1"/>
      <dgm:spPr/>
      <dgm:t>
        <a:bodyPr/>
        <a:lstStyle/>
        <a:p>
          <a:r>
            <a:rPr lang="sv-SE" sz="1500" dirty="0" smtClean="0"/>
            <a:t>0,00</a:t>
          </a:r>
          <a:endParaRPr lang="sv-SE" sz="1500" dirty="0"/>
        </a:p>
      </dgm:t>
    </dgm:pt>
    <dgm:pt modelId="{35A19AD6-E551-4B68-BC49-CD7A148205A2}" type="parTrans" cxnId="{08C201A2-5CEA-460D-ADCB-0004B99BC1E8}">
      <dgm:prSet/>
      <dgm:spPr/>
      <dgm:t>
        <a:bodyPr/>
        <a:lstStyle/>
        <a:p>
          <a:endParaRPr lang="sv-SE"/>
        </a:p>
      </dgm:t>
    </dgm:pt>
    <dgm:pt modelId="{A8213586-1492-4B79-BE20-1A22FE056689}" type="sibTrans" cxnId="{08C201A2-5CEA-460D-ADCB-0004B99BC1E8}">
      <dgm:prSet/>
      <dgm:spPr/>
      <dgm:t>
        <a:bodyPr/>
        <a:lstStyle/>
        <a:p>
          <a:endParaRPr lang="sv-SE"/>
        </a:p>
      </dgm:t>
    </dgm:pt>
    <dgm:pt modelId="{8F9DAC68-4C4F-442F-9A02-2D546B8709E7}">
      <dgm:prSet phldrT="[Text]" custT="1"/>
      <dgm:spPr/>
      <dgm:t>
        <a:bodyPr/>
        <a:lstStyle/>
        <a:p>
          <a:r>
            <a:rPr lang="sv-SE" sz="1100" b="1" dirty="0" smtClean="0"/>
            <a:t>Kompetens</a:t>
          </a:r>
          <a:endParaRPr lang="sv-SE" sz="1100" b="1" dirty="0"/>
        </a:p>
      </dgm:t>
    </dgm:pt>
    <dgm:pt modelId="{1194B361-67A7-4335-9933-39FF1D41E7B5}" type="parTrans" cxnId="{C1E77426-56A7-4106-B3A9-FBA13630B10C}">
      <dgm:prSet/>
      <dgm:spPr/>
      <dgm:t>
        <a:bodyPr/>
        <a:lstStyle/>
        <a:p>
          <a:endParaRPr lang="sv-SE"/>
        </a:p>
      </dgm:t>
    </dgm:pt>
    <dgm:pt modelId="{4D6B6C58-95C0-4C23-8F75-212C5AD20256}" type="sibTrans" cxnId="{C1E77426-56A7-4106-B3A9-FBA13630B10C}">
      <dgm:prSet/>
      <dgm:spPr/>
      <dgm:t>
        <a:bodyPr/>
        <a:lstStyle/>
        <a:p>
          <a:endParaRPr lang="sv-SE"/>
        </a:p>
      </dgm:t>
    </dgm:pt>
    <dgm:pt modelId="{C3C728AE-F750-40EC-9039-A6A89684E039}">
      <dgm:prSet phldrT="[Text]" custT="1"/>
      <dgm:spPr/>
      <dgm:t>
        <a:bodyPr/>
        <a:lstStyle/>
        <a:p>
          <a:r>
            <a:rPr lang="sv-SE" sz="1500" dirty="0" smtClean="0"/>
            <a:t>0,00</a:t>
          </a:r>
          <a:endParaRPr lang="sv-SE" sz="1500" dirty="0"/>
        </a:p>
      </dgm:t>
    </dgm:pt>
    <dgm:pt modelId="{6672ED5C-4B23-4A53-A1C0-56DB8FD7FFCB}" type="parTrans" cxnId="{38238D03-6067-4738-8553-177F78930739}">
      <dgm:prSet/>
      <dgm:spPr/>
      <dgm:t>
        <a:bodyPr/>
        <a:lstStyle/>
        <a:p>
          <a:endParaRPr lang="sv-SE"/>
        </a:p>
      </dgm:t>
    </dgm:pt>
    <dgm:pt modelId="{6531DAA3-0A97-4BE9-AB28-E165D27EDF13}" type="sibTrans" cxnId="{38238D03-6067-4738-8553-177F78930739}">
      <dgm:prSet/>
      <dgm:spPr/>
      <dgm:t>
        <a:bodyPr/>
        <a:lstStyle/>
        <a:p>
          <a:endParaRPr lang="sv-SE"/>
        </a:p>
      </dgm:t>
    </dgm:pt>
    <dgm:pt modelId="{BDCCC340-5963-485B-8CF6-8ED565BA0CC1}" type="pres">
      <dgm:prSet presAssocID="{1D492789-6507-4EAF-9EF4-66335421AF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771E1E1A-FBDF-4777-B518-92CADD42DB94}" type="pres">
      <dgm:prSet presAssocID="{B68D2FBC-A4E4-4170-8C40-BAE4E3622044}" presName="horFlow" presStyleCnt="0"/>
      <dgm:spPr/>
    </dgm:pt>
    <dgm:pt modelId="{6E1E7297-4CD2-4BA5-BC3A-D70408570693}" type="pres">
      <dgm:prSet presAssocID="{B68D2FBC-A4E4-4170-8C40-BAE4E3622044}" presName="bigChev" presStyleLbl="node1" presStyleIdx="0" presStyleCnt="6" custScaleX="140127"/>
      <dgm:spPr/>
      <dgm:t>
        <a:bodyPr/>
        <a:lstStyle/>
        <a:p>
          <a:endParaRPr lang="sv-SE"/>
        </a:p>
      </dgm:t>
    </dgm:pt>
    <dgm:pt modelId="{AED2C672-16F4-4DD2-9D64-FF145E575152}" type="pres">
      <dgm:prSet presAssocID="{C8235D7E-F128-46F5-9EB9-C1281EF1A332}" presName="parTrans" presStyleCnt="0"/>
      <dgm:spPr/>
    </dgm:pt>
    <dgm:pt modelId="{EE4A1B69-D016-433C-A983-49880B8B3BA5}" type="pres">
      <dgm:prSet presAssocID="{192E2C34-9617-4C5D-B1D4-464202BFA8D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2B73FB6-07CB-40F5-B517-541E870F8B0A}" type="pres">
      <dgm:prSet presAssocID="{B68D2FBC-A4E4-4170-8C40-BAE4E3622044}" presName="vSp" presStyleCnt="0"/>
      <dgm:spPr/>
    </dgm:pt>
    <dgm:pt modelId="{89317803-1F33-465A-A5EC-ED2C9A983081}" type="pres">
      <dgm:prSet presAssocID="{076DE337-5BFB-4449-B5AF-85A79A92172F}" presName="horFlow" presStyleCnt="0"/>
      <dgm:spPr/>
    </dgm:pt>
    <dgm:pt modelId="{F1369BF9-D45C-4CEF-998D-3ECF849FE8CA}" type="pres">
      <dgm:prSet presAssocID="{076DE337-5BFB-4449-B5AF-85A79A92172F}" presName="bigChev" presStyleLbl="node1" presStyleIdx="1" presStyleCnt="6" custScaleX="140127"/>
      <dgm:spPr/>
      <dgm:t>
        <a:bodyPr/>
        <a:lstStyle/>
        <a:p>
          <a:endParaRPr lang="sv-SE"/>
        </a:p>
      </dgm:t>
    </dgm:pt>
    <dgm:pt modelId="{AA0349DA-6CDA-495B-AC5D-C0093DB753ED}" type="pres">
      <dgm:prSet presAssocID="{FCAD6B0E-EF97-4501-806B-3533B600097D}" presName="parTrans" presStyleCnt="0"/>
      <dgm:spPr/>
    </dgm:pt>
    <dgm:pt modelId="{0A5FD0E9-9AB0-4F5A-ABF0-B33C4FC885AF}" type="pres">
      <dgm:prSet presAssocID="{571F3598-7E79-4ADE-B0CD-941421DDB5FB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1FF1549-4A4B-45EA-A16B-6643C6425BBF}" type="pres">
      <dgm:prSet presAssocID="{076DE337-5BFB-4449-B5AF-85A79A92172F}" presName="vSp" presStyleCnt="0"/>
      <dgm:spPr/>
    </dgm:pt>
    <dgm:pt modelId="{625CAD3C-FC1F-4C78-84FA-246D7CAB73CC}" type="pres">
      <dgm:prSet presAssocID="{39F6DDAF-796E-40D9-953E-FF6134953E60}" presName="horFlow" presStyleCnt="0"/>
      <dgm:spPr/>
    </dgm:pt>
    <dgm:pt modelId="{00406033-3E7E-44F8-B6B2-565E888B4015}" type="pres">
      <dgm:prSet presAssocID="{39F6DDAF-796E-40D9-953E-FF6134953E60}" presName="bigChev" presStyleLbl="node1" presStyleIdx="2" presStyleCnt="6" custScaleX="140127"/>
      <dgm:spPr/>
      <dgm:t>
        <a:bodyPr/>
        <a:lstStyle/>
        <a:p>
          <a:endParaRPr lang="sv-SE"/>
        </a:p>
      </dgm:t>
    </dgm:pt>
    <dgm:pt modelId="{26902190-D905-46EC-8571-6D6C830D110A}" type="pres">
      <dgm:prSet presAssocID="{35A19AD6-E551-4B68-BC49-CD7A148205A2}" presName="parTrans" presStyleCnt="0"/>
      <dgm:spPr/>
    </dgm:pt>
    <dgm:pt modelId="{66E56BD4-6E4C-46A9-8863-C2B95C2BAEA4}" type="pres">
      <dgm:prSet presAssocID="{2CAC0917-D405-44DF-9472-DF4FEB9C4B09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5384A59-EB9A-4CA3-83A3-B92974C1DD06}" type="pres">
      <dgm:prSet presAssocID="{39F6DDAF-796E-40D9-953E-FF6134953E60}" presName="vSp" presStyleCnt="0"/>
      <dgm:spPr/>
    </dgm:pt>
    <dgm:pt modelId="{918B02DB-D6DF-4325-A790-49BA8F2C338A}" type="pres">
      <dgm:prSet presAssocID="{8F9DAC68-4C4F-442F-9A02-2D546B8709E7}" presName="horFlow" presStyleCnt="0"/>
      <dgm:spPr/>
    </dgm:pt>
    <dgm:pt modelId="{5B846213-7E1C-4856-A40A-DB1DEF971158}" type="pres">
      <dgm:prSet presAssocID="{8F9DAC68-4C4F-442F-9A02-2D546B8709E7}" presName="bigChev" presStyleLbl="node1" presStyleIdx="3" presStyleCnt="6" custScaleX="143969"/>
      <dgm:spPr/>
      <dgm:t>
        <a:bodyPr/>
        <a:lstStyle/>
        <a:p>
          <a:endParaRPr lang="sv-SE"/>
        </a:p>
      </dgm:t>
    </dgm:pt>
    <dgm:pt modelId="{E18998CD-CE3C-43DF-9EFE-C9E5F835DC1F}" type="pres">
      <dgm:prSet presAssocID="{6672ED5C-4B23-4A53-A1C0-56DB8FD7FFCB}" presName="parTrans" presStyleCnt="0"/>
      <dgm:spPr/>
    </dgm:pt>
    <dgm:pt modelId="{B6E37B33-E187-4BEC-8DBB-77C6539351CF}" type="pres">
      <dgm:prSet presAssocID="{C3C728AE-F750-40EC-9039-A6A89684E039}" presName="node" presStyleLbl="alignAccFollowNode1" presStyleIdx="3" presStyleCnt="6" custScaleX="9537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CC85547-2A84-40D0-AB04-5D1976E6FACB}" type="pres">
      <dgm:prSet presAssocID="{8F9DAC68-4C4F-442F-9A02-2D546B8709E7}" presName="vSp" presStyleCnt="0"/>
      <dgm:spPr/>
    </dgm:pt>
    <dgm:pt modelId="{163A7C4E-45B3-4AA8-BEEA-793624E926C7}" type="pres">
      <dgm:prSet presAssocID="{961E59F3-6904-4F71-8749-A1666D9E367F}" presName="horFlow" presStyleCnt="0"/>
      <dgm:spPr/>
    </dgm:pt>
    <dgm:pt modelId="{EEF747B5-047F-430D-903A-5FAE788E4619}" type="pres">
      <dgm:prSet presAssocID="{961E59F3-6904-4F71-8749-A1666D9E367F}" presName="bigChev" presStyleLbl="node1" presStyleIdx="4" presStyleCnt="6" custScaleX="140127"/>
      <dgm:spPr/>
      <dgm:t>
        <a:bodyPr/>
        <a:lstStyle/>
        <a:p>
          <a:endParaRPr lang="sv-SE"/>
        </a:p>
      </dgm:t>
    </dgm:pt>
    <dgm:pt modelId="{26BDC69B-303A-4088-AA5E-33DDAC5E1A3D}" type="pres">
      <dgm:prSet presAssocID="{3331CB61-EC9E-484D-AD86-BCB190571425}" presName="parTrans" presStyleCnt="0"/>
      <dgm:spPr/>
    </dgm:pt>
    <dgm:pt modelId="{F985E1E2-05AD-49FC-9645-09848A156B0F}" type="pres">
      <dgm:prSet presAssocID="{0CC8DB53-7E33-456F-94A3-50A50CF3682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E51E67C-9253-4C14-91B4-EC91D6D8E6CF}" type="pres">
      <dgm:prSet presAssocID="{961E59F3-6904-4F71-8749-A1666D9E367F}" presName="vSp" presStyleCnt="0"/>
      <dgm:spPr/>
    </dgm:pt>
    <dgm:pt modelId="{61A53B08-18BB-4FD1-B871-B1543574EC35}" type="pres">
      <dgm:prSet presAssocID="{8EB4999B-DFDA-4458-B335-6C4C894F1981}" presName="horFlow" presStyleCnt="0"/>
      <dgm:spPr/>
    </dgm:pt>
    <dgm:pt modelId="{561639C5-05A0-4B3B-9272-30B402E22BB6}" type="pres">
      <dgm:prSet presAssocID="{8EB4999B-DFDA-4458-B335-6C4C894F1981}" presName="bigChev" presStyleLbl="node1" presStyleIdx="5" presStyleCnt="6" custScaleX="140127"/>
      <dgm:spPr/>
      <dgm:t>
        <a:bodyPr/>
        <a:lstStyle/>
        <a:p>
          <a:endParaRPr lang="sv-SE"/>
        </a:p>
      </dgm:t>
    </dgm:pt>
    <dgm:pt modelId="{FEE7A449-8C24-4C5B-9151-62EF142AFD51}" type="pres">
      <dgm:prSet presAssocID="{7876EB33-EF4C-4481-9D07-30FB208BCA7F}" presName="parTrans" presStyleCnt="0"/>
      <dgm:spPr/>
    </dgm:pt>
    <dgm:pt modelId="{C914EC25-19EF-4D1A-AC7F-BD2B0E00939C}" type="pres">
      <dgm:prSet presAssocID="{E6165F13-8F99-4BFE-B3FA-1A47AF26A1B7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B654A6B-8725-485C-A375-6E3469104211}" type="presOf" srcId="{961E59F3-6904-4F71-8749-A1666D9E367F}" destId="{EEF747B5-047F-430D-903A-5FAE788E4619}" srcOrd="0" destOrd="0" presId="urn:microsoft.com/office/officeart/2005/8/layout/lProcess3"/>
    <dgm:cxn modelId="{6A3D6959-CBC6-472A-A885-322EE4F7DE98}" type="presOf" srcId="{1D492789-6507-4EAF-9EF4-66335421AF9B}" destId="{BDCCC340-5963-485B-8CF6-8ED565BA0CC1}" srcOrd="0" destOrd="0" presId="urn:microsoft.com/office/officeart/2005/8/layout/lProcess3"/>
    <dgm:cxn modelId="{7AF44756-63AD-4338-817B-5F7805336F86}" srcId="{8EB4999B-DFDA-4458-B335-6C4C894F1981}" destId="{E6165F13-8F99-4BFE-B3FA-1A47AF26A1B7}" srcOrd="0" destOrd="0" parTransId="{7876EB33-EF4C-4481-9D07-30FB208BCA7F}" sibTransId="{DF5034E5-9054-411A-915E-8E21DDDEAFE2}"/>
    <dgm:cxn modelId="{C1E77426-56A7-4106-B3A9-FBA13630B10C}" srcId="{1D492789-6507-4EAF-9EF4-66335421AF9B}" destId="{8F9DAC68-4C4F-442F-9A02-2D546B8709E7}" srcOrd="3" destOrd="0" parTransId="{1194B361-67A7-4335-9933-39FF1D41E7B5}" sibTransId="{4D6B6C58-95C0-4C23-8F75-212C5AD20256}"/>
    <dgm:cxn modelId="{630A9DC9-8044-4D43-811C-B4AA0587CFF1}" srcId="{1D492789-6507-4EAF-9EF4-66335421AF9B}" destId="{076DE337-5BFB-4449-B5AF-85A79A92172F}" srcOrd="1" destOrd="0" parTransId="{D768C4C9-CAC1-4134-8F67-FAB6E2E9BEAE}" sibTransId="{14A1851A-6BB2-4695-B387-FB44B56EE228}"/>
    <dgm:cxn modelId="{529075A6-AADF-4F14-AEC7-C11FEE64E5FB}" srcId="{B68D2FBC-A4E4-4170-8C40-BAE4E3622044}" destId="{192E2C34-9617-4C5D-B1D4-464202BFA8D8}" srcOrd="0" destOrd="0" parTransId="{C8235D7E-F128-46F5-9EB9-C1281EF1A332}" sibTransId="{1B26AF2C-AD49-4B80-9DA4-4B80FBAC006C}"/>
    <dgm:cxn modelId="{13F48044-8BAD-455F-8C68-EA7F7E294C7D}" type="presOf" srcId="{B68D2FBC-A4E4-4170-8C40-BAE4E3622044}" destId="{6E1E7297-4CD2-4BA5-BC3A-D70408570693}" srcOrd="0" destOrd="0" presId="urn:microsoft.com/office/officeart/2005/8/layout/lProcess3"/>
    <dgm:cxn modelId="{71519E91-5581-47F7-9328-737C977E4B3A}" srcId="{1D492789-6507-4EAF-9EF4-66335421AF9B}" destId="{961E59F3-6904-4F71-8749-A1666D9E367F}" srcOrd="4" destOrd="0" parTransId="{F00EAFA9-D6B5-4BA7-B97F-6D58D1133067}" sibTransId="{543FF7B0-DD77-4A42-B35A-8932A8ADC7E5}"/>
    <dgm:cxn modelId="{6B5777F1-E46D-421F-B587-B6DBE9F31CE6}" type="presOf" srcId="{39F6DDAF-796E-40D9-953E-FF6134953E60}" destId="{00406033-3E7E-44F8-B6B2-565E888B4015}" srcOrd="0" destOrd="0" presId="urn:microsoft.com/office/officeart/2005/8/layout/lProcess3"/>
    <dgm:cxn modelId="{0877EAE9-1D30-4913-B9C0-CCCBEF7F08CB}" type="presOf" srcId="{0CC8DB53-7E33-456F-94A3-50A50CF36821}" destId="{F985E1E2-05AD-49FC-9645-09848A156B0F}" srcOrd="0" destOrd="0" presId="urn:microsoft.com/office/officeart/2005/8/layout/lProcess3"/>
    <dgm:cxn modelId="{D7A751C8-02A0-44FD-9444-2BF1B807DE48}" type="presOf" srcId="{2CAC0917-D405-44DF-9472-DF4FEB9C4B09}" destId="{66E56BD4-6E4C-46A9-8863-C2B95C2BAEA4}" srcOrd="0" destOrd="0" presId="urn:microsoft.com/office/officeart/2005/8/layout/lProcess3"/>
    <dgm:cxn modelId="{32F3DED6-8530-4D61-A790-6D8D8AFA26DC}" srcId="{1D492789-6507-4EAF-9EF4-66335421AF9B}" destId="{8EB4999B-DFDA-4458-B335-6C4C894F1981}" srcOrd="5" destOrd="0" parTransId="{8FB901D9-8219-4EA4-B8BC-1926C8F882F2}" sibTransId="{AF1F1618-C423-49C3-8510-EDE39B2B4551}"/>
    <dgm:cxn modelId="{08C201A2-5CEA-460D-ADCB-0004B99BC1E8}" srcId="{39F6DDAF-796E-40D9-953E-FF6134953E60}" destId="{2CAC0917-D405-44DF-9472-DF4FEB9C4B09}" srcOrd="0" destOrd="0" parTransId="{35A19AD6-E551-4B68-BC49-CD7A148205A2}" sibTransId="{A8213586-1492-4B79-BE20-1A22FE056689}"/>
    <dgm:cxn modelId="{9466F6F4-FF8E-4098-AED4-DCEEA14B1B9B}" type="presOf" srcId="{8F9DAC68-4C4F-442F-9A02-2D546B8709E7}" destId="{5B846213-7E1C-4856-A40A-DB1DEF971158}" srcOrd="0" destOrd="0" presId="urn:microsoft.com/office/officeart/2005/8/layout/lProcess3"/>
    <dgm:cxn modelId="{38238D03-6067-4738-8553-177F78930739}" srcId="{8F9DAC68-4C4F-442F-9A02-2D546B8709E7}" destId="{C3C728AE-F750-40EC-9039-A6A89684E039}" srcOrd="0" destOrd="0" parTransId="{6672ED5C-4B23-4A53-A1C0-56DB8FD7FFCB}" sibTransId="{6531DAA3-0A97-4BE9-AB28-E165D27EDF13}"/>
    <dgm:cxn modelId="{471D8F84-75BE-4D11-9776-7495AFAF29D9}" type="presOf" srcId="{E6165F13-8F99-4BFE-B3FA-1A47AF26A1B7}" destId="{C914EC25-19EF-4D1A-AC7F-BD2B0E00939C}" srcOrd="0" destOrd="0" presId="urn:microsoft.com/office/officeart/2005/8/layout/lProcess3"/>
    <dgm:cxn modelId="{96FD1B51-F12F-4984-B551-2AF5A03DFBE3}" type="presOf" srcId="{571F3598-7E79-4ADE-B0CD-941421DDB5FB}" destId="{0A5FD0E9-9AB0-4F5A-ABF0-B33C4FC885AF}" srcOrd="0" destOrd="0" presId="urn:microsoft.com/office/officeart/2005/8/layout/lProcess3"/>
    <dgm:cxn modelId="{3EEBC116-5FDF-417C-AC79-4084FFC93342}" type="presOf" srcId="{8EB4999B-DFDA-4458-B335-6C4C894F1981}" destId="{561639C5-05A0-4B3B-9272-30B402E22BB6}" srcOrd="0" destOrd="0" presId="urn:microsoft.com/office/officeart/2005/8/layout/lProcess3"/>
    <dgm:cxn modelId="{986A6501-2262-4A8B-92D0-974CAAB65343}" srcId="{1D492789-6507-4EAF-9EF4-66335421AF9B}" destId="{39F6DDAF-796E-40D9-953E-FF6134953E60}" srcOrd="2" destOrd="0" parTransId="{DDFA2CF8-B33E-4179-B44B-3BC246E34E63}" sibTransId="{375D5DBA-E7BF-413E-A80A-9FA9CB57C090}"/>
    <dgm:cxn modelId="{4DD11563-E8B9-429F-B7D7-A1860528C11C}" type="presOf" srcId="{076DE337-5BFB-4449-B5AF-85A79A92172F}" destId="{F1369BF9-D45C-4CEF-998D-3ECF849FE8CA}" srcOrd="0" destOrd="0" presId="urn:microsoft.com/office/officeart/2005/8/layout/lProcess3"/>
    <dgm:cxn modelId="{9E1E65A9-765D-42F6-9F4F-208B5BA4203C}" type="presOf" srcId="{192E2C34-9617-4C5D-B1D4-464202BFA8D8}" destId="{EE4A1B69-D016-433C-A983-49880B8B3BA5}" srcOrd="0" destOrd="0" presId="urn:microsoft.com/office/officeart/2005/8/layout/lProcess3"/>
    <dgm:cxn modelId="{8BEFA0EE-2CCE-41B0-9F8B-674B8371B7FB}" type="presOf" srcId="{C3C728AE-F750-40EC-9039-A6A89684E039}" destId="{B6E37B33-E187-4BEC-8DBB-77C6539351CF}" srcOrd="0" destOrd="0" presId="urn:microsoft.com/office/officeart/2005/8/layout/lProcess3"/>
    <dgm:cxn modelId="{FE9A5CE5-0196-4779-A273-E2C5FBF5B823}" srcId="{1D492789-6507-4EAF-9EF4-66335421AF9B}" destId="{B68D2FBC-A4E4-4170-8C40-BAE4E3622044}" srcOrd="0" destOrd="0" parTransId="{670B3D3B-9DEF-440F-A13B-6E12952CFBEF}" sibTransId="{271D0811-E9A4-4D9C-9655-6F053A10D6E5}"/>
    <dgm:cxn modelId="{B5B5E8D1-D0A3-4E77-9041-8E6C969F4E56}" srcId="{961E59F3-6904-4F71-8749-A1666D9E367F}" destId="{0CC8DB53-7E33-456F-94A3-50A50CF36821}" srcOrd="0" destOrd="0" parTransId="{3331CB61-EC9E-484D-AD86-BCB190571425}" sibTransId="{683EFD88-97EE-424B-BF44-53F3C556983C}"/>
    <dgm:cxn modelId="{240338B3-A84C-4740-A4A6-50E387141A5E}" srcId="{076DE337-5BFB-4449-B5AF-85A79A92172F}" destId="{571F3598-7E79-4ADE-B0CD-941421DDB5FB}" srcOrd="0" destOrd="0" parTransId="{FCAD6B0E-EF97-4501-806B-3533B600097D}" sibTransId="{AB6AEA3D-4FEE-46C4-8032-3E77C226F1A5}"/>
    <dgm:cxn modelId="{EFECBEBC-8D80-423F-A236-D205CC3CA995}" type="presParOf" srcId="{BDCCC340-5963-485B-8CF6-8ED565BA0CC1}" destId="{771E1E1A-FBDF-4777-B518-92CADD42DB94}" srcOrd="0" destOrd="0" presId="urn:microsoft.com/office/officeart/2005/8/layout/lProcess3"/>
    <dgm:cxn modelId="{8B7C1CFE-2216-4DD7-AF94-9917357146A1}" type="presParOf" srcId="{771E1E1A-FBDF-4777-B518-92CADD42DB94}" destId="{6E1E7297-4CD2-4BA5-BC3A-D70408570693}" srcOrd="0" destOrd="0" presId="urn:microsoft.com/office/officeart/2005/8/layout/lProcess3"/>
    <dgm:cxn modelId="{D52D4161-E5C9-4391-8B68-D28273844399}" type="presParOf" srcId="{771E1E1A-FBDF-4777-B518-92CADD42DB94}" destId="{AED2C672-16F4-4DD2-9D64-FF145E575152}" srcOrd="1" destOrd="0" presId="urn:microsoft.com/office/officeart/2005/8/layout/lProcess3"/>
    <dgm:cxn modelId="{3B119852-7821-4230-BF3D-E2373A9C02C8}" type="presParOf" srcId="{771E1E1A-FBDF-4777-B518-92CADD42DB94}" destId="{EE4A1B69-D016-433C-A983-49880B8B3BA5}" srcOrd="2" destOrd="0" presId="urn:microsoft.com/office/officeart/2005/8/layout/lProcess3"/>
    <dgm:cxn modelId="{CB16BD8E-D863-4320-AC20-055E47832B73}" type="presParOf" srcId="{BDCCC340-5963-485B-8CF6-8ED565BA0CC1}" destId="{C2B73FB6-07CB-40F5-B517-541E870F8B0A}" srcOrd="1" destOrd="0" presId="urn:microsoft.com/office/officeart/2005/8/layout/lProcess3"/>
    <dgm:cxn modelId="{5622ACE0-8832-4AFA-AB47-B7975D17ED54}" type="presParOf" srcId="{BDCCC340-5963-485B-8CF6-8ED565BA0CC1}" destId="{89317803-1F33-465A-A5EC-ED2C9A983081}" srcOrd="2" destOrd="0" presId="urn:microsoft.com/office/officeart/2005/8/layout/lProcess3"/>
    <dgm:cxn modelId="{6F7B3F6C-4929-4D5C-87EA-BA4A93A6EAEA}" type="presParOf" srcId="{89317803-1F33-465A-A5EC-ED2C9A983081}" destId="{F1369BF9-D45C-4CEF-998D-3ECF849FE8CA}" srcOrd="0" destOrd="0" presId="urn:microsoft.com/office/officeart/2005/8/layout/lProcess3"/>
    <dgm:cxn modelId="{CF7E88CA-E47D-4EDA-AAF8-E9AC9D6BD21E}" type="presParOf" srcId="{89317803-1F33-465A-A5EC-ED2C9A983081}" destId="{AA0349DA-6CDA-495B-AC5D-C0093DB753ED}" srcOrd="1" destOrd="0" presId="urn:microsoft.com/office/officeart/2005/8/layout/lProcess3"/>
    <dgm:cxn modelId="{6FB4ED8F-166B-49D6-8362-2AA8961A93ED}" type="presParOf" srcId="{89317803-1F33-465A-A5EC-ED2C9A983081}" destId="{0A5FD0E9-9AB0-4F5A-ABF0-B33C4FC885AF}" srcOrd="2" destOrd="0" presId="urn:microsoft.com/office/officeart/2005/8/layout/lProcess3"/>
    <dgm:cxn modelId="{8AC2FB5E-0E98-473B-B02F-5BE62B97F360}" type="presParOf" srcId="{BDCCC340-5963-485B-8CF6-8ED565BA0CC1}" destId="{81FF1549-4A4B-45EA-A16B-6643C6425BBF}" srcOrd="3" destOrd="0" presId="urn:microsoft.com/office/officeart/2005/8/layout/lProcess3"/>
    <dgm:cxn modelId="{F82CDCF9-A5F1-449E-8566-425D22516FE5}" type="presParOf" srcId="{BDCCC340-5963-485B-8CF6-8ED565BA0CC1}" destId="{625CAD3C-FC1F-4C78-84FA-246D7CAB73CC}" srcOrd="4" destOrd="0" presId="urn:microsoft.com/office/officeart/2005/8/layout/lProcess3"/>
    <dgm:cxn modelId="{76EA0B76-E3BB-41E8-9A07-0889A5274D82}" type="presParOf" srcId="{625CAD3C-FC1F-4C78-84FA-246D7CAB73CC}" destId="{00406033-3E7E-44F8-B6B2-565E888B4015}" srcOrd="0" destOrd="0" presId="urn:microsoft.com/office/officeart/2005/8/layout/lProcess3"/>
    <dgm:cxn modelId="{EBC80ED9-C84B-4FC5-AC18-378F07897236}" type="presParOf" srcId="{625CAD3C-FC1F-4C78-84FA-246D7CAB73CC}" destId="{26902190-D905-46EC-8571-6D6C830D110A}" srcOrd="1" destOrd="0" presId="urn:microsoft.com/office/officeart/2005/8/layout/lProcess3"/>
    <dgm:cxn modelId="{8FDF3C79-F07E-471B-8D85-A6107926CE89}" type="presParOf" srcId="{625CAD3C-FC1F-4C78-84FA-246D7CAB73CC}" destId="{66E56BD4-6E4C-46A9-8863-C2B95C2BAEA4}" srcOrd="2" destOrd="0" presId="urn:microsoft.com/office/officeart/2005/8/layout/lProcess3"/>
    <dgm:cxn modelId="{7450FF70-AF6C-4860-A7FB-0DE56BAA60D2}" type="presParOf" srcId="{BDCCC340-5963-485B-8CF6-8ED565BA0CC1}" destId="{85384A59-EB9A-4CA3-83A3-B92974C1DD06}" srcOrd="5" destOrd="0" presId="urn:microsoft.com/office/officeart/2005/8/layout/lProcess3"/>
    <dgm:cxn modelId="{BAB2B349-FE6E-44E9-B841-C62312DB6170}" type="presParOf" srcId="{BDCCC340-5963-485B-8CF6-8ED565BA0CC1}" destId="{918B02DB-D6DF-4325-A790-49BA8F2C338A}" srcOrd="6" destOrd="0" presId="urn:microsoft.com/office/officeart/2005/8/layout/lProcess3"/>
    <dgm:cxn modelId="{185BDA35-DF37-4C01-8A38-280389E9F171}" type="presParOf" srcId="{918B02DB-D6DF-4325-A790-49BA8F2C338A}" destId="{5B846213-7E1C-4856-A40A-DB1DEF971158}" srcOrd="0" destOrd="0" presId="urn:microsoft.com/office/officeart/2005/8/layout/lProcess3"/>
    <dgm:cxn modelId="{FE496963-5C1A-43A8-B305-26F5171CCE54}" type="presParOf" srcId="{918B02DB-D6DF-4325-A790-49BA8F2C338A}" destId="{E18998CD-CE3C-43DF-9EFE-C9E5F835DC1F}" srcOrd="1" destOrd="0" presId="urn:microsoft.com/office/officeart/2005/8/layout/lProcess3"/>
    <dgm:cxn modelId="{8BA272FB-5695-4B65-8DF0-B46B47A88455}" type="presParOf" srcId="{918B02DB-D6DF-4325-A790-49BA8F2C338A}" destId="{B6E37B33-E187-4BEC-8DBB-77C6539351CF}" srcOrd="2" destOrd="0" presId="urn:microsoft.com/office/officeart/2005/8/layout/lProcess3"/>
    <dgm:cxn modelId="{F7495DEA-5D55-44FE-B4B0-A3EC671FEF1E}" type="presParOf" srcId="{BDCCC340-5963-485B-8CF6-8ED565BA0CC1}" destId="{0CC85547-2A84-40D0-AB04-5D1976E6FACB}" srcOrd="7" destOrd="0" presId="urn:microsoft.com/office/officeart/2005/8/layout/lProcess3"/>
    <dgm:cxn modelId="{7B533004-8CC2-44BB-A838-92590EC0AB48}" type="presParOf" srcId="{BDCCC340-5963-485B-8CF6-8ED565BA0CC1}" destId="{163A7C4E-45B3-4AA8-BEEA-793624E926C7}" srcOrd="8" destOrd="0" presId="urn:microsoft.com/office/officeart/2005/8/layout/lProcess3"/>
    <dgm:cxn modelId="{EF416BBB-12CF-4C0C-A919-425BAB2862F1}" type="presParOf" srcId="{163A7C4E-45B3-4AA8-BEEA-793624E926C7}" destId="{EEF747B5-047F-430D-903A-5FAE788E4619}" srcOrd="0" destOrd="0" presId="urn:microsoft.com/office/officeart/2005/8/layout/lProcess3"/>
    <dgm:cxn modelId="{678E3660-1DC7-4186-9084-F800DC73B571}" type="presParOf" srcId="{163A7C4E-45B3-4AA8-BEEA-793624E926C7}" destId="{26BDC69B-303A-4088-AA5E-33DDAC5E1A3D}" srcOrd="1" destOrd="0" presId="urn:microsoft.com/office/officeart/2005/8/layout/lProcess3"/>
    <dgm:cxn modelId="{CCD4AEEF-FF47-4086-9F39-E9896124DC82}" type="presParOf" srcId="{163A7C4E-45B3-4AA8-BEEA-793624E926C7}" destId="{F985E1E2-05AD-49FC-9645-09848A156B0F}" srcOrd="2" destOrd="0" presId="urn:microsoft.com/office/officeart/2005/8/layout/lProcess3"/>
    <dgm:cxn modelId="{D1680A76-9687-4881-A44B-D2A79F2DFF46}" type="presParOf" srcId="{BDCCC340-5963-485B-8CF6-8ED565BA0CC1}" destId="{2E51E67C-9253-4C14-91B4-EC91D6D8E6CF}" srcOrd="9" destOrd="0" presId="urn:microsoft.com/office/officeart/2005/8/layout/lProcess3"/>
    <dgm:cxn modelId="{9DFF570D-2812-4FB5-9F39-60A327EB2B01}" type="presParOf" srcId="{BDCCC340-5963-485B-8CF6-8ED565BA0CC1}" destId="{61A53B08-18BB-4FD1-B871-B1543574EC35}" srcOrd="10" destOrd="0" presId="urn:microsoft.com/office/officeart/2005/8/layout/lProcess3"/>
    <dgm:cxn modelId="{98B3612F-ECB4-4FA1-B1DC-38CF6AF9603A}" type="presParOf" srcId="{61A53B08-18BB-4FD1-B871-B1543574EC35}" destId="{561639C5-05A0-4B3B-9272-30B402E22BB6}" srcOrd="0" destOrd="0" presId="urn:microsoft.com/office/officeart/2005/8/layout/lProcess3"/>
    <dgm:cxn modelId="{4E42CD0F-1C18-4A3A-8FA7-92D9A9D0A0B6}" type="presParOf" srcId="{61A53B08-18BB-4FD1-B871-B1543574EC35}" destId="{FEE7A449-8C24-4C5B-9151-62EF142AFD51}" srcOrd="1" destOrd="0" presId="urn:microsoft.com/office/officeart/2005/8/layout/lProcess3"/>
    <dgm:cxn modelId="{86C1D883-3C75-4BCA-A57C-E774BD0C0CF5}" type="presParOf" srcId="{61A53B08-18BB-4FD1-B871-B1543574EC35}" destId="{C914EC25-19EF-4D1A-AC7F-BD2B0E00939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7297-4CD2-4BA5-BC3A-D70408570693}">
      <dsp:nvSpPr>
        <dsp:cNvPr id="0" name=""/>
        <dsp:cNvSpPr/>
      </dsp:nvSpPr>
      <dsp:spPr>
        <a:xfrm>
          <a:off x="1048221" y="1329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Tillgänglighet</a:t>
          </a:r>
          <a:endParaRPr lang="sv-SE" sz="1100" b="1" kern="1200" dirty="0"/>
        </a:p>
      </dsp:txBody>
      <dsp:txXfrm>
        <a:off x="1243849" y="1329"/>
        <a:ext cx="979385" cy="391256"/>
      </dsp:txXfrm>
    </dsp:sp>
    <dsp:sp modelId="{EE4A1B69-D016-433C-A983-49880B8B3BA5}">
      <dsp:nvSpPr>
        <dsp:cNvPr id="0" name=""/>
        <dsp:cNvSpPr/>
      </dsp:nvSpPr>
      <dsp:spPr>
        <a:xfrm>
          <a:off x="2291704" y="34585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0,70</a:t>
          </a:r>
          <a:endParaRPr lang="sv-SE" sz="1500" kern="1200" dirty="0"/>
        </a:p>
      </dsp:txBody>
      <dsp:txXfrm>
        <a:off x="2454076" y="34585"/>
        <a:ext cx="487115" cy="324743"/>
      </dsp:txXfrm>
    </dsp:sp>
    <dsp:sp modelId="{F1369BF9-D45C-4CEF-998D-3ECF849FE8CA}">
      <dsp:nvSpPr>
        <dsp:cNvPr id="0" name=""/>
        <dsp:cNvSpPr/>
      </dsp:nvSpPr>
      <dsp:spPr>
        <a:xfrm>
          <a:off x="1048221" y="447362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Information</a:t>
          </a:r>
          <a:endParaRPr lang="sv-SE" sz="1100" kern="1200" dirty="0"/>
        </a:p>
      </dsp:txBody>
      <dsp:txXfrm>
        <a:off x="1243849" y="447362"/>
        <a:ext cx="979385" cy="391256"/>
      </dsp:txXfrm>
    </dsp:sp>
    <dsp:sp modelId="{0A5FD0E9-9AB0-4F5A-ABF0-B33C4FC885AF}">
      <dsp:nvSpPr>
        <dsp:cNvPr id="0" name=""/>
        <dsp:cNvSpPr/>
      </dsp:nvSpPr>
      <dsp:spPr>
        <a:xfrm>
          <a:off x="2291704" y="480618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0,47</a:t>
          </a:r>
          <a:endParaRPr lang="sv-SE" sz="1500" kern="1200" dirty="0"/>
        </a:p>
      </dsp:txBody>
      <dsp:txXfrm>
        <a:off x="2454076" y="480618"/>
        <a:ext cx="487115" cy="324743"/>
      </dsp:txXfrm>
    </dsp:sp>
    <dsp:sp modelId="{00406033-3E7E-44F8-B6B2-565E888B4015}">
      <dsp:nvSpPr>
        <dsp:cNvPr id="0" name=""/>
        <dsp:cNvSpPr/>
      </dsp:nvSpPr>
      <dsp:spPr>
        <a:xfrm>
          <a:off x="1048221" y="893395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Bemötande</a:t>
          </a:r>
          <a:endParaRPr lang="sv-SE" sz="1100" kern="1200" dirty="0"/>
        </a:p>
      </dsp:txBody>
      <dsp:txXfrm>
        <a:off x="1243849" y="893395"/>
        <a:ext cx="979385" cy="391256"/>
      </dsp:txXfrm>
    </dsp:sp>
    <dsp:sp modelId="{66E56BD4-6E4C-46A9-8863-C2B95C2BAEA4}">
      <dsp:nvSpPr>
        <dsp:cNvPr id="0" name=""/>
        <dsp:cNvSpPr/>
      </dsp:nvSpPr>
      <dsp:spPr>
        <a:xfrm>
          <a:off x="2291704" y="926651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1,34</a:t>
          </a:r>
          <a:endParaRPr lang="sv-SE" sz="1500" kern="1200" dirty="0"/>
        </a:p>
      </dsp:txBody>
      <dsp:txXfrm>
        <a:off x="2454076" y="926651"/>
        <a:ext cx="487115" cy="324743"/>
      </dsp:txXfrm>
    </dsp:sp>
    <dsp:sp modelId="{5B846213-7E1C-4856-A40A-DB1DEF971158}">
      <dsp:nvSpPr>
        <dsp:cNvPr id="0" name=""/>
        <dsp:cNvSpPr/>
      </dsp:nvSpPr>
      <dsp:spPr>
        <a:xfrm>
          <a:off x="1048221" y="1339427"/>
          <a:ext cx="140822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Kompetens</a:t>
          </a:r>
          <a:endParaRPr lang="sv-SE" sz="1100" b="1" kern="1200" dirty="0"/>
        </a:p>
      </dsp:txBody>
      <dsp:txXfrm>
        <a:off x="1243849" y="1339427"/>
        <a:ext cx="1016965" cy="391256"/>
      </dsp:txXfrm>
    </dsp:sp>
    <dsp:sp modelId="{B6E37B33-E187-4BEC-8DBB-77C6539351CF}">
      <dsp:nvSpPr>
        <dsp:cNvPr id="0" name=""/>
        <dsp:cNvSpPr/>
      </dsp:nvSpPr>
      <dsp:spPr>
        <a:xfrm>
          <a:off x="2329284" y="1372684"/>
          <a:ext cx="774277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0,77</a:t>
          </a:r>
          <a:endParaRPr lang="sv-SE" sz="1500" kern="1200" dirty="0"/>
        </a:p>
      </dsp:txBody>
      <dsp:txXfrm>
        <a:off x="2491656" y="1372684"/>
        <a:ext cx="449534" cy="324743"/>
      </dsp:txXfrm>
    </dsp:sp>
    <dsp:sp modelId="{EEF747B5-047F-430D-903A-5FAE788E4619}">
      <dsp:nvSpPr>
        <dsp:cNvPr id="0" name=""/>
        <dsp:cNvSpPr/>
      </dsp:nvSpPr>
      <dsp:spPr>
        <a:xfrm>
          <a:off x="1048221" y="1785460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Rättssäkerhet</a:t>
          </a:r>
          <a:endParaRPr lang="sv-SE" sz="1100" kern="1200" dirty="0"/>
        </a:p>
      </dsp:txBody>
      <dsp:txXfrm>
        <a:off x="1243849" y="1785460"/>
        <a:ext cx="979385" cy="391256"/>
      </dsp:txXfrm>
    </dsp:sp>
    <dsp:sp modelId="{F985E1E2-05AD-49FC-9645-09848A156B0F}">
      <dsp:nvSpPr>
        <dsp:cNvPr id="0" name=""/>
        <dsp:cNvSpPr/>
      </dsp:nvSpPr>
      <dsp:spPr>
        <a:xfrm>
          <a:off x="2291704" y="1818717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0,34</a:t>
          </a:r>
          <a:endParaRPr lang="sv-SE" sz="1500" kern="1200" dirty="0"/>
        </a:p>
      </dsp:txBody>
      <dsp:txXfrm>
        <a:off x="2454076" y="1818717"/>
        <a:ext cx="487115" cy="324743"/>
      </dsp:txXfrm>
    </dsp:sp>
    <dsp:sp modelId="{561639C5-05A0-4B3B-9272-30B402E22BB6}">
      <dsp:nvSpPr>
        <dsp:cNvPr id="0" name=""/>
        <dsp:cNvSpPr/>
      </dsp:nvSpPr>
      <dsp:spPr>
        <a:xfrm>
          <a:off x="1048221" y="2231493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Effektivitet</a:t>
          </a:r>
          <a:endParaRPr lang="sv-SE" sz="1100" kern="1200" dirty="0"/>
        </a:p>
      </dsp:txBody>
      <dsp:txXfrm>
        <a:off x="1243849" y="2231493"/>
        <a:ext cx="979385" cy="391256"/>
      </dsp:txXfrm>
    </dsp:sp>
    <dsp:sp modelId="{C914EC25-19EF-4D1A-AC7F-BD2B0E00939C}">
      <dsp:nvSpPr>
        <dsp:cNvPr id="0" name=""/>
        <dsp:cNvSpPr/>
      </dsp:nvSpPr>
      <dsp:spPr>
        <a:xfrm>
          <a:off x="2291704" y="2264750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1,23</a:t>
          </a:r>
          <a:endParaRPr lang="sv-SE" sz="1500" kern="1200" dirty="0"/>
        </a:p>
      </dsp:txBody>
      <dsp:txXfrm>
        <a:off x="2454076" y="2264750"/>
        <a:ext cx="487115" cy="324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7297-4CD2-4BA5-BC3A-D70408570693}">
      <dsp:nvSpPr>
        <dsp:cNvPr id="0" name=""/>
        <dsp:cNvSpPr/>
      </dsp:nvSpPr>
      <dsp:spPr>
        <a:xfrm>
          <a:off x="1048221" y="1329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Tillgänglighet</a:t>
          </a:r>
          <a:endParaRPr lang="sv-SE" sz="1100" b="1" kern="1200" dirty="0"/>
        </a:p>
      </dsp:txBody>
      <dsp:txXfrm>
        <a:off x="1243849" y="1329"/>
        <a:ext cx="979385" cy="391256"/>
      </dsp:txXfrm>
    </dsp:sp>
    <dsp:sp modelId="{EE4A1B69-D016-433C-A983-49880B8B3BA5}">
      <dsp:nvSpPr>
        <dsp:cNvPr id="0" name=""/>
        <dsp:cNvSpPr/>
      </dsp:nvSpPr>
      <dsp:spPr>
        <a:xfrm>
          <a:off x="2291704" y="34585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0,26</a:t>
          </a:r>
          <a:endParaRPr lang="sv-SE" sz="1500" kern="1200" dirty="0"/>
        </a:p>
      </dsp:txBody>
      <dsp:txXfrm>
        <a:off x="2454076" y="34585"/>
        <a:ext cx="487115" cy="324743"/>
      </dsp:txXfrm>
    </dsp:sp>
    <dsp:sp modelId="{F1369BF9-D45C-4CEF-998D-3ECF849FE8CA}">
      <dsp:nvSpPr>
        <dsp:cNvPr id="0" name=""/>
        <dsp:cNvSpPr/>
      </dsp:nvSpPr>
      <dsp:spPr>
        <a:xfrm>
          <a:off x="1048221" y="447362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Information</a:t>
          </a:r>
          <a:endParaRPr lang="sv-SE" sz="1100" kern="1200" dirty="0"/>
        </a:p>
      </dsp:txBody>
      <dsp:txXfrm>
        <a:off x="1243849" y="447362"/>
        <a:ext cx="979385" cy="391256"/>
      </dsp:txXfrm>
    </dsp:sp>
    <dsp:sp modelId="{0A5FD0E9-9AB0-4F5A-ABF0-B33C4FC885AF}">
      <dsp:nvSpPr>
        <dsp:cNvPr id="0" name=""/>
        <dsp:cNvSpPr/>
      </dsp:nvSpPr>
      <dsp:spPr>
        <a:xfrm>
          <a:off x="2291704" y="480618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1,20</a:t>
          </a:r>
          <a:endParaRPr lang="sv-SE" sz="1500" kern="1200" dirty="0"/>
        </a:p>
      </dsp:txBody>
      <dsp:txXfrm>
        <a:off x="2454076" y="480618"/>
        <a:ext cx="487115" cy="324743"/>
      </dsp:txXfrm>
    </dsp:sp>
    <dsp:sp modelId="{00406033-3E7E-44F8-B6B2-565E888B4015}">
      <dsp:nvSpPr>
        <dsp:cNvPr id="0" name=""/>
        <dsp:cNvSpPr/>
      </dsp:nvSpPr>
      <dsp:spPr>
        <a:xfrm>
          <a:off x="1048221" y="893395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Bemötande</a:t>
          </a:r>
          <a:endParaRPr lang="sv-SE" sz="1100" kern="1200" dirty="0"/>
        </a:p>
      </dsp:txBody>
      <dsp:txXfrm>
        <a:off x="1243849" y="893395"/>
        <a:ext cx="979385" cy="391256"/>
      </dsp:txXfrm>
    </dsp:sp>
    <dsp:sp modelId="{66E56BD4-6E4C-46A9-8863-C2B95C2BAEA4}">
      <dsp:nvSpPr>
        <dsp:cNvPr id="0" name=""/>
        <dsp:cNvSpPr/>
      </dsp:nvSpPr>
      <dsp:spPr>
        <a:xfrm>
          <a:off x="2291704" y="926651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3,24</a:t>
          </a:r>
          <a:endParaRPr lang="sv-SE" sz="1500" kern="1200" dirty="0"/>
        </a:p>
      </dsp:txBody>
      <dsp:txXfrm>
        <a:off x="2454076" y="926651"/>
        <a:ext cx="487115" cy="324743"/>
      </dsp:txXfrm>
    </dsp:sp>
    <dsp:sp modelId="{5B846213-7E1C-4856-A40A-DB1DEF971158}">
      <dsp:nvSpPr>
        <dsp:cNvPr id="0" name=""/>
        <dsp:cNvSpPr/>
      </dsp:nvSpPr>
      <dsp:spPr>
        <a:xfrm>
          <a:off x="1048221" y="1339427"/>
          <a:ext cx="140822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Kompetens</a:t>
          </a:r>
          <a:endParaRPr lang="sv-SE" sz="1100" b="1" kern="1200" dirty="0"/>
        </a:p>
      </dsp:txBody>
      <dsp:txXfrm>
        <a:off x="1243849" y="1339427"/>
        <a:ext cx="1016965" cy="391256"/>
      </dsp:txXfrm>
    </dsp:sp>
    <dsp:sp modelId="{B6E37B33-E187-4BEC-8DBB-77C6539351CF}">
      <dsp:nvSpPr>
        <dsp:cNvPr id="0" name=""/>
        <dsp:cNvSpPr/>
      </dsp:nvSpPr>
      <dsp:spPr>
        <a:xfrm>
          <a:off x="2329284" y="1372684"/>
          <a:ext cx="774277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0,00</a:t>
          </a:r>
          <a:endParaRPr lang="sv-SE" sz="1500" kern="1200" dirty="0"/>
        </a:p>
      </dsp:txBody>
      <dsp:txXfrm>
        <a:off x="2491656" y="1372684"/>
        <a:ext cx="449534" cy="324743"/>
      </dsp:txXfrm>
    </dsp:sp>
    <dsp:sp modelId="{EEF747B5-047F-430D-903A-5FAE788E4619}">
      <dsp:nvSpPr>
        <dsp:cNvPr id="0" name=""/>
        <dsp:cNvSpPr/>
      </dsp:nvSpPr>
      <dsp:spPr>
        <a:xfrm>
          <a:off x="1048221" y="1785460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Rättssäkerhet</a:t>
          </a:r>
          <a:endParaRPr lang="sv-SE" sz="1100" kern="1200" dirty="0"/>
        </a:p>
      </dsp:txBody>
      <dsp:txXfrm>
        <a:off x="1243849" y="1785460"/>
        <a:ext cx="979385" cy="391256"/>
      </dsp:txXfrm>
    </dsp:sp>
    <dsp:sp modelId="{F985E1E2-05AD-49FC-9645-09848A156B0F}">
      <dsp:nvSpPr>
        <dsp:cNvPr id="0" name=""/>
        <dsp:cNvSpPr/>
      </dsp:nvSpPr>
      <dsp:spPr>
        <a:xfrm>
          <a:off x="2291704" y="1818717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0,00</a:t>
          </a:r>
          <a:endParaRPr lang="sv-SE" sz="1500" kern="1200" dirty="0"/>
        </a:p>
      </dsp:txBody>
      <dsp:txXfrm>
        <a:off x="2454076" y="1818717"/>
        <a:ext cx="487115" cy="324743"/>
      </dsp:txXfrm>
    </dsp:sp>
    <dsp:sp modelId="{561639C5-05A0-4B3B-9272-30B402E22BB6}">
      <dsp:nvSpPr>
        <dsp:cNvPr id="0" name=""/>
        <dsp:cNvSpPr/>
      </dsp:nvSpPr>
      <dsp:spPr>
        <a:xfrm>
          <a:off x="1048221" y="2231493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Effektivitet</a:t>
          </a:r>
          <a:endParaRPr lang="sv-SE" sz="1100" kern="1200" dirty="0"/>
        </a:p>
      </dsp:txBody>
      <dsp:txXfrm>
        <a:off x="1243849" y="2231493"/>
        <a:ext cx="979385" cy="391256"/>
      </dsp:txXfrm>
    </dsp:sp>
    <dsp:sp modelId="{C914EC25-19EF-4D1A-AC7F-BD2B0E00939C}">
      <dsp:nvSpPr>
        <dsp:cNvPr id="0" name=""/>
        <dsp:cNvSpPr/>
      </dsp:nvSpPr>
      <dsp:spPr>
        <a:xfrm>
          <a:off x="2291704" y="2264750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1,49</a:t>
          </a:r>
          <a:endParaRPr lang="sv-SE" sz="1500" kern="1200" dirty="0"/>
        </a:p>
      </dsp:txBody>
      <dsp:txXfrm>
        <a:off x="2454076" y="2264750"/>
        <a:ext cx="487115" cy="324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7297-4CD2-4BA5-BC3A-D70408570693}">
      <dsp:nvSpPr>
        <dsp:cNvPr id="0" name=""/>
        <dsp:cNvSpPr/>
      </dsp:nvSpPr>
      <dsp:spPr>
        <a:xfrm>
          <a:off x="1048221" y="1329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Tillgänglighet</a:t>
          </a:r>
          <a:endParaRPr lang="sv-SE" sz="1100" b="1" kern="1200" dirty="0"/>
        </a:p>
      </dsp:txBody>
      <dsp:txXfrm>
        <a:off x="1243849" y="1329"/>
        <a:ext cx="979385" cy="391256"/>
      </dsp:txXfrm>
    </dsp:sp>
    <dsp:sp modelId="{EE4A1B69-D016-433C-A983-49880B8B3BA5}">
      <dsp:nvSpPr>
        <dsp:cNvPr id="0" name=""/>
        <dsp:cNvSpPr/>
      </dsp:nvSpPr>
      <dsp:spPr>
        <a:xfrm>
          <a:off x="2291704" y="34585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1,20</a:t>
          </a:r>
          <a:endParaRPr lang="sv-SE" sz="1500" kern="1200" dirty="0"/>
        </a:p>
      </dsp:txBody>
      <dsp:txXfrm>
        <a:off x="2454076" y="34585"/>
        <a:ext cx="487115" cy="324743"/>
      </dsp:txXfrm>
    </dsp:sp>
    <dsp:sp modelId="{F1369BF9-D45C-4CEF-998D-3ECF849FE8CA}">
      <dsp:nvSpPr>
        <dsp:cNvPr id="0" name=""/>
        <dsp:cNvSpPr/>
      </dsp:nvSpPr>
      <dsp:spPr>
        <a:xfrm>
          <a:off x="1048221" y="447362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Information</a:t>
          </a:r>
          <a:endParaRPr lang="sv-SE" sz="1100" kern="1200" dirty="0"/>
        </a:p>
      </dsp:txBody>
      <dsp:txXfrm>
        <a:off x="1243849" y="447362"/>
        <a:ext cx="979385" cy="391256"/>
      </dsp:txXfrm>
    </dsp:sp>
    <dsp:sp modelId="{0A5FD0E9-9AB0-4F5A-ABF0-B33C4FC885AF}">
      <dsp:nvSpPr>
        <dsp:cNvPr id="0" name=""/>
        <dsp:cNvSpPr/>
      </dsp:nvSpPr>
      <dsp:spPr>
        <a:xfrm>
          <a:off x="2291704" y="480618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0,00</a:t>
          </a:r>
          <a:endParaRPr lang="sv-SE" sz="1500" kern="1200" dirty="0"/>
        </a:p>
      </dsp:txBody>
      <dsp:txXfrm>
        <a:off x="2454076" y="480618"/>
        <a:ext cx="487115" cy="324743"/>
      </dsp:txXfrm>
    </dsp:sp>
    <dsp:sp modelId="{00406033-3E7E-44F8-B6B2-565E888B4015}">
      <dsp:nvSpPr>
        <dsp:cNvPr id="0" name=""/>
        <dsp:cNvSpPr/>
      </dsp:nvSpPr>
      <dsp:spPr>
        <a:xfrm>
          <a:off x="1048221" y="893395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Bemötande</a:t>
          </a:r>
          <a:endParaRPr lang="sv-SE" sz="1100" kern="1200" dirty="0"/>
        </a:p>
      </dsp:txBody>
      <dsp:txXfrm>
        <a:off x="1243849" y="893395"/>
        <a:ext cx="979385" cy="391256"/>
      </dsp:txXfrm>
    </dsp:sp>
    <dsp:sp modelId="{66E56BD4-6E4C-46A9-8863-C2B95C2BAEA4}">
      <dsp:nvSpPr>
        <dsp:cNvPr id="0" name=""/>
        <dsp:cNvSpPr/>
      </dsp:nvSpPr>
      <dsp:spPr>
        <a:xfrm>
          <a:off x="2291704" y="926651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0,65</a:t>
          </a:r>
          <a:endParaRPr lang="sv-SE" sz="1500" kern="1200" dirty="0"/>
        </a:p>
      </dsp:txBody>
      <dsp:txXfrm>
        <a:off x="2454076" y="926651"/>
        <a:ext cx="487115" cy="324743"/>
      </dsp:txXfrm>
    </dsp:sp>
    <dsp:sp modelId="{5B846213-7E1C-4856-A40A-DB1DEF971158}">
      <dsp:nvSpPr>
        <dsp:cNvPr id="0" name=""/>
        <dsp:cNvSpPr/>
      </dsp:nvSpPr>
      <dsp:spPr>
        <a:xfrm>
          <a:off x="1048221" y="1339427"/>
          <a:ext cx="140822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Kompetens</a:t>
          </a:r>
          <a:endParaRPr lang="sv-SE" sz="1100" b="1" kern="1200" dirty="0"/>
        </a:p>
      </dsp:txBody>
      <dsp:txXfrm>
        <a:off x="1243849" y="1339427"/>
        <a:ext cx="1016965" cy="391256"/>
      </dsp:txXfrm>
    </dsp:sp>
    <dsp:sp modelId="{B6E37B33-E187-4BEC-8DBB-77C6539351CF}">
      <dsp:nvSpPr>
        <dsp:cNvPr id="0" name=""/>
        <dsp:cNvSpPr/>
      </dsp:nvSpPr>
      <dsp:spPr>
        <a:xfrm>
          <a:off x="2329284" y="1372684"/>
          <a:ext cx="774277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1,39</a:t>
          </a:r>
          <a:endParaRPr lang="sv-SE" sz="1500" kern="1200" dirty="0"/>
        </a:p>
      </dsp:txBody>
      <dsp:txXfrm>
        <a:off x="2491656" y="1372684"/>
        <a:ext cx="449534" cy="324743"/>
      </dsp:txXfrm>
    </dsp:sp>
    <dsp:sp modelId="{EEF747B5-047F-430D-903A-5FAE788E4619}">
      <dsp:nvSpPr>
        <dsp:cNvPr id="0" name=""/>
        <dsp:cNvSpPr/>
      </dsp:nvSpPr>
      <dsp:spPr>
        <a:xfrm>
          <a:off x="1048221" y="1785460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Rättssäkerhet</a:t>
          </a:r>
          <a:endParaRPr lang="sv-SE" sz="1100" kern="1200" dirty="0"/>
        </a:p>
      </dsp:txBody>
      <dsp:txXfrm>
        <a:off x="1243849" y="1785460"/>
        <a:ext cx="979385" cy="391256"/>
      </dsp:txXfrm>
    </dsp:sp>
    <dsp:sp modelId="{F985E1E2-05AD-49FC-9645-09848A156B0F}">
      <dsp:nvSpPr>
        <dsp:cNvPr id="0" name=""/>
        <dsp:cNvSpPr/>
      </dsp:nvSpPr>
      <dsp:spPr>
        <a:xfrm>
          <a:off x="2291704" y="1818717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0,25</a:t>
          </a:r>
          <a:endParaRPr lang="sv-SE" sz="1500" kern="1200" dirty="0"/>
        </a:p>
      </dsp:txBody>
      <dsp:txXfrm>
        <a:off x="2454076" y="1818717"/>
        <a:ext cx="487115" cy="324743"/>
      </dsp:txXfrm>
    </dsp:sp>
    <dsp:sp modelId="{561639C5-05A0-4B3B-9272-30B402E22BB6}">
      <dsp:nvSpPr>
        <dsp:cNvPr id="0" name=""/>
        <dsp:cNvSpPr/>
      </dsp:nvSpPr>
      <dsp:spPr>
        <a:xfrm>
          <a:off x="1048221" y="2231493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Effektivitet</a:t>
          </a:r>
          <a:endParaRPr lang="sv-SE" sz="1100" kern="1200" dirty="0"/>
        </a:p>
      </dsp:txBody>
      <dsp:txXfrm>
        <a:off x="1243849" y="2231493"/>
        <a:ext cx="979385" cy="391256"/>
      </dsp:txXfrm>
    </dsp:sp>
    <dsp:sp modelId="{C914EC25-19EF-4D1A-AC7F-BD2B0E00939C}">
      <dsp:nvSpPr>
        <dsp:cNvPr id="0" name=""/>
        <dsp:cNvSpPr/>
      </dsp:nvSpPr>
      <dsp:spPr>
        <a:xfrm>
          <a:off x="2291704" y="2264750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1,36</a:t>
          </a:r>
          <a:endParaRPr lang="sv-SE" sz="1500" kern="1200" dirty="0"/>
        </a:p>
      </dsp:txBody>
      <dsp:txXfrm>
        <a:off x="2454076" y="2264750"/>
        <a:ext cx="487115" cy="324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7297-4CD2-4BA5-BC3A-D70408570693}">
      <dsp:nvSpPr>
        <dsp:cNvPr id="0" name=""/>
        <dsp:cNvSpPr/>
      </dsp:nvSpPr>
      <dsp:spPr>
        <a:xfrm>
          <a:off x="1048221" y="1329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Tillgänglighet</a:t>
          </a:r>
          <a:endParaRPr lang="sv-SE" sz="1100" b="1" kern="1200" dirty="0"/>
        </a:p>
      </dsp:txBody>
      <dsp:txXfrm>
        <a:off x="1243849" y="1329"/>
        <a:ext cx="979385" cy="391256"/>
      </dsp:txXfrm>
    </dsp:sp>
    <dsp:sp modelId="{EE4A1B69-D016-433C-A983-49880B8B3BA5}">
      <dsp:nvSpPr>
        <dsp:cNvPr id="0" name=""/>
        <dsp:cNvSpPr/>
      </dsp:nvSpPr>
      <dsp:spPr>
        <a:xfrm>
          <a:off x="2291704" y="34585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0,79</a:t>
          </a:r>
          <a:endParaRPr lang="sv-SE" sz="1500" kern="1200" dirty="0"/>
        </a:p>
      </dsp:txBody>
      <dsp:txXfrm>
        <a:off x="2454076" y="34585"/>
        <a:ext cx="487115" cy="324743"/>
      </dsp:txXfrm>
    </dsp:sp>
    <dsp:sp modelId="{F1369BF9-D45C-4CEF-998D-3ECF849FE8CA}">
      <dsp:nvSpPr>
        <dsp:cNvPr id="0" name=""/>
        <dsp:cNvSpPr/>
      </dsp:nvSpPr>
      <dsp:spPr>
        <a:xfrm>
          <a:off x="1048221" y="447362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Information</a:t>
          </a:r>
          <a:endParaRPr lang="sv-SE" sz="1100" kern="1200" dirty="0"/>
        </a:p>
      </dsp:txBody>
      <dsp:txXfrm>
        <a:off x="1243849" y="447362"/>
        <a:ext cx="979385" cy="391256"/>
      </dsp:txXfrm>
    </dsp:sp>
    <dsp:sp modelId="{0A5FD0E9-9AB0-4F5A-ABF0-B33C4FC885AF}">
      <dsp:nvSpPr>
        <dsp:cNvPr id="0" name=""/>
        <dsp:cNvSpPr/>
      </dsp:nvSpPr>
      <dsp:spPr>
        <a:xfrm>
          <a:off x="2291704" y="480618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0,90</a:t>
          </a:r>
          <a:endParaRPr lang="sv-SE" sz="1500" kern="1200" dirty="0"/>
        </a:p>
      </dsp:txBody>
      <dsp:txXfrm>
        <a:off x="2454076" y="480618"/>
        <a:ext cx="487115" cy="324743"/>
      </dsp:txXfrm>
    </dsp:sp>
    <dsp:sp modelId="{00406033-3E7E-44F8-B6B2-565E888B4015}">
      <dsp:nvSpPr>
        <dsp:cNvPr id="0" name=""/>
        <dsp:cNvSpPr/>
      </dsp:nvSpPr>
      <dsp:spPr>
        <a:xfrm>
          <a:off x="1048221" y="893395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Bemötande</a:t>
          </a:r>
          <a:endParaRPr lang="sv-SE" sz="1100" kern="1200" dirty="0"/>
        </a:p>
      </dsp:txBody>
      <dsp:txXfrm>
        <a:off x="1243849" y="893395"/>
        <a:ext cx="979385" cy="391256"/>
      </dsp:txXfrm>
    </dsp:sp>
    <dsp:sp modelId="{66E56BD4-6E4C-46A9-8863-C2B95C2BAEA4}">
      <dsp:nvSpPr>
        <dsp:cNvPr id="0" name=""/>
        <dsp:cNvSpPr/>
      </dsp:nvSpPr>
      <dsp:spPr>
        <a:xfrm>
          <a:off x="2291704" y="926651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0,71</a:t>
          </a:r>
          <a:endParaRPr lang="sv-SE" sz="1500" kern="1200" dirty="0"/>
        </a:p>
      </dsp:txBody>
      <dsp:txXfrm>
        <a:off x="2454076" y="926651"/>
        <a:ext cx="487115" cy="324743"/>
      </dsp:txXfrm>
    </dsp:sp>
    <dsp:sp modelId="{5B846213-7E1C-4856-A40A-DB1DEF971158}">
      <dsp:nvSpPr>
        <dsp:cNvPr id="0" name=""/>
        <dsp:cNvSpPr/>
      </dsp:nvSpPr>
      <dsp:spPr>
        <a:xfrm>
          <a:off x="1048221" y="1339427"/>
          <a:ext cx="140822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Kompetens</a:t>
          </a:r>
          <a:endParaRPr lang="sv-SE" sz="1100" b="1" kern="1200" dirty="0"/>
        </a:p>
      </dsp:txBody>
      <dsp:txXfrm>
        <a:off x="1243849" y="1339427"/>
        <a:ext cx="1016965" cy="391256"/>
      </dsp:txXfrm>
    </dsp:sp>
    <dsp:sp modelId="{B6E37B33-E187-4BEC-8DBB-77C6539351CF}">
      <dsp:nvSpPr>
        <dsp:cNvPr id="0" name=""/>
        <dsp:cNvSpPr/>
      </dsp:nvSpPr>
      <dsp:spPr>
        <a:xfrm>
          <a:off x="2329284" y="1372684"/>
          <a:ext cx="774277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0,84</a:t>
          </a:r>
          <a:endParaRPr lang="sv-SE" sz="1500" kern="1200" dirty="0"/>
        </a:p>
      </dsp:txBody>
      <dsp:txXfrm>
        <a:off x="2491656" y="1372684"/>
        <a:ext cx="449534" cy="324743"/>
      </dsp:txXfrm>
    </dsp:sp>
    <dsp:sp modelId="{EEF747B5-047F-430D-903A-5FAE788E4619}">
      <dsp:nvSpPr>
        <dsp:cNvPr id="0" name=""/>
        <dsp:cNvSpPr/>
      </dsp:nvSpPr>
      <dsp:spPr>
        <a:xfrm>
          <a:off x="1048221" y="1785460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Rättssäkerhet</a:t>
          </a:r>
          <a:endParaRPr lang="sv-SE" sz="1100" kern="1200" dirty="0"/>
        </a:p>
      </dsp:txBody>
      <dsp:txXfrm>
        <a:off x="1243849" y="1785460"/>
        <a:ext cx="979385" cy="391256"/>
      </dsp:txXfrm>
    </dsp:sp>
    <dsp:sp modelId="{F985E1E2-05AD-49FC-9645-09848A156B0F}">
      <dsp:nvSpPr>
        <dsp:cNvPr id="0" name=""/>
        <dsp:cNvSpPr/>
      </dsp:nvSpPr>
      <dsp:spPr>
        <a:xfrm>
          <a:off x="2291704" y="1818717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0,87</a:t>
          </a:r>
          <a:endParaRPr lang="sv-SE" sz="1500" kern="1200" dirty="0"/>
        </a:p>
      </dsp:txBody>
      <dsp:txXfrm>
        <a:off x="2454076" y="1818717"/>
        <a:ext cx="487115" cy="324743"/>
      </dsp:txXfrm>
    </dsp:sp>
    <dsp:sp modelId="{561639C5-05A0-4B3B-9272-30B402E22BB6}">
      <dsp:nvSpPr>
        <dsp:cNvPr id="0" name=""/>
        <dsp:cNvSpPr/>
      </dsp:nvSpPr>
      <dsp:spPr>
        <a:xfrm>
          <a:off x="1048221" y="2231493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Effektivitet</a:t>
          </a:r>
          <a:endParaRPr lang="sv-SE" sz="1100" kern="1200" dirty="0"/>
        </a:p>
      </dsp:txBody>
      <dsp:txXfrm>
        <a:off x="1243849" y="2231493"/>
        <a:ext cx="979385" cy="391256"/>
      </dsp:txXfrm>
    </dsp:sp>
    <dsp:sp modelId="{C914EC25-19EF-4D1A-AC7F-BD2B0E00939C}">
      <dsp:nvSpPr>
        <dsp:cNvPr id="0" name=""/>
        <dsp:cNvSpPr/>
      </dsp:nvSpPr>
      <dsp:spPr>
        <a:xfrm>
          <a:off x="2291704" y="2264750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0,68</a:t>
          </a:r>
          <a:endParaRPr lang="sv-SE" sz="1500" kern="1200" dirty="0"/>
        </a:p>
      </dsp:txBody>
      <dsp:txXfrm>
        <a:off x="2454076" y="2264750"/>
        <a:ext cx="487115" cy="3247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7297-4CD2-4BA5-BC3A-D70408570693}">
      <dsp:nvSpPr>
        <dsp:cNvPr id="0" name=""/>
        <dsp:cNvSpPr/>
      </dsp:nvSpPr>
      <dsp:spPr>
        <a:xfrm>
          <a:off x="1048221" y="1329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Tillgänglighet</a:t>
          </a:r>
          <a:endParaRPr lang="sv-SE" sz="1100" b="1" kern="1200" dirty="0"/>
        </a:p>
      </dsp:txBody>
      <dsp:txXfrm>
        <a:off x="1243849" y="1329"/>
        <a:ext cx="979385" cy="391256"/>
      </dsp:txXfrm>
    </dsp:sp>
    <dsp:sp modelId="{EE4A1B69-D016-433C-A983-49880B8B3BA5}">
      <dsp:nvSpPr>
        <dsp:cNvPr id="0" name=""/>
        <dsp:cNvSpPr/>
      </dsp:nvSpPr>
      <dsp:spPr>
        <a:xfrm>
          <a:off x="2291704" y="34585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0,60</a:t>
          </a:r>
          <a:endParaRPr lang="sv-SE" sz="1500" kern="1200" dirty="0"/>
        </a:p>
      </dsp:txBody>
      <dsp:txXfrm>
        <a:off x="2454076" y="34585"/>
        <a:ext cx="487115" cy="324743"/>
      </dsp:txXfrm>
    </dsp:sp>
    <dsp:sp modelId="{F1369BF9-D45C-4CEF-998D-3ECF849FE8CA}">
      <dsp:nvSpPr>
        <dsp:cNvPr id="0" name=""/>
        <dsp:cNvSpPr/>
      </dsp:nvSpPr>
      <dsp:spPr>
        <a:xfrm>
          <a:off x="1048221" y="447362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Information</a:t>
          </a:r>
          <a:endParaRPr lang="sv-SE" sz="1100" kern="1200" dirty="0"/>
        </a:p>
      </dsp:txBody>
      <dsp:txXfrm>
        <a:off x="1243849" y="447362"/>
        <a:ext cx="979385" cy="391256"/>
      </dsp:txXfrm>
    </dsp:sp>
    <dsp:sp modelId="{0A5FD0E9-9AB0-4F5A-ABF0-B33C4FC885AF}">
      <dsp:nvSpPr>
        <dsp:cNvPr id="0" name=""/>
        <dsp:cNvSpPr/>
      </dsp:nvSpPr>
      <dsp:spPr>
        <a:xfrm>
          <a:off x="2291704" y="480618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0,00</a:t>
          </a:r>
          <a:endParaRPr lang="sv-SE" sz="1500" kern="1200" dirty="0"/>
        </a:p>
      </dsp:txBody>
      <dsp:txXfrm>
        <a:off x="2454076" y="480618"/>
        <a:ext cx="487115" cy="324743"/>
      </dsp:txXfrm>
    </dsp:sp>
    <dsp:sp modelId="{00406033-3E7E-44F8-B6B2-565E888B4015}">
      <dsp:nvSpPr>
        <dsp:cNvPr id="0" name=""/>
        <dsp:cNvSpPr/>
      </dsp:nvSpPr>
      <dsp:spPr>
        <a:xfrm>
          <a:off x="1048221" y="893395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Bemötande</a:t>
          </a:r>
          <a:endParaRPr lang="sv-SE" sz="1100" kern="1200" dirty="0"/>
        </a:p>
      </dsp:txBody>
      <dsp:txXfrm>
        <a:off x="1243849" y="893395"/>
        <a:ext cx="979385" cy="391256"/>
      </dsp:txXfrm>
    </dsp:sp>
    <dsp:sp modelId="{66E56BD4-6E4C-46A9-8863-C2B95C2BAEA4}">
      <dsp:nvSpPr>
        <dsp:cNvPr id="0" name=""/>
        <dsp:cNvSpPr/>
      </dsp:nvSpPr>
      <dsp:spPr>
        <a:xfrm>
          <a:off x="2291704" y="926651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0,51</a:t>
          </a:r>
          <a:endParaRPr lang="sv-SE" sz="1500" kern="1200" dirty="0"/>
        </a:p>
      </dsp:txBody>
      <dsp:txXfrm>
        <a:off x="2454076" y="926651"/>
        <a:ext cx="487115" cy="324743"/>
      </dsp:txXfrm>
    </dsp:sp>
    <dsp:sp modelId="{5B846213-7E1C-4856-A40A-DB1DEF971158}">
      <dsp:nvSpPr>
        <dsp:cNvPr id="0" name=""/>
        <dsp:cNvSpPr/>
      </dsp:nvSpPr>
      <dsp:spPr>
        <a:xfrm>
          <a:off x="1048221" y="1339427"/>
          <a:ext cx="140822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Kompetens</a:t>
          </a:r>
          <a:endParaRPr lang="sv-SE" sz="1100" b="1" kern="1200" dirty="0"/>
        </a:p>
      </dsp:txBody>
      <dsp:txXfrm>
        <a:off x="1243849" y="1339427"/>
        <a:ext cx="1016965" cy="391256"/>
      </dsp:txXfrm>
    </dsp:sp>
    <dsp:sp modelId="{B6E37B33-E187-4BEC-8DBB-77C6539351CF}">
      <dsp:nvSpPr>
        <dsp:cNvPr id="0" name=""/>
        <dsp:cNvSpPr/>
      </dsp:nvSpPr>
      <dsp:spPr>
        <a:xfrm>
          <a:off x="2329284" y="1372684"/>
          <a:ext cx="774277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2,00</a:t>
          </a:r>
          <a:endParaRPr lang="sv-SE" sz="1500" kern="1200" dirty="0"/>
        </a:p>
      </dsp:txBody>
      <dsp:txXfrm>
        <a:off x="2491656" y="1372684"/>
        <a:ext cx="449534" cy="324743"/>
      </dsp:txXfrm>
    </dsp:sp>
    <dsp:sp modelId="{EEF747B5-047F-430D-903A-5FAE788E4619}">
      <dsp:nvSpPr>
        <dsp:cNvPr id="0" name=""/>
        <dsp:cNvSpPr/>
      </dsp:nvSpPr>
      <dsp:spPr>
        <a:xfrm>
          <a:off x="1048221" y="1785460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Rättssäkerhet</a:t>
          </a:r>
          <a:endParaRPr lang="sv-SE" sz="1100" kern="1200" dirty="0"/>
        </a:p>
      </dsp:txBody>
      <dsp:txXfrm>
        <a:off x="1243849" y="1785460"/>
        <a:ext cx="979385" cy="391256"/>
      </dsp:txXfrm>
    </dsp:sp>
    <dsp:sp modelId="{F985E1E2-05AD-49FC-9645-09848A156B0F}">
      <dsp:nvSpPr>
        <dsp:cNvPr id="0" name=""/>
        <dsp:cNvSpPr/>
      </dsp:nvSpPr>
      <dsp:spPr>
        <a:xfrm>
          <a:off x="2291704" y="1818717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0,40</a:t>
          </a:r>
          <a:endParaRPr lang="sv-SE" sz="1500" kern="1200" dirty="0"/>
        </a:p>
      </dsp:txBody>
      <dsp:txXfrm>
        <a:off x="2454076" y="1818717"/>
        <a:ext cx="487115" cy="324743"/>
      </dsp:txXfrm>
    </dsp:sp>
    <dsp:sp modelId="{561639C5-05A0-4B3B-9272-30B402E22BB6}">
      <dsp:nvSpPr>
        <dsp:cNvPr id="0" name=""/>
        <dsp:cNvSpPr/>
      </dsp:nvSpPr>
      <dsp:spPr>
        <a:xfrm>
          <a:off x="1048221" y="2231493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Effektivitet</a:t>
          </a:r>
          <a:endParaRPr lang="sv-SE" sz="1100" kern="1200" dirty="0"/>
        </a:p>
      </dsp:txBody>
      <dsp:txXfrm>
        <a:off x="1243849" y="2231493"/>
        <a:ext cx="979385" cy="391256"/>
      </dsp:txXfrm>
    </dsp:sp>
    <dsp:sp modelId="{C914EC25-19EF-4D1A-AC7F-BD2B0E00939C}">
      <dsp:nvSpPr>
        <dsp:cNvPr id="0" name=""/>
        <dsp:cNvSpPr/>
      </dsp:nvSpPr>
      <dsp:spPr>
        <a:xfrm>
          <a:off x="2291704" y="2264750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1,76</a:t>
          </a:r>
          <a:endParaRPr lang="sv-SE" sz="1500" kern="1200" dirty="0"/>
        </a:p>
      </dsp:txBody>
      <dsp:txXfrm>
        <a:off x="2454076" y="2264750"/>
        <a:ext cx="487115" cy="3247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7297-4CD2-4BA5-BC3A-D70408570693}">
      <dsp:nvSpPr>
        <dsp:cNvPr id="0" name=""/>
        <dsp:cNvSpPr/>
      </dsp:nvSpPr>
      <dsp:spPr>
        <a:xfrm>
          <a:off x="1048221" y="1329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Tillgänglighet</a:t>
          </a:r>
          <a:endParaRPr lang="sv-SE" sz="1100" b="1" kern="1200" dirty="0"/>
        </a:p>
      </dsp:txBody>
      <dsp:txXfrm>
        <a:off x="1243849" y="1329"/>
        <a:ext cx="979385" cy="391256"/>
      </dsp:txXfrm>
    </dsp:sp>
    <dsp:sp modelId="{EE4A1B69-D016-433C-A983-49880B8B3BA5}">
      <dsp:nvSpPr>
        <dsp:cNvPr id="0" name=""/>
        <dsp:cNvSpPr/>
      </dsp:nvSpPr>
      <dsp:spPr>
        <a:xfrm>
          <a:off x="2291704" y="34585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0,00</a:t>
          </a:r>
          <a:endParaRPr lang="sv-SE" sz="1500" kern="1200" dirty="0"/>
        </a:p>
      </dsp:txBody>
      <dsp:txXfrm>
        <a:off x="2454076" y="34585"/>
        <a:ext cx="487115" cy="324743"/>
      </dsp:txXfrm>
    </dsp:sp>
    <dsp:sp modelId="{F1369BF9-D45C-4CEF-998D-3ECF849FE8CA}">
      <dsp:nvSpPr>
        <dsp:cNvPr id="0" name=""/>
        <dsp:cNvSpPr/>
      </dsp:nvSpPr>
      <dsp:spPr>
        <a:xfrm>
          <a:off x="1048221" y="447362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Information</a:t>
          </a:r>
          <a:endParaRPr lang="sv-SE" sz="1100" kern="1200" dirty="0"/>
        </a:p>
      </dsp:txBody>
      <dsp:txXfrm>
        <a:off x="1243849" y="447362"/>
        <a:ext cx="979385" cy="391256"/>
      </dsp:txXfrm>
    </dsp:sp>
    <dsp:sp modelId="{0A5FD0E9-9AB0-4F5A-ABF0-B33C4FC885AF}">
      <dsp:nvSpPr>
        <dsp:cNvPr id="0" name=""/>
        <dsp:cNvSpPr/>
      </dsp:nvSpPr>
      <dsp:spPr>
        <a:xfrm>
          <a:off x="2291704" y="480618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0,00</a:t>
          </a:r>
          <a:endParaRPr lang="sv-SE" sz="1500" kern="1200" dirty="0"/>
        </a:p>
      </dsp:txBody>
      <dsp:txXfrm>
        <a:off x="2454076" y="480618"/>
        <a:ext cx="487115" cy="324743"/>
      </dsp:txXfrm>
    </dsp:sp>
    <dsp:sp modelId="{00406033-3E7E-44F8-B6B2-565E888B4015}">
      <dsp:nvSpPr>
        <dsp:cNvPr id="0" name=""/>
        <dsp:cNvSpPr/>
      </dsp:nvSpPr>
      <dsp:spPr>
        <a:xfrm>
          <a:off x="1048221" y="893395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Bemötande</a:t>
          </a:r>
          <a:endParaRPr lang="sv-SE" sz="1100" kern="1200" dirty="0"/>
        </a:p>
      </dsp:txBody>
      <dsp:txXfrm>
        <a:off x="1243849" y="893395"/>
        <a:ext cx="979385" cy="391256"/>
      </dsp:txXfrm>
    </dsp:sp>
    <dsp:sp modelId="{66E56BD4-6E4C-46A9-8863-C2B95C2BAEA4}">
      <dsp:nvSpPr>
        <dsp:cNvPr id="0" name=""/>
        <dsp:cNvSpPr/>
      </dsp:nvSpPr>
      <dsp:spPr>
        <a:xfrm>
          <a:off x="2291704" y="926651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0,00</a:t>
          </a:r>
          <a:endParaRPr lang="sv-SE" sz="1500" kern="1200" dirty="0"/>
        </a:p>
      </dsp:txBody>
      <dsp:txXfrm>
        <a:off x="2454076" y="926651"/>
        <a:ext cx="487115" cy="324743"/>
      </dsp:txXfrm>
    </dsp:sp>
    <dsp:sp modelId="{5B846213-7E1C-4856-A40A-DB1DEF971158}">
      <dsp:nvSpPr>
        <dsp:cNvPr id="0" name=""/>
        <dsp:cNvSpPr/>
      </dsp:nvSpPr>
      <dsp:spPr>
        <a:xfrm>
          <a:off x="1048221" y="1339427"/>
          <a:ext cx="140822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/>
            <a:t>Kompetens</a:t>
          </a:r>
          <a:endParaRPr lang="sv-SE" sz="1100" b="1" kern="1200" dirty="0"/>
        </a:p>
      </dsp:txBody>
      <dsp:txXfrm>
        <a:off x="1243849" y="1339427"/>
        <a:ext cx="1016965" cy="391256"/>
      </dsp:txXfrm>
    </dsp:sp>
    <dsp:sp modelId="{B6E37B33-E187-4BEC-8DBB-77C6539351CF}">
      <dsp:nvSpPr>
        <dsp:cNvPr id="0" name=""/>
        <dsp:cNvSpPr/>
      </dsp:nvSpPr>
      <dsp:spPr>
        <a:xfrm>
          <a:off x="2329284" y="1372684"/>
          <a:ext cx="774277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0,00</a:t>
          </a:r>
          <a:endParaRPr lang="sv-SE" sz="1500" kern="1200" dirty="0"/>
        </a:p>
      </dsp:txBody>
      <dsp:txXfrm>
        <a:off x="2491656" y="1372684"/>
        <a:ext cx="449534" cy="324743"/>
      </dsp:txXfrm>
    </dsp:sp>
    <dsp:sp modelId="{EEF747B5-047F-430D-903A-5FAE788E4619}">
      <dsp:nvSpPr>
        <dsp:cNvPr id="0" name=""/>
        <dsp:cNvSpPr/>
      </dsp:nvSpPr>
      <dsp:spPr>
        <a:xfrm>
          <a:off x="1048221" y="1785460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Rättssäkerhet</a:t>
          </a:r>
          <a:endParaRPr lang="sv-SE" sz="1100" kern="1200" dirty="0"/>
        </a:p>
      </dsp:txBody>
      <dsp:txXfrm>
        <a:off x="1243849" y="1785460"/>
        <a:ext cx="979385" cy="391256"/>
      </dsp:txXfrm>
    </dsp:sp>
    <dsp:sp modelId="{F985E1E2-05AD-49FC-9645-09848A156B0F}">
      <dsp:nvSpPr>
        <dsp:cNvPr id="0" name=""/>
        <dsp:cNvSpPr/>
      </dsp:nvSpPr>
      <dsp:spPr>
        <a:xfrm>
          <a:off x="2291704" y="1818717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0,00</a:t>
          </a:r>
          <a:endParaRPr lang="sv-SE" sz="1500" kern="1200" dirty="0"/>
        </a:p>
      </dsp:txBody>
      <dsp:txXfrm>
        <a:off x="2454076" y="1818717"/>
        <a:ext cx="487115" cy="324743"/>
      </dsp:txXfrm>
    </dsp:sp>
    <dsp:sp modelId="{561639C5-05A0-4B3B-9272-30B402E22BB6}">
      <dsp:nvSpPr>
        <dsp:cNvPr id="0" name=""/>
        <dsp:cNvSpPr/>
      </dsp:nvSpPr>
      <dsp:spPr>
        <a:xfrm>
          <a:off x="1048221" y="2231493"/>
          <a:ext cx="1370641" cy="391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i="0" kern="1200" dirty="0" smtClean="0"/>
            <a:t>Effektivitet</a:t>
          </a:r>
          <a:endParaRPr lang="sv-SE" sz="1100" kern="1200" dirty="0"/>
        </a:p>
      </dsp:txBody>
      <dsp:txXfrm>
        <a:off x="1243849" y="2231493"/>
        <a:ext cx="979385" cy="391256"/>
      </dsp:txXfrm>
    </dsp:sp>
    <dsp:sp modelId="{C914EC25-19EF-4D1A-AC7F-BD2B0E00939C}">
      <dsp:nvSpPr>
        <dsp:cNvPr id="0" name=""/>
        <dsp:cNvSpPr/>
      </dsp:nvSpPr>
      <dsp:spPr>
        <a:xfrm>
          <a:off x="2291704" y="2264750"/>
          <a:ext cx="811858" cy="3247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/>
            <a:t>0,00</a:t>
          </a:r>
          <a:endParaRPr lang="sv-SE" sz="1500" kern="1200" dirty="0"/>
        </a:p>
      </dsp:txBody>
      <dsp:txXfrm>
        <a:off x="2454076" y="2264750"/>
        <a:ext cx="487115" cy="324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0" cy="493315"/>
          </a:xfrm>
          <a:prstGeom prst="rect">
            <a:avLst/>
          </a:prstGeom>
        </p:spPr>
        <p:txBody>
          <a:bodyPr vert="horz" lIns="90734" tIns="45366" rIns="90734" bIns="4536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15374" y="2"/>
            <a:ext cx="2918830" cy="493315"/>
          </a:xfrm>
          <a:prstGeom prst="rect">
            <a:avLst/>
          </a:prstGeom>
        </p:spPr>
        <p:txBody>
          <a:bodyPr vert="horz" lIns="90734" tIns="45366" rIns="90734" bIns="45366" rtlCol="0"/>
          <a:lstStyle>
            <a:lvl1pPr algn="r">
              <a:defRPr sz="1200"/>
            </a:lvl1pPr>
          </a:lstStyle>
          <a:p>
            <a:fld id="{8BD6D839-72AD-403C-9D55-0683ABAFD5C9}" type="datetimeFigureOut">
              <a:rPr lang="sv-SE" smtClean="0"/>
              <a:pPr/>
              <a:t>2016-06-08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371286"/>
            <a:ext cx="2918830" cy="493315"/>
          </a:xfrm>
          <a:prstGeom prst="rect">
            <a:avLst/>
          </a:prstGeom>
        </p:spPr>
        <p:txBody>
          <a:bodyPr vert="horz" lIns="90734" tIns="45366" rIns="90734" bIns="4536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3315"/>
          </a:xfrm>
          <a:prstGeom prst="rect">
            <a:avLst/>
          </a:prstGeom>
        </p:spPr>
        <p:txBody>
          <a:bodyPr vert="horz" lIns="90734" tIns="45366" rIns="90734" bIns="45366" rtlCol="0" anchor="b"/>
          <a:lstStyle>
            <a:lvl1pPr algn="r">
              <a:defRPr sz="1200"/>
            </a:lvl1pPr>
          </a:lstStyle>
          <a:p>
            <a:fld id="{DC0A4A1F-4E59-4DF4-AA06-FA90EBA08E9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020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0" cy="493315"/>
          </a:xfrm>
          <a:prstGeom prst="rect">
            <a:avLst/>
          </a:prstGeom>
        </p:spPr>
        <p:txBody>
          <a:bodyPr vert="horz" lIns="90734" tIns="45366" rIns="90734" bIns="4536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0" cy="493315"/>
          </a:xfrm>
          <a:prstGeom prst="rect">
            <a:avLst/>
          </a:prstGeom>
        </p:spPr>
        <p:txBody>
          <a:bodyPr vert="horz" lIns="90734" tIns="45366" rIns="90734" bIns="45366" rtlCol="0"/>
          <a:lstStyle>
            <a:lvl1pPr algn="r">
              <a:defRPr sz="1200"/>
            </a:lvl1pPr>
          </a:lstStyle>
          <a:p>
            <a:fld id="{A2D76CEB-66E8-43DE-97D9-7B32ED675848}" type="datetimeFigureOut">
              <a:rPr lang="sv-SE" smtClean="0"/>
              <a:pPr/>
              <a:t>2016-06-08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4" tIns="45366" rIns="90734" bIns="4536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0"/>
          </a:xfrm>
          <a:prstGeom prst="rect">
            <a:avLst/>
          </a:prstGeom>
        </p:spPr>
        <p:txBody>
          <a:bodyPr vert="horz" lIns="90734" tIns="45366" rIns="90734" bIns="45366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3315"/>
          </a:xfrm>
          <a:prstGeom prst="rect">
            <a:avLst/>
          </a:prstGeom>
        </p:spPr>
        <p:txBody>
          <a:bodyPr vert="horz" lIns="90734" tIns="45366" rIns="90734" bIns="4536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3315"/>
          </a:xfrm>
          <a:prstGeom prst="rect">
            <a:avLst/>
          </a:prstGeom>
        </p:spPr>
        <p:txBody>
          <a:bodyPr vert="horz" lIns="90734" tIns="45366" rIns="90734" bIns="45366" rtlCol="0" anchor="b"/>
          <a:lstStyle>
            <a:lvl1pPr algn="r">
              <a:defRPr sz="1200"/>
            </a:lvl1pPr>
          </a:lstStyle>
          <a:p>
            <a:fld id="{254D7CD8-74CF-441B-81E3-463A9E8448D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137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2416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54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66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68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69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81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83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84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97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99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100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37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39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40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51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7CD8-74CF-441B-81E3-463A9E8448DD}" type="slidenum">
              <a:rPr lang="sv-SE" smtClean="0"/>
              <a:pPr/>
              <a:t>53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34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0" name="Picture 10" descr="sbr_1_ppt521x24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5413"/>
            <a:ext cx="8902700" cy="1876425"/>
          </a:xfrm>
          <a:prstGeom prst="rect">
            <a:avLst/>
          </a:prstGeom>
          <a:noFill/>
        </p:spPr>
      </p:pic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125413" y="2125663"/>
            <a:ext cx="8888412" cy="454342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898525" y="3081338"/>
            <a:ext cx="6046788" cy="519112"/>
          </a:xfrm>
        </p:spPr>
        <p:txBody>
          <a:bodyPr anchor="b">
            <a:sp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8525" y="3667125"/>
            <a:ext cx="6049963" cy="1201738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pic>
        <p:nvPicPr>
          <p:cNvPr id="8" name="Bildobjekt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52" y="201717"/>
            <a:ext cx="2298516" cy="562987"/>
          </a:xfrm>
          <a:prstGeom prst="rect">
            <a:avLst/>
          </a:prstGeom>
        </p:spPr>
      </p:pic>
      <p:pic>
        <p:nvPicPr>
          <p:cNvPr id="9" name="Picture 2" descr="Västerås stads stadsvap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1300914"/>
            <a:ext cx="1775102" cy="6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A18-2AD5-4568-A819-F56AB4AB34D8}" type="datetimeFigureOut">
              <a:rPr lang="sv-SE" smtClean="0"/>
              <a:pPr/>
              <a:t>2016-06-08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3F82-290E-431F-8903-66B1C764E80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480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A18-2AD5-4568-A819-F56AB4AB34D8}" type="datetimeFigureOut">
              <a:rPr lang="sv-SE" smtClean="0"/>
              <a:pPr/>
              <a:t>2016-06-08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3F82-290E-431F-8903-66B1C764E80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17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A18-2AD5-4568-A819-F56AB4AB34D8}" type="datetimeFigureOut">
              <a:rPr lang="sv-SE" smtClean="0"/>
              <a:pPr/>
              <a:t>2016-06-08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3F82-290E-431F-8903-66B1C764E80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8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A18-2AD5-4568-A819-F56AB4AB34D8}" type="datetimeFigureOut">
              <a:rPr lang="sv-SE" smtClean="0"/>
              <a:pPr/>
              <a:t>2016-06-08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3F82-290E-431F-8903-66B1C764E80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997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A18-2AD5-4568-A819-F56AB4AB34D8}" type="datetimeFigureOut">
              <a:rPr lang="sv-SE" smtClean="0"/>
              <a:pPr/>
              <a:t>2016-06-08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3F82-290E-431F-8903-66B1C764E80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151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5FE37-C5DB-4AC9-9891-73407E2E5B51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9" name="Picture 2" descr="\\Tof\dfs\tof\Grafik\MIND Research Logo\Mind Research AB Logotyp\PNG\mind_research_logotyp_liten_fär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329037"/>
            <a:ext cx="1067406" cy="4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 userDrawn="1"/>
        </p:nvSpPr>
        <p:spPr>
          <a:xfrm>
            <a:off x="3034809" y="644404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Västerås stad – jan</a:t>
            </a:r>
            <a:r>
              <a:rPr lang="sv-SE" baseline="0" dirty="0" smtClean="0"/>
              <a:t>-dec</a:t>
            </a:r>
            <a:r>
              <a:rPr lang="sv-SE" dirty="0" smtClean="0"/>
              <a:t> 2015</a:t>
            </a:r>
            <a:endParaRPr lang="sv-SE" dirty="0"/>
          </a:p>
        </p:txBody>
      </p:sp>
      <p:pic>
        <p:nvPicPr>
          <p:cNvPr id="11" name="Picture 2" descr="Västerås stads stadsvap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97" y="332656"/>
            <a:ext cx="1775102" cy="6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F38B9-792B-4320-874C-D4C126736D2A}" type="slidenum">
              <a:rPr lang="sv-SE"/>
              <a:pPr/>
              <a:t>‹#›</a:t>
            </a:fld>
            <a:endParaRPr lang="sv-SE" dirty="0"/>
          </a:p>
        </p:txBody>
      </p:sp>
      <p:pic>
        <p:nvPicPr>
          <p:cNvPr id="10" name="Picture 2" descr="\\Tof\dfs\tof\Grafik\MIND Research Logo\Mind Research AB Logotyp\PNG\mind_research_logotyp_liten_fär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329037"/>
            <a:ext cx="1067406" cy="4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 userDrawn="1"/>
        </p:nvSpPr>
        <p:spPr>
          <a:xfrm>
            <a:off x="3034809" y="644404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Västerås stad – jan</a:t>
            </a:r>
            <a:r>
              <a:rPr lang="sv-SE" baseline="0" dirty="0" smtClean="0"/>
              <a:t>-dec</a:t>
            </a:r>
            <a:r>
              <a:rPr lang="sv-SE" dirty="0" smtClean="0"/>
              <a:t> 2015</a:t>
            </a:r>
            <a:endParaRPr lang="sv-SE" dirty="0"/>
          </a:p>
        </p:txBody>
      </p:sp>
      <p:pic>
        <p:nvPicPr>
          <p:cNvPr id="15" name="Picture 2" descr="Västerås stads stadsvap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97" y="332656"/>
            <a:ext cx="1775102" cy="6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2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A18-2AD5-4568-A819-F56AB4AB34D8}" type="datetimeFigureOut">
              <a:rPr lang="sv-SE" smtClean="0"/>
              <a:pPr/>
              <a:t>2016-06-08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3F82-290E-431F-8903-66B1C764E80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14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A18-2AD5-4568-A819-F56AB4AB34D8}" type="datetimeFigureOut">
              <a:rPr lang="sv-SE" smtClean="0"/>
              <a:pPr/>
              <a:t>2016-06-08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3F82-290E-431F-8903-66B1C764E80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182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A18-2AD5-4568-A819-F56AB4AB34D8}" type="datetimeFigureOut">
              <a:rPr lang="sv-SE" smtClean="0"/>
              <a:pPr/>
              <a:t>2016-06-08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3F82-290E-431F-8903-66B1C764E80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9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A18-2AD5-4568-A819-F56AB4AB34D8}" type="datetimeFigureOut">
              <a:rPr lang="sv-SE" smtClean="0"/>
              <a:pPr/>
              <a:t>2016-06-08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3F82-290E-431F-8903-66B1C764E80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678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A18-2AD5-4568-A819-F56AB4AB34D8}" type="datetimeFigureOut">
              <a:rPr lang="sv-SE" smtClean="0"/>
              <a:pPr/>
              <a:t>2016-06-08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3F82-290E-431F-8903-66B1C764E80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A18-2AD5-4568-A819-F56AB4AB34D8}" type="datetimeFigureOut">
              <a:rPr lang="sv-SE" smtClean="0"/>
              <a:pPr/>
              <a:t>2016-06-08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3F82-290E-431F-8903-66B1C764E80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730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Line 3"/>
          <p:cNvSpPr>
            <a:spLocks noChangeShapeType="1"/>
          </p:cNvSpPr>
          <p:nvPr/>
        </p:nvSpPr>
        <p:spPr bwMode="auto">
          <a:xfrm flipH="1">
            <a:off x="406400" y="1112838"/>
            <a:ext cx="8331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sv-SE"/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2387A90-5B79-4177-8308-1B4BF87CF292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1125538"/>
            <a:ext cx="792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471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2349500"/>
            <a:ext cx="792162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pic>
        <p:nvPicPr>
          <p:cNvPr id="347147" name="Picture 11" descr="pptsmall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" y="398463"/>
            <a:ext cx="609600" cy="609600"/>
          </a:xfrm>
          <a:prstGeom prst="rect">
            <a:avLst/>
          </a:prstGeom>
          <a:noFill/>
        </p:spPr>
      </p:pic>
      <p:pic>
        <p:nvPicPr>
          <p:cNvPr id="347148" name="Picture 12" descr="pptsmall-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2363" y="398463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401638"/>
            <a:ext cx="611187" cy="611187"/>
          </a:xfrm>
          <a:prstGeom prst="rect">
            <a:avLst/>
          </a:prstGeom>
          <a:noFill/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40" y="513703"/>
            <a:ext cx="1819024" cy="4455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7" r:id="rId2"/>
    <p:sldLayoutId id="2147483690" r:id="rId3"/>
  </p:sldLayoutIdLst>
  <p:transition>
    <p:strips dir="rd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1CA18-2AD5-4568-A819-F56AB4AB34D8}" type="datetimeFigureOut">
              <a:rPr lang="sv-SE" smtClean="0"/>
              <a:pPr/>
              <a:t>2016-06-08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3F82-290E-431F-8903-66B1C764E80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00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e/url?sa=i&amp;rct=j&amp;q=kund&amp;source=images&amp;cd=&amp;cad=rja&amp;docid=Tgm8FcNTGOAorM&amp;tbnid=A7HbFP7q4hzFUM:&amp;ved=0CAUQjRw&amp;url=http://www.mynewsdesk.com/se/pressroom/trygg-hansa/pressrelease/view/ny-skandinavisk-direktoer-foer-strategi-marknad-och-kund-paa-trygg-hansa-codan-582006&amp;ei=0wueUZrZJ6i44ASyi4DYAw&amp;bvm=bv.46865395,d.bGE&amp;psig=AFQjCNEO6Hldi-OC8bqGPUqz18hlWPQhUw&amp;ust=1369398593061147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annerback@mindresearch.s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dresearch.s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e/url?sa=i&amp;rct=j&amp;q=kund&amp;source=images&amp;cd=&amp;cad=rja&amp;docid=Tgm8FcNTGOAorM&amp;tbnid=A7HbFP7q4hzFUM:&amp;ved=0CAUQjRw&amp;url=http://www.mynewsdesk.com/se/pressroom/trygg-hansa/pressrelease/view/ny-skandinavisk-direktoer-foer-strategi-marknad-och-kund-paa-trygg-hansa-codan-582006&amp;ei=0wueUZrZJ6i44ASyi4DYAw&amp;bvm=bv.46865395,d.bGE&amp;psig=AFQjCNEO6Hldi-OC8bqGPUqz18hlWPQhUw&amp;ust=1369398593061147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e/url?sa=i&amp;rct=j&amp;q=kund&amp;source=images&amp;cd=&amp;cad=rja&amp;docid=Tgm8FcNTGOAorM&amp;tbnid=A7HbFP7q4hzFUM:&amp;ved=0CAUQjRw&amp;url=http://www.mynewsdesk.com/se/pressroom/trygg-hansa/pressrelease/view/ny-skandinavisk-direktoer-foer-strategi-marknad-och-kund-paa-trygg-hansa-codan-582006&amp;ei=0wueUZrZJ6i44ASyi4DYAw&amp;bvm=bv.46865395,d.bGE&amp;psig=AFQjCNEO6Hldi-OC8bqGPUqz18hlWPQhUw&amp;ust=1369398593061147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e/url?sa=i&amp;rct=j&amp;q=kund&amp;source=images&amp;cd=&amp;cad=rja&amp;docid=Tgm8FcNTGOAorM&amp;tbnid=A7HbFP7q4hzFUM:&amp;ved=0CAUQjRw&amp;url=http://www.mynewsdesk.com/se/pressroom/trygg-hansa/pressrelease/view/ny-skandinavisk-direktoer-foer-strategi-marknad-och-kund-paa-trygg-hansa-codan-582006&amp;ei=0wueUZrZJ6i44ASyi4DYAw&amp;bvm=bv.46865395,d.bGE&amp;psig=AFQjCNEO6Hldi-OC8bqGPUqz18hlWPQhUw&amp;ust=1369398593061147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e/url?sa=i&amp;rct=j&amp;q=kund&amp;source=images&amp;cd=&amp;cad=rja&amp;docid=Tgm8FcNTGOAorM&amp;tbnid=A7HbFP7q4hzFUM:&amp;ved=0CAUQjRw&amp;url=http://www.mynewsdesk.com/se/pressroom/trygg-hansa/pressrelease/view/ny-skandinavisk-direktoer-foer-strategi-marknad-och-kund-paa-trygg-hansa-codan-582006&amp;ei=0wueUZrZJ6i44ASyi4DYAw&amp;bvm=bv.46865395,d.bGE&amp;psig=AFQjCNEO6Hldi-OC8bqGPUqz18hlWPQhUw&amp;ust=1369398593061147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e/url?sa=i&amp;rct=j&amp;q=kund&amp;source=images&amp;cd=&amp;cad=rja&amp;docid=Tgm8FcNTGOAorM&amp;tbnid=A7HbFP7q4hzFUM:&amp;ved=0CAUQjRw&amp;url=http://www.mynewsdesk.com/se/pressroom/trygg-hansa/pressrelease/view/ny-skandinavisk-direktoer-foer-strategi-marknad-och-kund-paa-trygg-hansa-codan-582006&amp;ei=0wueUZrZJ6i44ASyi4DYAw&amp;bvm=bv.46865395,d.bGE&amp;psig=AFQjCNEO6Hldi-OC8bqGPUqz18hlWPQhUw&amp;ust=1369398593061147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sz="quarter"/>
          </p:nvPr>
        </p:nvSpPr>
        <p:spPr>
          <a:xfrm>
            <a:off x="898525" y="3149535"/>
            <a:ext cx="6046788" cy="523220"/>
          </a:xfrm>
        </p:spPr>
        <p:txBody>
          <a:bodyPr/>
          <a:lstStyle/>
          <a:p>
            <a:r>
              <a:rPr lang="sv-SE" dirty="0" smtClean="0"/>
              <a:t>Nöjd-Kund-Index - Servicemätning</a:t>
            </a:r>
            <a:endParaRPr lang="sv-SE" dirty="0"/>
          </a:p>
        </p:txBody>
      </p:sp>
      <p:pic>
        <p:nvPicPr>
          <p:cNvPr id="5" name="Picture 2" descr="\\Tof\dfs\tof\Grafik\MIND Research Logo\Mind Research AB Logotyp\PNG\mind_research_logotyp_liten_fär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65304"/>
            <a:ext cx="1067406" cy="4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ubrik 1"/>
          <p:cNvSpPr txBox="1">
            <a:spLocks/>
          </p:cNvSpPr>
          <p:nvPr/>
        </p:nvSpPr>
        <p:spPr bwMode="auto">
          <a:xfrm>
            <a:off x="899592" y="4150241"/>
            <a:ext cx="68407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Årsrapport</a:t>
            </a:r>
          </a:p>
          <a:p>
            <a:r>
              <a:rPr lang="sv-SE" kern="0" dirty="0" smtClean="0"/>
              <a:t>– ärenden januari – december 2015 </a:t>
            </a:r>
            <a:endParaRPr lang="sv-SE" kern="0" dirty="0"/>
          </a:p>
        </p:txBody>
      </p:sp>
      <p:sp>
        <p:nvSpPr>
          <p:cNvPr id="12" name="Underrubrik 2"/>
          <p:cNvSpPr txBox="1">
            <a:spLocks/>
          </p:cNvSpPr>
          <p:nvPr/>
        </p:nvSpPr>
        <p:spPr bwMode="auto">
          <a:xfrm>
            <a:off x="899592" y="3645024"/>
            <a:ext cx="6192688" cy="4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NKI-undersökning om kommunens service under 2015</a:t>
            </a:r>
          </a:p>
        </p:txBody>
      </p:sp>
      <p:sp>
        <p:nvSpPr>
          <p:cNvPr id="13" name="Rubrik 1"/>
          <p:cNvSpPr txBox="1">
            <a:spLocks/>
          </p:cNvSpPr>
          <p:nvPr/>
        </p:nvSpPr>
        <p:spPr bwMode="auto">
          <a:xfrm>
            <a:off x="179512" y="1340768"/>
            <a:ext cx="6046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kern="0" dirty="0" smtClean="0">
                <a:solidFill>
                  <a:schemeClr val="bg1"/>
                </a:solidFill>
              </a:rPr>
              <a:t>Västerås stad</a:t>
            </a:r>
            <a:endParaRPr lang="sv-SE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27584" y="2420888"/>
            <a:ext cx="7272808" cy="35283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8200" y="12192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984" y="2421509"/>
            <a:ext cx="7015392" cy="3455764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sv-SE" sz="1100" dirty="0" smtClean="0"/>
          </a:p>
          <a:p>
            <a:pPr eaLnBrk="0" hangingPunct="0">
              <a:defRPr/>
            </a:pPr>
            <a:r>
              <a:rPr lang="sv-SE" sz="1600" dirty="0" smtClean="0">
                <a:cs typeface="Lucida Sans" pitchFamily="34" charset="0"/>
              </a:rPr>
              <a:t>För </a:t>
            </a:r>
            <a:r>
              <a:rPr lang="sv-SE" sz="1600" dirty="0">
                <a:cs typeface="Lucida Sans" pitchFamily="34" charset="0"/>
              </a:rPr>
              <a:t>varje faktor beräknar analysmodellen </a:t>
            </a:r>
            <a:r>
              <a:rPr lang="sv-SE" sz="1600" dirty="0" smtClean="0">
                <a:cs typeface="Lucida Sans" pitchFamily="34" charset="0"/>
              </a:rPr>
              <a:t>ett effektmått, som är </a:t>
            </a:r>
            <a:r>
              <a:rPr lang="sv-SE" sz="1600" dirty="0">
                <a:cs typeface="Lucida Sans" pitchFamily="34" charset="0"/>
              </a:rPr>
              <a:t>ett mått på sambandet mellan </a:t>
            </a:r>
            <a:r>
              <a:rPr lang="sv-SE" sz="1600" dirty="0" smtClean="0">
                <a:cs typeface="Lucida Sans" pitchFamily="34" charset="0"/>
              </a:rPr>
              <a:t>NKI </a:t>
            </a:r>
            <a:r>
              <a:rPr lang="sv-SE" sz="1600" dirty="0">
                <a:cs typeface="Lucida Sans" pitchFamily="34" charset="0"/>
              </a:rPr>
              <a:t>och respektive faktor. Bakom effektmåttet ligger inga </a:t>
            </a:r>
            <a:r>
              <a:rPr lang="sv-SE" sz="1600" dirty="0" smtClean="0">
                <a:cs typeface="Lucida Sans" pitchFamily="34" charset="0"/>
              </a:rPr>
              <a:t>direkta </a:t>
            </a:r>
            <a:r>
              <a:rPr lang="sv-SE" sz="1600" dirty="0">
                <a:cs typeface="Lucida Sans" pitchFamily="34" charset="0"/>
              </a:rPr>
              <a:t>frågor om hur </a:t>
            </a:r>
            <a:r>
              <a:rPr lang="sv-SE" sz="1600" dirty="0" smtClean="0">
                <a:cs typeface="Lucida Sans" pitchFamily="34" charset="0"/>
              </a:rPr>
              <a:t>företagen prioriterar </a:t>
            </a:r>
            <a:r>
              <a:rPr lang="sv-SE" sz="1600" dirty="0">
                <a:cs typeface="Lucida Sans" pitchFamily="34" charset="0"/>
              </a:rPr>
              <a:t>olika faktorer - </a:t>
            </a:r>
            <a:r>
              <a:rPr lang="sv-SE" sz="1600" i="1" dirty="0">
                <a:cs typeface="Lucida Sans" pitchFamily="34" charset="0"/>
              </a:rPr>
              <a:t>vi frågar inte rakt ut om </a:t>
            </a:r>
            <a:r>
              <a:rPr lang="sv-SE" sz="1600" i="1" dirty="0" smtClean="0">
                <a:cs typeface="Lucida Sans" pitchFamily="34" charset="0"/>
              </a:rPr>
              <a:t>viktighet</a:t>
            </a:r>
            <a:r>
              <a:rPr lang="sv-SE" sz="1600" dirty="0" smtClean="0">
                <a:cs typeface="Lucida Sans" pitchFamily="34" charset="0"/>
              </a:rPr>
              <a:t>. En </a:t>
            </a:r>
            <a:r>
              <a:rPr lang="sv-SE" sz="1600" dirty="0">
                <a:cs typeface="Lucida Sans" pitchFamily="34" charset="0"/>
              </a:rPr>
              <a:t>faktors </a:t>
            </a:r>
            <a:r>
              <a:rPr lang="sv-SE" sz="1600" dirty="0" smtClean="0">
                <a:cs typeface="Lucida Sans" pitchFamily="34" charset="0"/>
              </a:rPr>
              <a:t>betydelse beräknas </a:t>
            </a:r>
            <a:r>
              <a:rPr lang="sv-SE" sz="1600" dirty="0">
                <a:cs typeface="Lucida Sans" pitchFamily="34" charset="0"/>
              </a:rPr>
              <a:t>istället indirekt </a:t>
            </a:r>
            <a:r>
              <a:rPr lang="sv-SE" sz="1600" dirty="0" smtClean="0">
                <a:cs typeface="Lucida Sans" pitchFamily="34" charset="0"/>
              </a:rPr>
              <a:t>fram genom sambandsanalys </a:t>
            </a:r>
            <a:r>
              <a:rPr lang="sv-SE" sz="1600" dirty="0">
                <a:cs typeface="Lucida Sans" pitchFamily="34" charset="0"/>
              </a:rPr>
              <a:t>(regression) och anger i vilken utsträckning </a:t>
            </a:r>
            <a:r>
              <a:rPr lang="sv-SE" sz="1600" dirty="0" smtClean="0">
                <a:cs typeface="Lucida Sans" pitchFamily="34" charset="0"/>
              </a:rPr>
              <a:t>NKI </a:t>
            </a:r>
            <a:r>
              <a:rPr lang="sv-SE" sz="1600" dirty="0">
                <a:cs typeface="Lucida Sans" pitchFamily="34" charset="0"/>
              </a:rPr>
              <a:t>förväntas påverkas vid en förändring av faktorns </a:t>
            </a:r>
            <a:r>
              <a:rPr lang="sv-SE" sz="1600" dirty="0" smtClean="0">
                <a:cs typeface="Lucida Sans" pitchFamily="34" charset="0"/>
              </a:rPr>
              <a:t>betyg </a:t>
            </a:r>
            <a:endParaRPr lang="sv-SE" sz="1600" dirty="0">
              <a:cs typeface="Lucida Sans" pitchFamily="34" charset="0"/>
            </a:endParaRPr>
          </a:p>
          <a:p>
            <a:pPr marL="0" indent="0" eaLnBrk="0" hangingPunct="0">
              <a:buNone/>
              <a:defRPr/>
            </a:pPr>
            <a:endParaRPr lang="sv-SE" sz="1100" dirty="0">
              <a:cs typeface="Lucida Sans" pitchFamily="34" charset="0"/>
            </a:endParaRPr>
          </a:p>
          <a:p>
            <a:pPr eaLnBrk="0" hangingPunct="0">
              <a:defRPr/>
            </a:pPr>
            <a:r>
              <a:rPr lang="sv-SE" sz="1600" dirty="0" smtClean="0">
                <a:cs typeface="Lucida Sans" pitchFamily="34" charset="0"/>
              </a:rPr>
              <a:t>För </a:t>
            </a:r>
            <a:r>
              <a:rPr lang="sv-SE" sz="1600" dirty="0">
                <a:cs typeface="Lucida Sans" pitchFamily="34" charset="0"/>
              </a:rPr>
              <a:t>att på ett enkelt sätt åskådliggöra resultaten placeras faktorerna in i ett fyrfältsdiagram, en så kallad prioriteringsmatris. De fyra fälten i </a:t>
            </a:r>
            <a:r>
              <a:rPr lang="sv-SE" sz="1600" dirty="0" smtClean="0">
                <a:cs typeface="Lucida Sans" pitchFamily="34" charset="0"/>
              </a:rPr>
              <a:t>prioriteringsmatrisen avgränsas </a:t>
            </a:r>
            <a:r>
              <a:rPr lang="sv-SE" sz="1600" dirty="0">
                <a:cs typeface="Lucida Sans" pitchFamily="34" charset="0"/>
              </a:rPr>
              <a:t>av </a:t>
            </a:r>
            <a:r>
              <a:rPr lang="sv-SE" sz="1600" dirty="0" smtClean="0">
                <a:cs typeface="Lucida Sans" pitchFamily="34" charset="0"/>
              </a:rPr>
              <a:t>medelbetygsindex </a:t>
            </a:r>
            <a:r>
              <a:rPr lang="sv-SE" sz="1600" dirty="0">
                <a:cs typeface="Lucida Sans" pitchFamily="34" charset="0"/>
              </a:rPr>
              <a:t>och medeleffekt för de faktorer som ingår i </a:t>
            </a:r>
            <a:r>
              <a:rPr lang="sv-SE" sz="1600" dirty="0" smtClean="0">
                <a:cs typeface="Lucida Sans" pitchFamily="34" charset="0"/>
              </a:rPr>
              <a:t>modellen. Fälten </a:t>
            </a:r>
            <a:r>
              <a:rPr lang="sv-SE" sz="1600" dirty="0">
                <a:cs typeface="Lucida Sans" pitchFamily="34" charset="0"/>
              </a:rPr>
              <a:t>utgör fyra områden med olika </a:t>
            </a:r>
            <a:r>
              <a:rPr lang="sv-SE" sz="1600" dirty="0" smtClean="0">
                <a:cs typeface="Lucida Sans" pitchFamily="34" charset="0"/>
              </a:rPr>
              <a:t>prioriteringsgrad </a:t>
            </a:r>
            <a:r>
              <a:rPr lang="sv-SE" sz="1600" dirty="0">
                <a:cs typeface="Lucida Sans" pitchFamily="34" charset="0"/>
              </a:rPr>
              <a:t>i ett </a:t>
            </a:r>
            <a:r>
              <a:rPr lang="sv-SE" sz="1600" dirty="0" smtClean="0">
                <a:cs typeface="Lucida Sans" pitchFamily="34" charset="0"/>
              </a:rPr>
              <a:t>förbättringsarbete</a:t>
            </a:r>
            <a:endParaRPr lang="sv-SE" sz="1600" dirty="0">
              <a:solidFill>
                <a:schemeClr val="tx1">
                  <a:lumMod val="65000"/>
                  <a:lumOff val="35000"/>
                </a:schemeClr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Metod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279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81144377"/>
              </p:ext>
            </p:extLst>
          </p:nvPr>
        </p:nvGraphicFramePr>
        <p:xfrm>
          <a:off x="755575" y="2420887"/>
          <a:ext cx="7473050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olika målgrupper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323528" y="6335742"/>
            <a:ext cx="3898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100" i="1" dirty="0" smtClean="0"/>
              <a:t>*Inga jämförande siffror har erhållits från 2014 års mätning. </a:t>
            </a:r>
          </a:p>
          <a:p>
            <a:pPr>
              <a:defRPr/>
            </a:pPr>
            <a:r>
              <a:rPr lang="sv-SE" sz="1100" i="1" dirty="0" smtClean="0"/>
              <a:t>**Få svar</a:t>
            </a:r>
          </a:p>
        </p:txBody>
      </p:sp>
      <p:sp>
        <p:nvSpPr>
          <p:cNvPr id="8" name="Rektangel 7"/>
          <p:cNvSpPr/>
          <p:nvPr/>
        </p:nvSpPr>
        <p:spPr>
          <a:xfrm>
            <a:off x="237230" y="5733256"/>
            <a:ext cx="7991395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170310"/>
              </p:ext>
            </p:extLst>
          </p:nvPr>
        </p:nvGraphicFramePr>
        <p:xfrm>
          <a:off x="237234" y="5746968"/>
          <a:ext cx="812894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148"/>
                <a:gridCol w="934378"/>
                <a:gridCol w="1152128"/>
                <a:gridCol w="1152128"/>
                <a:gridCol w="1080120"/>
                <a:gridCol w="1152128"/>
                <a:gridCol w="1417915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 2015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3**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 2014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ctangle 25"/>
          <p:cNvSpPr/>
          <p:nvPr/>
        </p:nvSpPr>
        <p:spPr>
          <a:xfrm>
            <a:off x="8269595" y="2487866"/>
            <a:ext cx="130683" cy="126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27"/>
          <p:cNvSpPr txBox="1"/>
          <p:nvPr/>
        </p:nvSpPr>
        <p:spPr>
          <a:xfrm>
            <a:off x="8368817" y="243250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2015</a:t>
            </a:r>
            <a:endParaRPr lang="sv-SE" sz="1000" dirty="0"/>
          </a:p>
        </p:txBody>
      </p:sp>
      <p:sp>
        <p:nvSpPr>
          <p:cNvPr id="22" name="Rectangle 25"/>
          <p:cNvSpPr/>
          <p:nvPr/>
        </p:nvSpPr>
        <p:spPr>
          <a:xfrm>
            <a:off x="8269595" y="2297009"/>
            <a:ext cx="130683" cy="12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7"/>
          <p:cNvSpPr txBox="1"/>
          <p:nvPr/>
        </p:nvSpPr>
        <p:spPr>
          <a:xfrm>
            <a:off x="8368817" y="224164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2014</a:t>
            </a:r>
            <a:endParaRPr lang="sv-SE" sz="1000" dirty="0"/>
          </a:p>
        </p:txBody>
      </p:sp>
      <p:sp>
        <p:nvSpPr>
          <p:cNvPr id="13" name="textruta 23"/>
          <p:cNvSpPr txBox="1"/>
          <p:nvPr/>
        </p:nvSpPr>
        <p:spPr>
          <a:xfrm>
            <a:off x="7311852" y="111603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Serveringstillstånd</a:t>
            </a:r>
          </a:p>
          <a:p>
            <a:r>
              <a:rPr lang="sv-SE" sz="1200" dirty="0" smtClean="0"/>
              <a:t>Alla målgrupper</a:t>
            </a:r>
          </a:p>
        </p:txBody>
      </p:sp>
    </p:spTree>
    <p:extLst>
      <p:ext uri="{BB962C8B-B14F-4D97-AF65-F5344CB8AC3E}">
        <p14:creationId xmlns:p14="http://schemas.microsoft.com/office/powerpoint/2010/main" val="9219464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– per månad och totalt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94717863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2" name="Rektangel 11"/>
          <p:cNvSpPr/>
          <p:nvPr/>
        </p:nvSpPr>
        <p:spPr>
          <a:xfrm>
            <a:off x="237230" y="5877272"/>
            <a:ext cx="799139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87959"/>
              </p:ext>
            </p:extLst>
          </p:nvPr>
        </p:nvGraphicFramePr>
        <p:xfrm>
          <a:off x="323527" y="5949280"/>
          <a:ext cx="7776861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5"/>
                <a:gridCol w="576064"/>
                <a:gridCol w="516577"/>
                <a:gridCol w="473374"/>
                <a:gridCol w="540998"/>
                <a:gridCol w="557283"/>
                <a:gridCol w="504056"/>
                <a:gridCol w="504056"/>
                <a:gridCol w="504056"/>
                <a:gridCol w="504056"/>
                <a:gridCol w="576064"/>
                <a:gridCol w="504056"/>
                <a:gridCol w="504056"/>
                <a:gridCol w="576060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0*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ruta 12"/>
          <p:cNvSpPr txBox="1"/>
          <p:nvPr/>
        </p:nvSpPr>
        <p:spPr>
          <a:xfrm>
            <a:off x="323528" y="6263734"/>
            <a:ext cx="763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 smtClean="0"/>
              <a:t>*Få svar</a:t>
            </a:r>
            <a:endParaRPr lang="sv-SE" sz="1100" i="1" dirty="0"/>
          </a:p>
        </p:txBody>
      </p:sp>
      <p:sp>
        <p:nvSpPr>
          <p:cNvPr id="15" name="textruta 23"/>
          <p:cNvSpPr txBox="1"/>
          <p:nvPr/>
        </p:nvSpPr>
        <p:spPr>
          <a:xfrm>
            <a:off x="7311852" y="111603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Serveringstillstånd</a:t>
            </a:r>
          </a:p>
          <a:p>
            <a:r>
              <a:rPr lang="sv-SE" sz="1200" dirty="0" smtClean="0"/>
              <a:t>Alla målgrupper</a:t>
            </a:r>
          </a:p>
        </p:txBody>
      </p:sp>
    </p:spTree>
    <p:extLst>
      <p:ext uri="{BB962C8B-B14F-4D97-AF65-F5344CB8AC3E}">
        <p14:creationId xmlns:p14="http://schemas.microsoft.com/office/powerpoint/2010/main" val="398436474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– per kvartal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9111068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7" name="Rektangel 6"/>
          <p:cNvSpPr/>
          <p:nvPr/>
        </p:nvSpPr>
        <p:spPr>
          <a:xfrm>
            <a:off x="179512" y="5661248"/>
            <a:ext cx="8064896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386750"/>
              </p:ext>
            </p:extLst>
          </p:nvPr>
        </p:nvGraphicFramePr>
        <p:xfrm>
          <a:off x="237234" y="5746968"/>
          <a:ext cx="786315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406"/>
                <a:gridCol w="1368152"/>
                <a:gridCol w="1368152"/>
                <a:gridCol w="1368152"/>
                <a:gridCol w="1368152"/>
                <a:gridCol w="1296140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Antal svar 2015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0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Antal svar 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ruta 23"/>
          <p:cNvSpPr txBox="1"/>
          <p:nvPr/>
        </p:nvSpPr>
        <p:spPr>
          <a:xfrm>
            <a:off x="7311852" y="111603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Serveringstillstånd</a:t>
            </a:r>
          </a:p>
          <a:p>
            <a:r>
              <a:rPr lang="sv-SE" sz="1200" dirty="0" smtClean="0"/>
              <a:t>Alla målgrupper</a:t>
            </a:r>
          </a:p>
        </p:txBody>
      </p:sp>
      <p:sp>
        <p:nvSpPr>
          <p:cNvPr id="12" name="Rectangle 25"/>
          <p:cNvSpPr/>
          <p:nvPr/>
        </p:nvSpPr>
        <p:spPr>
          <a:xfrm>
            <a:off x="8269595" y="2487866"/>
            <a:ext cx="130683" cy="126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27"/>
          <p:cNvSpPr txBox="1"/>
          <p:nvPr/>
        </p:nvSpPr>
        <p:spPr>
          <a:xfrm>
            <a:off x="8368817" y="243250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2015</a:t>
            </a:r>
            <a:endParaRPr lang="sv-SE" sz="1000" dirty="0"/>
          </a:p>
        </p:txBody>
      </p:sp>
      <p:sp>
        <p:nvSpPr>
          <p:cNvPr id="14" name="Rectangle 25"/>
          <p:cNvSpPr/>
          <p:nvPr/>
        </p:nvSpPr>
        <p:spPr>
          <a:xfrm>
            <a:off x="8269595" y="2297009"/>
            <a:ext cx="130683" cy="12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Box 27"/>
          <p:cNvSpPr txBox="1"/>
          <p:nvPr/>
        </p:nvSpPr>
        <p:spPr>
          <a:xfrm>
            <a:off x="8368817" y="224164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2014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1571139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55650" y="981075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55650" y="1917055"/>
            <a:ext cx="7992814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600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575846"/>
              </p:ext>
            </p:extLst>
          </p:nvPr>
        </p:nvGraphicFramePr>
        <p:xfrm>
          <a:off x="467544" y="2182960"/>
          <a:ext cx="81983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Betygsindex per servicefaktor</a:t>
            </a:r>
            <a:endParaRPr lang="sv-SE" dirty="0"/>
          </a:p>
        </p:txBody>
      </p:sp>
      <p:sp>
        <p:nvSpPr>
          <p:cNvPr id="9" name="textruta 23"/>
          <p:cNvSpPr txBox="1"/>
          <p:nvPr/>
        </p:nvSpPr>
        <p:spPr>
          <a:xfrm>
            <a:off x="7311852" y="111603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Serveringstillstånd</a:t>
            </a:r>
          </a:p>
          <a:p>
            <a:r>
              <a:rPr lang="sv-SE" sz="1200" dirty="0" smtClean="0"/>
              <a:t>Alla målgrupper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23528" y="6263734"/>
            <a:ext cx="763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/>
              <a:t>I de fall det saknas staplar var antalet svar för få för att redovisas</a:t>
            </a:r>
          </a:p>
        </p:txBody>
      </p:sp>
    </p:spTree>
    <p:extLst>
      <p:ext uri="{BB962C8B-B14F-4D97-AF65-F5344CB8AC3E}">
        <p14:creationId xmlns:p14="http://schemas.microsoft.com/office/powerpoint/2010/main" val="85978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912768" cy="432048"/>
          </a:xfrm>
        </p:spPr>
        <p:txBody>
          <a:bodyPr/>
          <a:lstStyle/>
          <a:p>
            <a:r>
              <a:rPr lang="sv-SE" dirty="0" smtClean="0"/>
              <a:t>Resultat - drivkraftsanalys</a:t>
            </a:r>
            <a:endParaRPr lang="sv-SE" dirty="0"/>
          </a:p>
        </p:txBody>
      </p:sp>
      <p:sp>
        <p:nvSpPr>
          <p:cNvPr id="8" name="Rounded Rectangle 2"/>
          <p:cNvSpPr/>
          <p:nvPr/>
        </p:nvSpPr>
        <p:spPr>
          <a:xfrm>
            <a:off x="4184159" y="2914010"/>
            <a:ext cx="1080120" cy="2506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NKI</a:t>
            </a:r>
            <a:endParaRPr lang="sv-SE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42729680"/>
              </p:ext>
            </p:extLst>
          </p:nvPr>
        </p:nvGraphicFramePr>
        <p:xfrm>
          <a:off x="611560" y="2842003"/>
          <a:ext cx="4151784" cy="262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5"/>
          <p:cNvSpPr txBox="1"/>
          <p:nvPr/>
        </p:nvSpPr>
        <p:spPr>
          <a:xfrm>
            <a:off x="1591871" y="5550331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 smtClean="0"/>
          </a:p>
          <a:p>
            <a:r>
              <a:rPr lang="sv-SE" sz="1600" dirty="0" smtClean="0"/>
              <a:t>Förklaringsgrad (R-square):     </a:t>
            </a:r>
            <a:r>
              <a:rPr lang="sv-SE" sz="1600" dirty="0"/>
              <a:t>0</a:t>
            </a:r>
            <a:r>
              <a:rPr lang="sv-SE" sz="1600" dirty="0" smtClean="0"/>
              <a:t>%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1133207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SERVERINGSTILLSTÅND</a:t>
            </a:r>
            <a:endParaRPr lang="sv-SE" dirty="0"/>
          </a:p>
        </p:txBody>
      </p:sp>
      <p:sp>
        <p:nvSpPr>
          <p:cNvPr id="9" name="TextBox 37"/>
          <p:cNvSpPr txBox="1"/>
          <p:nvPr/>
        </p:nvSpPr>
        <p:spPr>
          <a:xfrm>
            <a:off x="5857468" y="3140968"/>
            <a:ext cx="2674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 få svar för att göra drivkraftsanalyser </a:t>
            </a:r>
            <a:r>
              <a:rPr lang="sv-SE" dirty="0" smtClean="0"/>
              <a:t>inom Serveringstillstånd.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449649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Kundcitat</a:t>
            </a:r>
            <a:endParaRPr lang="sv-SE" dirty="0"/>
          </a:p>
        </p:txBody>
      </p:sp>
      <p:sp>
        <p:nvSpPr>
          <p:cNvPr id="6" name="Oval Callout 4"/>
          <p:cNvSpPr/>
          <p:nvPr/>
        </p:nvSpPr>
        <p:spPr>
          <a:xfrm>
            <a:off x="4154396" y="4869160"/>
            <a:ext cx="2329618" cy="720080"/>
          </a:xfrm>
          <a:prstGeom prst="wedgeEllipseCallout">
            <a:avLst>
              <a:gd name="adj1" fmla="val -65259"/>
              <a:gd name="adj2" fmla="val -960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2" descr="http://a2.mndcdn.com/image/upload/t_article_v2/lhayqbh84x765bwd0iexh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82410"/>
            <a:ext cx="821545" cy="123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323528" y="2060847"/>
            <a:ext cx="2643020" cy="1152129"/>
          </a:xfrm>
          <a:prstGeom prst="wedgeEllipseCallout">
            <a:avLst>
              <a:gd name="adj1" fmla="val 37804"/>
              <a:gd name="adj2" fmla="val 852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Callout 12"/>
          <p:cNvSpPr/>
          <p:nvPr/>
        </p:nvSpPr>
        <p:spPr>
          <a:xfrm>
            <a:off x="179512" y="4029164"/>
            <a:ext cx="1926215" cy="839996"/>
          </a:xfrm>
          <a:prstGeom prst="wedgeEllipseCallout">
            <a:avLst>
              <a:gd name="adj1" fmla="val 71225"/>
              <a:gd name="adj2" fmla="val -341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val Callout 13"/>
          <p:cNvSpPr/>
          <p:nvPr/>
        </p:nvSpPr>
        <p:spPr>
          <a:xfrm>
            <a:off x="4211959" y="3488958"/>
            <a:ext cx="4711725" cy="1092170"/>
          </a:xfrm>
          <a:prstGeom prst="wedgeEllipseCallout">
            <a:avLst>
              <a:gd name="adj1" fmla="val -67936"/>
              <a:gd name="adj2" fmla="val 89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Callout 13"/>
          <p:cNvSpPr/>
          <p:nvPr/>
        </p:nvSpPr>
        <p:spPr>
          <a:xfrm>
            <a:off x="3851919" y="2249351"/>
            <a:ext cx="3841607" cy="987751"/>
          </a:xfrm>
          <a:prstGeom prst="wedgeEllipseCallout">
            <a:avLst>
              <a:gd name="adj1" fmla="val -63997"/>
              <a:gd name="adj2" fmla="val 837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23"/>
          <p:cNvSpPr txBox="1"/>
          <p:nvPr/>
        </p:nvSpPr>
        <p:spPr>
          <a:xfrm>
            <a:off x="7356897" y="111603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Serveringstillstånd</a:t>
            </a:r>
          </a:p>
          <a:p>
            <a:r>
              <a:rPr lang="sv-SE" sz="1200" dirty="0"/>
              <a:t>Alla målgrupper</a:t>
            </a:r>
          </a:p>
        </p:txBody>
      </p:sp>
      <p:sp>
        <p:nvSpPr>
          <p:cNvPr id="3" name="Rektangel 2"/>
          <p:cNvSpPr/>
          <p:nvPr/>
        </p:nvSpPr>
        <p:spPr>
          <a:xfrm>
            <a:off x="4361713" y="3734961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”Få </a:t>
            </a:r>
            <a:r>
              <a:rPr lang="sv-SE" sz="1100" dirty="0"/>
              <a:t>mer hjälp angående förändringar i tex lagar. Vara mer en samarbetspartner initialt för att verksamheten skall skötas rätt efter alla lagar</a:t>
            </a:r>
            <a:r>
              <a:rPr lang="sv-SE" sz="1100" dirty="0" smtClean="0"/>
              <a:t>.”</a:t>
            </a:r>
            <a:endParaRPr lang="sv-SE" sz="1100" dirty="0"/>
          </a:p>
        </p:txBody>
      </p:sp>
      <p:sp>
        <p:nvSpPr>
          <p:cNvPr id="5" name="Rektangel 4"/>
          <p:cNvSpPr/>
          <p:nvPr/>
        </p:nvSpPr>
        <p:spPr>
          <a:xfrm>
            <a:off x="4355976" y="5073007"/>
            <a:ext cx="20505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 smtClean="0"/>
              <a:t>”hemsidan </a:t>
            </a:r>
            <a:r>
              <a:rPr lang="sv-SE" sz="1100" dirty="0"/>
              <a:t>var svår att </a:t>
            </a:r>
            <a:r>
              <a:rPr lang="sv-SE" sz="1100" dirty="0" smtClean="0"/>
              <a:t>förstå.”</a:t>
            </a:r>
            <a:endParaRPr lang="sv-SE" sz="1100" dirty="0"/>
          </a:p>
        </p:txBody>
      </p:sp>
      <p:sp>
        <p:nvSpPr>
          <p:cNvPr id="10" name="Rektangel 9"/>
          <p:cNvSpPr/>
          <p:nvPr/>
        </p:nvSpPr>
        <p:spPr>
          <a:xfrm>
            <a:off x="329288" y="2506106"/>
            <a:ext cx="26372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 smtClean="0"/>
              <a:t>”Jag </a:t>
            </a:r>
            <a:r>
              <a:rPr lang="sv-SE" sz="1100" dirty="0"/>
              <a:t>tycker bemötandet kan </a:t>
            </a:r>
            <a:r>
              <a:rPr lang="sv-SE" sz="1100" dirty="0" smtClean="0"/>
              <a:t>förbättras.”</a:t>
            </a:r>
            <a:endParaRPr lang="sv-SE" sz="1100" dirty="0"/>
          </a:p>
        </p:txBody>
      </p:sp>
      <p:sp>
        <p:nvSpPr>
          <p:cNvPr id="14" name="Rektangel 13"/>
          <p:cNvSpPr/>
          <p:nvPr/>
        </p:nvSpPr>
        <p:spPr>
          <a:xfrm>
            <a:off x="395536" y="4233718"/>
            <a:ext cx="15600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 smtClean="0"/>
              <a:t>”Det </a:t>
            </a:r>
            <a:r>
              <a:rPr lang="sv-SE" sz="1100" dirty="0"/>
              <a:t>fungerar jättebra </a:t>
            </a:r>
            <a:endParaRPr lang="sv-SE" sz="1100" dirty="0" smtClean="0"/>
          </a:p>
          <a:p>
            <a:r>
              <a:rPr lang="sv-SE" sz="1100" dirty="0" smtClean="0"/>
              <a:t>med kommunen.”</a:t>
            </a:r>
            <a:endParaRPr lang="sv-SE" sz="1100" dirty="0"/>
          </a:p>
        </p:txBody>
      </p:sp>
      <p:sp>
        <p:nvSpPr>
          <p:cNvPr id="23" name="Rektangel 22"/>
          <p:cNvSpPr/>
          <p:nvPr/>
        </p:nvSpPr>
        <p:spPr>
          <a:xfrm>
            <a:off x="4860032" y="2612421"/>
            <a:ext cx="22605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 smtClean="0"/>
              <a:t>”Vara </a:t>
            </a:r>
            <a:r>
              <a:rPr lang="sv-SE" sz="1100" dirty="0"/>
              <a:t>mer </a:t>
            </a:r>
            <a:r>
              <a:rPr lang="sv-SE" sz="1100" dirty="0" smtClean="0"/>
              <a:t>tillgängliga </a:t>
            </a:r>
            <a:r>
              <a:rPr lang="sv-SE" sz="1100" dirty="0"/>
              <a:t>på </a:t>
            </a:r>
            <a:r>
              <a:rPr lang="sv-SE" sz="1100" dirty="0" smtClean="0"/>
              <a:t>telefon”.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1303806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5800" y="21336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55650" y="2276475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09215" y="3212976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dirty="0">
                <a:solidFill>
                  <a:schemeClr val="tx2"/>
                </a:solidFill>
              </a:rPr>
              <a:t>Sammanfattning och rekommendationer </a:t>
            </a:r>
            <a:r>
              <a:rPr lang="sv-SE" sz="3600" dirty="0" smtClean="0">
                <a:solidFill>
                  <a:schemeClr val="tx2"/>
                </a:solidFill>
              </a:rPr>
              <a:t>serveringstillstånd</a:t>
            </a:r>
            <a:endParaRPr lang="sv-S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74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27584" y="2420888"/>
            <a:ext cx="7272808" cy="35283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8200" y="12192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984" y="2421509"/>
            <a:ext cx="7015392" cy="3455764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z="1600" dirty="0"/>
              <a:t>NKI för Serveringstillstånd hamnar på </a:t>
            </a:r>
            <a:r>
              <a:rPr lang="sv-SE" sz="1600" dirty="0" smtClean="0"/>
              <a:t>74, </a:t>
            </a:r>
            <a:r>
              <a:rPr lang="sv-SE" sz="1600" dirty="0"/>
              <a:t>vilket är </a:t>
            </a:r>
            <a:r>
              <a:rPr lang="sv-SE" sz="1600" dirty="0" smtClean="0"/>
              <a:t>högt.</a:t>
            </a:r>
          </a:p>
          <a:p>
            <a:pPr lvl="0"/>
            <a:endParaRPr lang="sv-SE" sz="1600" dirty="0"/>
          </a:p>
          <a:p>
            <a:pPr lvl="0"/>
            <a:r>
              <a:rPr lang="sv-SE" sz="1600" dirty="0"/>
              <a:t>Högst betyg avseende servicefaktorer får </a:t>
            </a:r>
            <a:r>
              <a:rPr lang="sv-SE" sz="1600" dirty="0" smtClean="0"/>
              <a:t>Bemötande (index 79) Effektivitet </a:t>
            </a:r>
            <a:r>
              <a:rPr lang="sv-SE" sz="1600" dirty="0"/>
              <a:t>(index </a:t>
            </a:r>
            <a:r>
              <a:rPr lang="sv-SE" sz="1600" dirty="0" smtClean="0"/>
              <a:t>78), </a:t>
            </a:r>
            <a:r>
              <a:rPr lang="sv-SE" sz="1600" dirty="0"/>
              <a:t>följt av </a:t>
            </a:r>
            <a:r>
              <a:rPr lang="sv-SE" sz="1600" dirty="0" smtClean="0"/>
              <a:t>Kompetens </a:t>
            </a:r>
            <a:r>
              <a:rPr lang="sv-SE" sz="1600" dirty="0"/>
              <a:t>(index </a:t>
            </a:r>
            <a:r>
              <a:rPr lang="sv-SE" sz="1600" dirty="0" smtClean="0"/>
              <a:t>77), Rättssäkerhet och Tillgänglighet (båda index 76) och Information (index 74). </a:t>
            </a:r>
          </a:p>
          <a:p>
            <a:pPr marL="0" lvl="0" indent="0">
              <a:buNone/>
            </a:pPr>
            <a:endParaRPr lang="sv-SE" sz="1600" dirty="0"/>
          </a:p>
          <a:p>
            <a:pPr lvl="0"/>
            <a:r>
              <a:rPr lang="sv-SE" sz="1600" dirty="0"/>
              <a:t>Uppdelat på olika målgrupper får </a:t>
            </a:r>
            <a:r>
              <a:rPr lang="sv-SE" sz="1600" dirty="0" smtClean="0"/>
              <a:t>Företag </a:t>
            </a:r>
            <a:r>
              <a:rPr lang="sv-SE" sz="1600" dirty="0"/>
              <a:t>NKI </a:t>
            </a:r>
            <a:r>
              <a:rPr lang="sv-SE" sz="1600" dirty="0" smtClean="0"/>
              <a:t>75. </a:t>
            </a:r>
            <a:r>
              <a:rPr lang="sv-SE" sz="1600" dirty="0"/>
              <a:t>Övriga hade </a:t>
            </a:r>
            <a:r>
              <a:rPr lang="sv-SE" sz="1600" dirty="0" smtClean="0"/>
              <a:t>57, men väldigt få svar och resultatet för dem bör därför tolkas med försiktighet.</a:t>
            </a:r>
            <a:endParaRPr lang="sv-SE" sz="1600" dirty="0"/>
          </a:p>
          <a:p>
            <a:pPr marL="0" lvl="0" indent="0" eaLnBrk="0" hangingPunct="0">
              <a:buNone/>
            </a:pPr>
            <a:endParaRPr lang="sv-SE" sz="1600" dirty="0"/>
          </a:p>
          <a:p>
            <a:pPr marL="0" lvl="0" indent="0" eaLnBrk="0" hangingPunct="0">
              <a:buNone/>
            </a:pPr>
            <a:endParaRPr lang="sv-SE" sz="1600" dirty="0"/>
          </a:p>
          <a:p>
            <a:pPr marL="0" lvl="0" indent="0" eaLnBrk="0" hangingPunct="0">
              <a:buNone/>
            </a:pPr>
            <a:r>
              <a:rPr lang="sv-SE" sz="1600" dirty="0"/>
              <a:t> </a:t>
            </a:r>
            <a:endParaRPr lang="sv-SE" sz="1600" dirty="0">
              <a:solidFill>
                <a:schemeClr val="tx1">
                  <a:lumMod val="65000"/>
                  <a:lumOff val="35000"/>
                </a:schemeClr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Sammanfattning och rekommendationer</a:t>
            </a:r>
            <a:endParaRPr lang="sv-SE" dirty="0"/>
          </a:p>
        </p:txBody>
      </p:sp>
      <p:sp>
        <p:nvSpPr>
          <p:cNvPr id="7" name="textruta 23"/>
          <p:cNvSpPr txBox="1"/>
          <p:nvPr/>
        </p:nvSpPr>
        <p:spPr>
          <a:xfrm>
            <a:off x="7311852" y="111603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Serveringstillstånd</a:t>
            </a:r>
          </a:p>
          <a:p>
            <a:r>
              <a:rPr lang="sv-SE" sz="1200" dirty="0" smtClean="0"/>
              <a:t>Alla målgrupper</a:t>
            </a:r>
          </a:p>
        </p:txBody>
      </p:sp>
    </p:spTree>
    <p:extLst>
      <p:ext uri="{BB962C8B-B14F-4D97-AF65-F5344CB8AC3E}">
        <p14:creationId xmlns:p14="http://schemas.microsoft.com/office/powerpoint/2010/main" val="2822658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5800" y="21336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55650" y="2276475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11" name="Rektangel 10">
            <a:hlinkClick r:id="" action="ppaction://noaction"/>
          </p:cNvPr>
          <p:cNvSpPr/>
          <p:nvPr/>
        </p:nvSpPr>
        <p:spPr>
          <a:xfrm>
            <a:off x="755576" y="3356992"/>
            <a:ext cx="7128792" cy="3314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898525" y="2349500"/>
            <a:ext cx="7921625" cy="3454400"/>
          </a:xfrm>
        </p:spPr>
        <p:txBody>
          <a:bodyPr/>
          <a:lstStyle/>
          <a:p>
            <a:r>
              <a:rPr lang="sv-SE" dirty="0" smtClean="0"/>
              <a:t>Bakgrund och syfte</a:t>
            </a:r>
          </a:p>
          <a:p>
            <a:r>
              <a:rPr lang="sv-SE" dirty="0" smtClean="0"/>
              <a:t>Metod</a:t>
            </a:r>
          </a:p>
          <a:p>
            <a:r>
              <a:rPr lang="sv-SE" dirty="0" smtClean="0"/>
              <a:t>Resultat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Bilagor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543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5800" y="21336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55650" y="2276475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09215" y="3212976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dirty="0" smtClean="0">
                <a:solidFill>
                  <a:schemeClr val="tx2"/>
                </a:solidFill>
              </a:rPr>
              <a:t>Enkät</a:t>
            </a:r>
            <a:endParaRPr lang="sv-S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6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2051720" y="2251912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Servicefaktorer</a:t>
            </a:r>
            <a:endParaRPr lang="sv-SE" sz="1400" dirty="0"/>
          </a:p>
        </p:txBody>
      </p:sp>
      <p:sp>
        <p:nvSpPr>
          <p:cNvPr id="30" name="Rektangel 29"/>
          <p:cNvSpPr/>
          <p:nvPr/>
        </p:nvSpPr>
        <p:spPr>
          <a:xfrm>
            <a:off x="251520" y="2251912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Indikatorer</a:t>
            </a:r>
            <a:endParaRPr lang="sv-SE" sz="1400" dirty="0"/>
          </a:p>
        </p:txBody>
      </p:sp>
      <p:sp>
        <p:nvSpPr>
          <p:cNvPr id="31" name="Rektangel 30"/>
          <p:cNvSpPr/>
          <p:nvPr/>
        </p:nvSpPr>
        <p:spPr>
          <a:xfrm>
            <a:off x="4644008" y="2467936"/>
            <a:ext cx="371645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400" dirty="0" smtClean="0"/>
              <a:t>Modellen tar reda på vilken servicefaktor som påverkar NKI mest, och även vilka delfrågor inom varje faktor som är viktigast.</a:t>
            </a:r>
            <a:endParaRPr lang="sv-SE" sz="1400" dirty="0"/>
          </a:p>
        </p:txBody>
      </p:sp>
      <p:cxnSp>
        <p:nvCxnSpPr>
          <p:cNvPr id="32" name="Rak 31"/>
          <p:cNvCxnSpPr>
            <a:stCxn id="63" idx="3"/>
            <a:endCxn id="75" idx="1"/>
          </p:cNvCxnSpPr>
          <p:nvPr/>
        </p:nvCxnSpPr>
        <p:spPr>
          <a:xfrm>
            <a:off x="3835057" y="2925245"/>
            <a:ext cx="1168991" cy="1296144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Rak 32"/>
          <p:cNvCxnSpPr>
            <a:stCxn id="64" idx="3"/>
            <a:endCxn id="75" idx="1"/>
          </p:cNvCxnSpPr>
          <p:nvPr/>
        </p:nvCxnSpPr>
        <p:spPr>
          <a:xfrm>
            <a:off x="3835057" y="3485489"/>
            <a:ext cx="1168991" cy="735900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Rak 33"/>
          <p:cNvCxnSpPr>
            <a:stCxn id="65" idx="3"/>
            <a:endCxn id="75" idx="1"/>
          </p:cNvCxnSpPr>
          <p:nvPr/>
        </p:nvCxnSpPr>
        <p:spPr>
          <a:xfrm>
            <a:off x="3835057" y="4045733"/>
            <a:ext cx="1168991" cy="17565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Rak 34"/>
          <p:cNvCxnSpPr>
            <a:stCxn id="66" idx="3"/>
            <a:endCxn id="75" idx="1"/>
          </p:cNvCxnSpPr>
          <p:nvPr/>
        </p:nvCxnSpPr>
        <p:spPr>
          <a:xfrm flipV="1">
            <a:off x="3835057" y="4221389"/>
            <a:ext cx="1168991" cy="384588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Rak 35"/>
          <p:cNvCxnSpPr>
            <a:stCxn id="67" idx="3"/>
            <a:endCxn id="75" idx="1"/>
          </p:cNvCxnSpPr>
          <p:nvPr/>
        </p:nvCxnSpPr>
        <p:spPr>
          <a:xfrm flipV="1">
            <a:off x="3835057" y="4221389"/>
            <a:ext cx="1168991" cy="944832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Rak 36"/>
          <p:cNvCxnSpPr>
            <a:stCxn id="68" idx="3"/>
            <a:endCxn id="75" idx="1"/>
          </p:cNvCxnSpPr>
          <p:nvPr/>
        </p:nvCxnSpPr>
        <p:spPr>
          <a:xfrm flipV="1">
            <a:off x="3824901" y="4221389"/>
            <a:ext cx="1179147" cy="1505078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Rak 38"/>
          <p:cNvCxnSpPr>
            <a:endCxn id="63" idx="1"/>
          </p:cNvCxnSpPr>
          <p:nvPr/>
        </p:nvCxnSpPr>
        <p:spPr>
          <a:xfrm>
            <a:off x="1259085" y="2786189"/>
            <a:ext cx="919788" cy="13905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Rak 39"/>
          <p:cNvCxnSpPr>
            <a:endCxn id="63" idx="1"/>
          </p:cNvCxnSpPr>
          <p:nvPr/>
        </p:nvCxnSpPr>
        <p:spPr>
          <a:xfrm flipV="1">
            <a:off x="1260699" y="2925245"/>
            <a:ext cx="918174" cy="496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Rak 40"/>
          <p:cNvCxnSpPr>
            <a:endCxn id="63" idx="1"/>
          </p:cNvCxnSpPr>
          <p:nvPr/>
        </p:nvCxnSpPr>
        <p:spPr>
          <a:xfrm flipV="1">
            <a:off x="1259085" y="2925245"/>
            <a:ext cx="919788" cy="15736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2" name="Rektangel 41"/>
          <p:cNvSpPr/>
          <p:nvPr/>
        </p:nvSpPr>
        <p:spPr>
          <a:xfrm>
            <a:off x="684635" y="2655384"/>
            <a:ext cx="719504" cy="50394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</a:p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</a:p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  <a:endParaRPr lang="sv-SE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3" name="Rak 42"/>
          <p:cNvCxnSpPr/>
          <p:nvPr/>
        </p:nvCxnSpPr>
        <p:spPr>
          <a:xfrm>
            <a:off x="1259085" y="3353125"/>
            <a:ext cx="919788" cy="13905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/>
        </p:nvCxnSpPr>
        <p:spPr>
          <a:xfrm flipV="1">
            <a:off x="1260699" y="3492181"/>
            <a:ext cx="918174" cy="496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/>
        </p:nvCxnSpPr>
        <p:spPr>
          <a:xfrm flipV="1">
            <a:off x="1259085" y="3492181"/>
            <a:ext cx="919788" cy="15736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6" name="Rektangel 45"/>
          <p:cNvSpPr/>
          <p:nvPr/>
        </p:nvSpPr>
        <p:spPr>
          <a:xfrm>
            <a:off x="684635" y="3222320"/>
            <a:ext cx="719504" cy="50394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</a:p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</a:p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  <a:endParaRPr lang="sv-SE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7" name="Rak 46"/>
          <p:cNvCxnSpPr/>
          <p:nvPr/>
        </p:nvCxnSpPr>
        <p:spPr>
          <a:xfrm>
            <a:off x="1259085" y="3910717"/>
            <a:ext cx="919788" cy="13905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/>
        </p:nvCxnSpPr>
        <p:spPr>
          <a:xfrm flipV="1">
            <a:off x="1260699" y="4049773"/>
            <a:ext cx="918174" cy="496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/>
        </p:nvCxnSpPr>
        <p:spPr>
          <a:xfrm flipV="1">
            <a:off x="1259085" y="4049773"/>
            <a:ext cx="919788" cy="15736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0" name="Rektangel 49"/>
          <p:cNvSpPr/>
          <p:nvPr/>
        </p:nvSpPr>
        <p:spPr>
          <a:xfrm>
            <a:off x="684635" y="3779912"/>
            <a:ext cx="719504" cy="50394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</a:p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</a:p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  <a:endParaRPr lang="sv-SE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1" name="Rak 50"/>
          <p:cNvCxnSpPr/>
          <p:nvPr/>
        </p:nvCxnSpPr>
        <p:spPr>
          <a:xfrm>
            <a:off x="1259085" y="4460953"/>
            <a:ext cx="919788" cy="13905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/>
        </p:nvCxnSpPr>
        <p:spPr>
          <a:xfrm flipV="1">
            <a:off x="1260699" y="4600009"/>
            <a:ext cx="918174" cy="496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/>
        </p:nvCxnSpPr>
        <p:spPr>
          <a:xfrm flipV="1">
            <a:off x="1259085" y="4600009"/>
            <a:ext cx="919788" cy="15736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4" name="Rektangel 53"/>
          <p:cNvSpPr/>
          <p:nvPr/>
        </p:nvSpPr>
        <p:spPr>
          <a:xfrm>
            <a:off x="684635" y="4330148"/>
            <a:ext cx="719504" cy="50394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</a:p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</a:p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  <a:endParaRPr lang="sv-SE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5" name="Rak 54"/>
          <p:cNvCxnSpPr/>
          <p:nvPr/>
        </p:nvCxnSpPr>
        <p:spPr>
          <a:xfrm>
            <a:off x="1259085" y="5018545"/>
            <a:ext cx="919788" cy="13905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/>
        </p:nvCxnSpPr>
        <p:spPr>
          <a:xfrm flipV="1">
            <a:off x="1260699" y="5157601"/>
            <a:ext cx="918174" cy="496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Rak 56"/>
          <p:cNvCxnSpPr/>
          <p:nvPr/>
        </p:nvCxnSpPr>
        <p:spPr>
          <a:xfrm flipV="1">
            <a:off x="1259085" y="5157601"/>
            <a:ext cx="919788" cy="15736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8" name="Rektangel 57"/>
          <p:cNvSpPr/>
          <p:nvPr/>
        </p:nvSpPr>
        <p:spPr>
          <a:xfrm>
            <a:off x="684635" y="4887740"/>
            <a:ext cx="719504" cy="50394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</a:p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</a:p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  <a:endParaRPr lang="sv-SE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9" name="Rak 58"/>
          <p:cNvCxnSpPr/>
          <p:nvPr/>
        </p:nvCxnSpPr>
        <p:spPr>
          <a:xfrm>
            <a:off x="1259085" y="5576137"/>
            <a:ext cx="919788" cy="139056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Rak 59"/>
          <p:cNvCxnSpPr/>
          <p:nvPr/>
        </p:nvCxnSpPr>
        <p:spPr>
          <a:xfrm flipV="1">
            <a:off x="1260699" y="5715193"/>
            <a:ext cx="918174" cy="496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Rak 60"/>
          <p:cNvCxnSpPr/>
          <p:nvPr/>
        </p:nvCxnSpPr>
        <p:spPr>
          <a:xfrm flipV="1">
            <a:off x="1259085" y="5715193"/>
            <a:ext cx="919788" cy="15736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Rektangel 61"/>
          <p:cNvSpPr/>
          <p:nvPr/>
        </p:nvSpPr>
        <p:spPr>
          <a:xfrm>
            <a:off x="684635" y="5445332"/>
            <a:ext cx="719504" cy="50394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</a:p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</a:p>
          <a:p>
            <a:pPr algn="ctr"/>
            <a:r>
              <a:rPr lang="sv-SE" sz="1000" dirty="0" smtClean="0">
                <a:solidFill>
                  <a:schemeClr val="bg2">
                    <a:lumMod val="50000"/>
                  </a:schemeClr>
                </a:solidFill>
              </a:rPr>
              <a:t>Delfråga</a:t>
            </a:r>
            <a:endParaRPr lang="sv-SE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2178873" y="2755968"/>
            <a:ext cx="165618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Tillgänglighet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64" name="Rektangel 63"/>
          <p:cNvSpPr/>
          <p:nvPr/>
        </p:nvSpPr>
        <p:spPr>
          <a:xfrm>
            <a:off x="2178873" y="3316212"/>
            <a:ext cx="165618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Information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65" name="Rektangel 64"/>
          <p:cNvSpPr/>
          <p:nvPr/>
        </p:nvSpPr>
        <p:spPr>
          <a:xfrm>
            <a:off x="2178873" y="3876456"/>
            <a:ext cx="165618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Bemötande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66" name="Rektangel 65"/>
          <p:cNvSpPr/>
          <p:nvPr/>
        </p:nvSpPr>
        <p:spPr>
          <a:xfrm>
            <a:off x="2178873" y="4436700"/>
            <a:ext cx="165618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Kompetens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67" name="Rektangel 66"/>
          <p:cNvSpPr/>
          <p:nvPr/>
        </p:nvSpPr>
        <p:spPr>
          <a:xfrm>
            <a:off x="2178873" y="4996944"/>
            <a:ext cx="165618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Effektivitet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68" name="Rektangel 67"/>
          <p:cNvSpPr/>
          <p:nvPr/>
        </p:nvSpPr>
        <p:spPr>
          <a:xfrm>
            <a:off x="2168717" y="5557190"/>
            <a:ext cx="165618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Rättssäkerhet</a:t>
            </a:r>
            <a:endParaRPr lang="sv-SE" sz="1600" dirty="0">
              <a:solidFill>
                <a:schemeClr val="tx1"/>
              </a:solidFill>
            </a:endParaRPr>
          </a:p>
        </p:txBody>
      </p:sp>
      <p:cxnSp>
        <p:nvCxnSpPr>
          <p:cNvPr id="71" name="Rak 70"/>
          <p:cNvCxnSpPr/>
          <p:nvPr/>
        </p:nvCxnSpPr>
        <p:spPr>
          <a:xfrm>
            <a:off x="6301259" y="4239560"/>
            <a:ext cx="360039" cy="29092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2" name="Rektangel 71"/>
          <p:cNvSpPr/>
          <p:nvPr/>
        </p:nvSpPr>
        <p:spPr>
          <a:xfrm>
            <a:off x="6661298" y="3087432"/>
            <a:ext cx="1799134" cy="201622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r>
              <a:rPr lang="sv-SE" sz="1100" b="1" dirty="0" smtClean="0">
                <a:solidFill>
                  <a:schemeClr val="tx1"/>
                </a:solidFill>
              </a:rPr>
              <a:t>NKI-betyg</a:t>
            </a:r>
            <a:r>
              <a:rPr lang="sv-SE" sz="1100" dirty="0" smtClean="0">
                <a:solidFill>
                  <a:schemeClr val="tx1"/>
                </a:solidFill>
              </a:rPr>
              <a:t> (3 frågor)</a:t>
            </a:r>
          </a:p>
          <a:p>
            <a:r>
              <a:rPr lang="sv-SE" sz="1100" dirty="0" smtClean="0">
                <a:solidFill>
                  <a:schemeClr val="tx1"/>
                </a:solidFill>
              </a:rPr>
              <a:t>1. Hur nöjd var Du med förvaltningen i sin helhet?</a:t>
            </a:r>
          </a:p>
          <a:p>
            <a:r>
              <a:rPr lang="sv-SE" sz="1100" dirty="0" smtClean="0">
                <a:solidFill>
                  <a:schemeClr val="tx1"/>
                </a:solidFill>
              </a:rPr>
              <a:t>2. Hur väl uppfyllde förvaltningen </a:t>
            </a:r>
            <a:br>
              <a:rPr lang="sv-SE" sz="1100" dirty="0" smtClean="0">
                <a:solidFill>
                  <a:schemeClr val="tx1"/>
                </a:solidFill>
              </a:rPr>
            </a:br>
            <a:r>
              <a:rPr lang="sv-SE" sz="1100" dirty="0" smtClean="0">
                <a:solidFill>
                  <a:schemeClr val="tx1"/>
                </a:solidFill>
              </a:rPr>
              <a:t>Dina förväntningar?</a:t>
            </a:r>
          </a:p>
          <a:p>
            <a:r>
              <a:rPr lang="sv-SE" sz="1100" dirty="0" smtClean="0">
                <a:solidFill>
                  <a:schemeClr val="tx1"/>
                </a:solidFill>
              </a:rPr>
              <a:t>3. Tänk Dig en perfekt förvaltning. Hur nära ett sådant ideal kom förvaltningen?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73" name="Rak 72"/>
          <p:cNvCxnSpPr/>
          <p:nvPr/>
        </p:nvCxnSpPr>
        <p:spPr>
          <a:xfrm>
            <a:off x="6301259" y="4239560"/>
            <a:ext cx="360039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4" name="Rak 73"/>
          <p:cNvCxnSpPr/>
          <p:nvPr/>
        </p:nvCxnSpPr>
        <p:spPr>
          <a:xfrm flipV="1">
            <a:off x="6301259" y="3910717"/>
            <a:ext cx="360039" cy="32884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5" name="Rektangel 74"/>
          <p:cNvSpPr/>
          <p:nvPr/>
        </p:nvSpPr>
        <p:spPr>
          <a:xfrm>
            <a:off x="5004048" y="4052112"/>
            <a:ext cx="1324106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</a:rPr>
              <a:t>NKI 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76" name="textruta 75"/>
          <p:cNvSpPr txBox="1"/>
          <p:nvPr/>
        </p:nvSpPr>
        <p:spPr>
          <a:xfrm>
            <a:off x="539552" y="6381328"/>
            <a:ext cx="73448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NKI-betyget baseras på tre frågor som viktas samman</a:t>
            </a:r>
            <a:endParaRPr lang="sv-SE" dirty="0"/>
          </a:p>
        </p:txBody>
      </p:sp>
      <p:sp>
        <p:nvSpPr>
          <p:cNvPr id="77" name="Rektangel 30"/>
          <p:cNvSpPr/>
          <p:nvPr/>
        </p:nvSpPr>
        <p:spPr>
          <a:xfrm>
            <a:off x="4644009" y="5564280"/>
            <a:ext cx="35283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400" dirty="0" smtClean="0"/>
              <a:t>Servicefaktorer med stor påverkan på NKI och lågt betyg bör åtgärdas först.</a:t>
            </a:r>
            <a:endParaRPr lang="sv-SE" sz="1400" dirty="0"/>
          </a:p>
        </p:txBody>
      </p:sp>
      <p:sp>
        <p:nvSpPr>
          <p:cNvPr id="70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Analysmodell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36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7" y="1125538"/>
            <a:ext cx="8424614" cy="431254"/>
          </a:xfrm>
        </p:spPr>
        <p:txBody>
          <a:bodyPr/>
          <a:lstStyle/>
          <a:p>
            <a:r>
              <a:rPr lang="sv-SE" dirty="0" smtClean="0"/>
              <a:t>Enkät</a:t>
            </a:r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158766"/>
              </p:ext>
            </p:extLst>
          </p:nvPr>
        </p:nvGraphicFramePr>
        <p:xfrm>
          <a:off x="755576" y="1556792"/>
          <a:ext cx="3888432" cy="4442458"/>
        </p:xfrm>
        <a:graphic>
          <a:graphicData uri="http://schemas.openxmlformats.org/drawingml/2006/table">
            <a:tbl>
              <a:tblPr/>
              <a:tblGrid>
                <a:gridCol w="3888432"/>
              </a:tblGrid>
              <a:tr h="10671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NKI,  HELHETEN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9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Hur nöjd var </a:t>
                      </a:r>
                      <a:r>
                        <a:rPr lang="sv-SE" sz="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du </a:t>
                      </a:r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med förvaltningen i sin helhet?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783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Hur väl uppfyllde förvaltningen </a:t>
                      </a:r>
                      <a:r>
                        <a:rPr lang="sv-SE" sz="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dina förväntningar</a:t>
                      </a:r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326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Tänk </a:t>
                      </a:r>
                      <a:r>
                        <a:rPr lang="sv-SE" sz="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dig </a:t>
                      </a:r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en perfekt förvaltning. Hur nära ett sådant </a:t>
                      </a:r>
                      <a:b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ideal kom förvaltningen?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71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TILLGÄNGLIGHET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28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Hur nöjd var </a:t>
                      </a:r>
                      <a:r>
                        <a:rPr lang="sv-SE" sz="900" b="0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du </a:t>
                      </a:r>
                      <a:r>
                        <a:rPr lang="sv-SE" sz="900" b="0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med…</a:t>
                      </a:r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/>
                      </a:r>
                      <a:b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...möjligheten att komma i kontakt med rätt </a:t>
                      </a:r>
                      <a:r>
                        <a:rPr lang="sv-SE" sz="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person </a:t>
                      </a:r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(er) på telefon?</a:t>
                      </a:r>
                      <a:endParaRPr lang="sv-SE" sz="900" b="0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589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...möjligheten att komma i kontakt med rätt </a:t>
                      </a:r>
                      <a:r>
                        <a:rPr lang="sv-SE" sz="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person </a:t>
                      </a:r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(er) på e-post? </a:t>
                      </a:r>
                      <a:endParaRPr lang="sv-SE" sz="9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sv-SE" sz="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…möjligheten att få träffa rätt person (er)?</a:t>
                      </a:r>
                      <a:endParaRPr lang="sv-SE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589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...möjligheten att direkt hämta blanketter och </a:t>
                      </a:r>
                      <a:b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informationsmaterial på hemsidan?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...möjligheten att </a:t>
                      </a:r>
                      <a:r>
                        <a:rPr lang="sv-SE" sz="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använda e-tjänster för ditt ärende?</a:t>
                      </a:r>
                    </a:p>
                    <a:p>
                      <a:pPr algn="l" fontAlgn="b"/>
                      <a:r>
                        <a:rPr lang="sv-SE" sz="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Hur nöjd var du</a:t>
                      </a:r>
                      <a:r>
                        <a:rPr lang="sv-SE" sz="9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totalt sett med tillgängligheten?</a:t>
                      </a:r>
                      <a:endParaRPr lang="sv-SE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1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INFORMATION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b="0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Hur nöjd var du med…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</a:t>
                      </a: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hur vi informerade om de lagar och regler som gäller för ditt </a:t>
                      </a: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ärende</a:t>
                      </a: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hur vi informerade om processen och rutinerna för ditt ärende?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hur vi informerade om vad som förväntades av dig?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hur vi informerade om möjligheten att överklaga beslut?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vår skriftliga information (beslutsunderlag, blanketter, broschyrer </a:t>
                      </a: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m.m</a:t>
                      </a: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.)?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…informationen på vår webbplats?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Hur nöjd var du</a:t>
                      </a:r>
                      <a:r>
                        <a:rPr lang="sv-SE" sz="9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totalt sett med informationen?</a:t>
                      </a:r>
                      <a:endParaRPr lang="sv-SE" sz="9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1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BEMÖTANDE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b="0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Hur nöjd var du med…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</a:t>
                      </a: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vår attityd mot dig? 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vårt engagemang i ditt ärende?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vårt sätt att kommunicera med dig?   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den lyhördhet som vi visade?   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Hur nöjd var du totalt </a:t>
                      </a: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sett med bemötandet?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52359"/>
              </p:ext>
            </p:extLst>
          </p:nvPr>
        </p:nvGraphicFramePr>
        <p:xfrm>
          <a:off x="4834395" y="1412776"/>
          <a:ext cx="3600400" cy="3694769"/>
        </p:xfrm>
        <a:graphic>
          <a:graphicData uri="http://schemas.openxmlformats.org/drawingml/2006/table">
            <a:tbl>
              <a:tblPr/>
              <a:tblGrid>
                <a:gridCol w="3600400"/>
              </a:tblGrid>
              <a:tr h="14918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Forts.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10671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KOMPETENS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b="0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Hur nöjd var du med…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</a:t>
                      </a: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vår kunskap om lagar och regler?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5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vår kunskap om ämnesområdet?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5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vår kunskap om företagens villkor och förutsättningar?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5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vår förmåga att förstå dina problem?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5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vår förmåga att </a:t>
                      </a: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ge råd och vägledning?  </a:t>
                      </a:r>
                      <a:endParaRPr lang="sv-SE" sz="9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5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Hur nöjd var du</a:t>
                      </a:r>
                      <a:r>
                        <a:rPr lang="sv-SE" sz="9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totalt </a:t>
                      </a: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sett med kompetensen?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71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RÄTTSSÄKERHET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b="0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Hur nöjd var du med…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</a:t>
                      </a: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tydligheten i de lagar och regler som gäller för </a:t>
                      </a: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ditt ärende</a:t>
                      </a: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det sätt som vi motiverade </a:t>
                      </a: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våra ställningstaganden/beslut</a:t>
                      </a: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möjligheterna att framföra klagomål och lämna synpunkter?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 Hur </a:t>
                      </a:r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nöjd var </a:t>
                      </a:r>
                      <a:r>
                        <a:rPr lang="sv-SE" sz="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du </a:t>
                      </a:r>
                      <a:r>
                        <a:rPr lang="sv-SE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totalt sett med rättssäkerheten?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1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EFFEKTIVITET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Hur nöjd var du med…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</a:t>
                      </a: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tiden för handläggningen av ditt ärende?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förmågan att hålla överenskomna tidsramar?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... rutinerna kring handläggningen av ditt ärende?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Hur nöjd var du </a:t>
                      </a: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totalt </a:t>
                      </a:r>
                      <a:r>
                        <a:rPr lang="sv-SE" sz="9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sett med effektiviteten?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2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b="1" u="none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Ö</a:t>
                      </a:r>
                      <a:r>
                        <a:rPr lang="sv-SE" sz="9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PPEN ALLMÄN FRÅGA</a:t>
                      </a:r>
                      <a:endParaRPr lang="sv-SE" sz="9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9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Har du några övriga synpunkter på hur kommunens service till företag kan förbättras?</a:t>
                      </a:r>
                      <a:endParaRPr lang="sv-SE" sz="9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3921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7" y="1125538"/>
            <a:ext cx="8424614" cy="1143000"/>
          </a:xfrm>
        </p:spPr>
        <p:txBody>
          <a:bodyPr/>
          <a:lstStyle/>
          <a:p>
            <a:r>
              <a:rPr lang="sv-SE" dirty="0"/>
              <a:t>Undersökningen genomfördes av MIND Research</a:t>
            </a:r>
            <a:br>
              <a:rPr lang="sv-SE" dirty="0"/>
            </a:br>
            <a:endParaRPr lang="sv-SE" dirty="0"/>
          </a:p>
        </p:txBody>
      </p:sp>
      <p:pic>
        <p:nvPicPr>
          <p:cNvPr id="18" name="Picture 2" descr="\\Tof\dfs\tof\Grafik\MIND Research Logo\Mind Research AB Logotyp\PNG\mind_research_logotyp_stor_fär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6" y="2420888"/>
            <a:ext cx="2271808" cy="23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3096344" y="24208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dirty="0" smtClean="0"/>
              <a:t>Kontaktperson </a:t>
            </a:r>
            <a:r>
              <a:rPr lang="sv-SE" dirty="0"/>
              <a:t>MIND Research</a:t>
            </a:r>
          </a:p>
          <a:p>
            <a:pPr marL="0" indent="0">
              <a:buNone/>
            </a:pPr>
            <a:r>
              <a:rPr lang="sv-SE" dirty="0"/>
              <a:t>Peter Annerbäck, 08-5000 68 09, </a:t>
            </a:r>
            <a:r>
              <a:rPr lang="sv-SE" dirty="0">
                <a:hlinkClick r:id="rId3"/>
              </a:rPr>
              <a:t>peter.annerback@mindresearch.se</a:t>
            </a:r>
            <a:endParaRPr lang="sv-SE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sv-SE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dirty="0" smtClean="0"/>
              <a:t>MIND </a:t>
            </a:r>
            <a:r>
              <a:rPr lang="sv-SE" dirty="0"/>
              <a:t>Research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dirty="0"/>
              <a:t>Djupdalsvägen 7, 192 51  Sollentuna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dirty="0"/>
              <a:t>TEL: 08-5000 68 00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dirty="0">
                <a:hlinkClick r:id="rId4"/>
              </a:rPr>
              <a:t>www.mindresearch.se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79916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755650" y="2853556"/>
            <a:ext cx="777875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sv-SE" sz="2000" dirty="0"/>
              <a:t/>
            </a:r>
            <a:br>
              <a:rPr lang="sv-SE" sz="2000" dirty="0"/>
            </a:br>
            <a:endParaRPr lang="sv-SE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sv-SE" sz="2000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2060848"/>
            <a:ext cx="7920880" cy="1143000"/>
          </a:xfrm>
        </p:spPr>
        <p:txBody>
          <a:bodyPr/>
          <a:lstStyle/>
          <a:p>
            <a:pPr eaLnBrk="0" hangingPunct="0">
              <a:defRPr/>
            </a:pPr>
            <a:r>
              <a:rPr lang="sv-SE" sz="1600" dirty="0">
                <a:cs typeface="Lucida Sans" pitchFamily="34" charset="0"/>
              </a:rPr>
              <a:t>För att på ett enkelt sätt åskådliggöra resultaten placeras s</a:t>
            </a:r>
            <a:r>
              <a:rPr lang="sv-SE" sz="1600" dirty="0" smtClean="0">
                <a:cs typeface="Lucida Sans" pitchFamily="34" charset="0"/>
              </a:rPr>
              <a:t>ervicefaktorerna </a:t>
            </a:r>
            <a:r>
              <a:rPr lang="sv-SE" sz="1600" dirty="0">
                <a:cs typeface="Lucida Sans" pitchFamily="34" charset="0"/>
              </a:rPr>
              <a:t>in i ett fyrfältsdiagram, en så kallad prioriteringsmatris. Kvadranterna utgör fyra områden med olika </a:t>
            </a:r>
            <a:r>
              <a:rPr lang="sv-SE" sz="1600" dirty="0" smtClean="0">
                <a:cs typeface="Lucida Sans" pitchFamily="34" charset="0"/>
              </a:rPr>
              <a:t>prioriteringsgrad </a:t>
            </a:r>
            <a:r>
              <a:rPr lang="sv-SE" sz="1600" dirty="0">
                <a:cs typeface="Lucida Sans" pitchFamily="34" charset="0"/>
              </a:rPr>
              <a:t>i ett förbättringsarbete</a:t>
            </a:r>
            <a:r>
              <a:rPr lang="sv-SE" sz="1600" dirty="0" smtClean="0">
                <a:cs typeface="Lucida Sans" pitchFamily="34" charset="0"/>
              </a:rPr>
              <a:t>.</a:t>
            </a:r>
            <a:endParaRPr lang="sv-SE" sz="1600" dirty="0"/>
          </a:p>
        </p:txBody>
      </p:sp>
      <p:sp>
        <p:nvSpPr>
          <p:cNvPr id="15" name="Rektangel 14"/>
          <p:cNvSpPr/>
          <p:nvPr/>
        </p:nvSpPr>
        <p:spPr>
          <a:xfrm>
            <a:off x="5940152" y="5085184"/>
            <a:ext cx="1161403" cy="6885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700" dirty="0" smtClean="0"/>
              <a:t>Prioritera</a:t>
            </a:r>
            <a:endParaRPr lang="sv-SE" sz="1700" dirty="0"/>
          </a:p>
        </p:txBody>
      </p:sp>
      <p:sp>
        <p:nvSpPr>
          <p:cNvPr id="16" name="Rektangel 15"/>
          <p:cNvSpPr/>
          <p:nvPr/>
        </p:nvSpPr>
        <p:spPr>
          <a:xfrm>
            <a:off x="669280" y="3284190"/>
            <a:ext cx="165618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Tillgänglighet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69280" y="3801133"/>
            <a:ext cx="165618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Information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669280" y="4318076"/>
            <a:ext cx="165618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Bemötande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669280" y="4835019"/>
            <a:ext cx="165618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Kompetens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69280" y="5351962"/>
            <a:ext cx="165618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Effektivitet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3780978" y="3140174"/>
            <a:ext cx="4247406" cy="3114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669280" y="5868906"/>
            <a:ext cx="165618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Rättssäkerhet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539552" y="2924150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Servicefaktorer</a:t>
            </a:r>
            <a:endParaRPr lang="sv-SE" sz="1400" dirty="0"/>
          </a:p>
        </p:txBody>
      </p:sp>
      <p:sp>
        <p:nvSpPr>
          <p:cNvPr id="24" name="textruta 23"/>
          <p:cNvSpPr txBox="1"/>
          <p:nvPr/>
        </p:nvSpPr>
        <p:spPr>
          <a:xfrm>
            <a:off x="3860343" y="2986922"/>
            <a:ext cx="16561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Prioriteringsmatris</a:t>
            </a:r>
            <a:endParaRPr lang="sv-SE" sz="1400" dirty="0"/>
          </a:p>
        </p:txBody>
      </p:sp>
      <p:sp>
        <p:nvSpPr>
          <p:cNvPr id="25" name="Höger 24"/>
          <p:cNvSpPr/>
          <p:nvPr/>
        </p:nvSpPr>
        <p:spPr>
          <a:xfrm>
            <a:off x="2699792" y="3985798"/>
            <a:ext cx="648072" cy="136815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textruta 26"/>
          <p:cNvSpPr txBox="1"/>
          <p:nvPr/>
        </p:nvSpPr>
        <p:spPr>
          <a:xfrm>
            <a:off x="683568" y="6381328"/>
            <a:ext cx="7200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Servicefaktorer med lågt betyg och hög effekt på NKI bör prioriteras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33477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Betyg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13964" y="4571836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accent1"/>
                </a:solidFill>
              </a:rPr>
              <a:t>Effekt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384188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FÖRBÄTTRA OM MÖJLIGT</a:t>
            </a:r>
            <a:endParaRPr lang="sv-SE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995936" y="384188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BEVARA</a:t>
            </a:r>
            <a:endParaRPr lang="sv-SE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995936" y="5085184"/>
            <a:ext cx="1593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400" dirty="0" smtClean="0"/>
          </a:p>
          <a:p>
            <a:r>
              <a:rPr lang="sv-SE" sz="1400" dirty="0" smtClean="0"/>
              <a:t>LÄGRE PRIORITET</a:t>
            </a:r>
            <a:endParaRPr lang="sv-SE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68477" y="4769319"/>
            <a:ext cx="30413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580112" y="3756586"/>
            <a:ext cx="1704" cy="226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3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8200" y="12192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576" y="2420888"/>
            <a:ext cx="7560840" cy="33843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940984" y="2421509"/>
            <a:ext cx="7305708" cy="32397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sv-SE" sz="1600" kern="0" dirty="0" smtClean="0"/>
              <a:t>NKI redovisas på en skala 0 till 100, där 100 är högsta betyg. </a:t>
            </a:r>
          </a:p>
          <a:p>
            <a:pPr marL="0" indent="0">
              <a:buFontTx/>
              <a:buNone/>
            </a:pPr>
            <a:endParaRPr lang="sv-SE" sz="1600" kern="0" dirty="0" smtClean="0"/>
          </a:p>
          <a:p>
            <a:pPr marL="0" indent="0">
              <a:buFontTx/>
              <a:buNone/>
            </a:pPr>
            <a:endParaRPr lang="sv-SE" sz="1600" kern="0" dirty="0" smtClean="0"/>
          </a:p>
          <a:p>
            <a:pPr marL="0" indent="0">
              <a:buFontTx/>
              <a:buNone/>
            </a:pPr>
            <a:endParaRPr lang="sv-SE" sz="1600" kern="0" dirty="0" smtClean="0"/>
          </a:p>
          <a:p>
            <a:pPr marL="0" indent="0">
              <a:buFontTx/>
              <a:buNone/>
            </a:pPr>
            <a:endParaRPr lang="sv-SE" sz="1600" kern="0" dirty="0" smtClean="0"/>
          </a:p>
          <a:p>
            <a:pPr marL="0" indent="0">
              <a:buFontTx/>
              <a:buNone/>
            </a:pPr>
            <a:endParaRPr lang="sv-SE" sz="1600" kern="0" dirty="0" smtClean="0"/>
          </a:p>
          <a:p>
            <a:pPr marL="0" indent="0">
              <a:buFontTx/>
              <a:buNone/>
            </a:pPr>
            <a:endParaRPr lang="sv-SE" sz="1600" kern="0" dirty="0" smtClean="0"/>
          </a:p>
          <a:p>
            <a:pPr marL="0" indent="0">
              <a:buFontTx/>
              <a:buNone/>
            </a:pPr>
            <a:endParaRPr lang="sv-SE" sz="1600" kern="0" dirty="0" smtClean="0"/>
          </a:p>
          <a:p>
            <a:pPr marL="0" indent="0">
              <a:buFontTx/>
              <a:buNone/>
            </a:pPr>
            <a:endParaRPr lang="sv-SE" sz="1600" kern="0" dirty="0" smtClean="0"/>
          </a:p>
          <a:p>
            <a:pPr marL="0" indent="0">
              <a:buFontTx/>
              <a:buNone/>
            </a:pPr>
            <a:endParaRPr lang="sv-SE" sz="1600" kern="0" dirty="0" smtClean="0"/>
          </a:p>
          <a:p>
            <a:pPr marL="0" indent="0">
              <a:buFontTx/>
              <a:buNone/>
            </a:pPr>
            <a:r>
              <a:rPr lang="sv-SE" sz="1600" kern="0" dirty="0" smtClean="0"/>
              <a:t>Mål för SBA år 2015 är ett NKI på 75.</a:t>
            </a:r>
          </a:p>
          <a:p>
            <a:pPr marL="0" indent="0">
              <a:buFontTx/>
              <a:buNone/>
            </a:pPr>
            <a:r>
              <a:rPr lang="sv-SE" sz="1600" kern="0" dirty="0" smtClean="0"/>
              <a:t> </a:t>
            </a:r>
            <a:endParaRPr lang="sv-SE" sz="1600" kern="0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12970"/>
              </p:ext>
            </p:extLst>
          </p:nvPr>
        </p:nvGraphicFramePr>
        <p:xfrm>
          <a:off x="2545043" y="3140968"/>
          <a:ext cx="36831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963061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v-SE" sz="1600" b="0" dirty="0" smtClean="0">
                          <a:solidFill>
                            <a:schemeClr val="tx1"/>
                          </a:solidFill>
                        </a:rPr>
                        <a:t>&gt;80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dirty="0" smtClean="0">
                          <a:solidFill>
                            <a:schemeClr val="tx1"/>
                          </a:solidFill>
                        </a:rPr>
                        <a:t>Mycket högt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70-80</a:t>
                      </a:r>
                      <a:endParaRPr lang="sv-S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Högt</a:t>
                      </a:r>
                      <a:endParaRPr lang="sv-S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62-69</a:t>
                      </a:r>
                      <a:endParaRPr lang="sv-S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Godkänt</a:t>
                      </a:r>
                      <a:endParaRPr lang="sv-SE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50-61</a:t>
                      </a:r>
                      <a:endParaRPr lang="sv-S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Lågt</a:t>
                      </a:r>
                      <a:endParaRPr lang="sv-S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&lt;50</a:t>
                      </a:r>
                      <a:endParaRPr lang="sv-S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Mycket</a:t>
                      </a:r>
                      <a:r>
                        <a:rPr lang="sv-SE" sz="1600" baseline="0" dirty="0" smtClean="0"/>
                        <a:t> lågt</a:t>
                      </a:r>
                      <a:endParaRPr lang="sv-SE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NKI Betygsskala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4743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5800" y="21336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55650" y="2276475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11" name="Rektangel 10">
            <a:hlinkClick r:id="" action="ppaction://noaction"/>
          </p:cNvPr>
          <p:cNvSpPr/>
          <p:nvPr/>
        </p:nvSpPr>
        <p:spPr>
          <a:xfrm>
            <a:off x="755576" y="3016982"/>
            <a:ext cx="7128792" cy="3314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898525" y="2349500"/>
            <a:ext cx="7921625" cy="3454400"/>
          </a:xfrm>
        </p:spPr>
        <p:txBody>
          <a:bodyPr/>
          <a:lstStyle/>
          <a:p>
            <a:r>
              <a:rPr lang="sv-SE" dirty="0" smtClean="0"/>
              <a:t>Bakgrund och syfte</a:t>
            </a:r>
          </a:p>
          <a:p>
            <a:r>
              <a:rPr lang="sv-SE" dirty="0" smtClean="0"/>
              <a:t>Metod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Resultat</a:t>
            </a:r>
          </a:p>
          <a:p>
            <a:r>
              <a:rPr lang="sv-SE" dirty="0" smtClean="0"/>
              <a:t>Bilagor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74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5800" y="21336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55650" y="2276475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09215" y="3212976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dirty="0">
                <a:solidFill>
                  <a:schemeClr val="tx2"/>
                </a:solidFill>
              </a:rPr>
              <a:t>Resultat</a:t>
            </a:r>
          </a:p>
          <a:p>
            <a:pPr algn="ctr"/>
            <a:r>
              <a:rPr lang="sv-SE" sz="3600" dirty="0">
                <a:solidFill>
                  <a:schemeClr val="tx2"/>
                </a:solidFill>
              </a:rPr>
              <a:t>Hela kommunen</a:t>
            </a:r>
          </a:p>
        </p:txBody>
      </p:sp>
    </p:spTree>
    <p:extLst>
      <p:ext uri="{BB962C8B-B14F-4D97-AF65-F5344CB8AC3E}">
        <p14:creationId xmlns:p14="http://schemas.microsoft.com/office/powerpoint/2010/main" val="3969772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88162"/>
              </p:ext>
            </p:extLst>
          </p:nvPr>
        </p:nvGraphicFramePr>
        <p:xfrm>
          <a:off x="899592" y="3645024"/>
          <a:ext cx="6912768" cy="2088235"/>
        </p:xfrm>
        <a:graphic>
          <a:graphicData uri="http://schemas.openxmlformats.org/drawingml/2006/table">
            <a:tbl>
              <a:tblPr/>
              <a:tblGrid>
                <a:gridCol w="1368152"/>
                <a:gridCol w="504056"/>
                <a:gridCol w="432048"/>
                <a:gridCol w="504056"/>
                <a:gridCol w="576064"/>
                <a:gridCol w="504056"/>
                <a:gridCol w="720080"/>
                <a:gridCol w="720080"/>
                <a:gridCol w="671778"/>
                <a:gridCol w="912398"/>
              </a:tblGrid>
              <a:tr h="380338">
                <a:tc>
                  <a:txBody>
                    <a:bodyPr/>
                    <a:lstStyle/>
                    <a:p>
                      <a:pPr algn="l" fontAlgn="b"/>
                      <a:endParaRPr lang="sv-SE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kern="1200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Antal ärenden</a:t>
                      </a:r>
                      <a:r>
                        <a:rPr lang="sv-SE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lang="sv-SE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Ogiltiga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Nettourval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Antal svar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Svars-frekvens %</a:t>
                      </a:r>
                      <a:endParaRPr lang="sv-SE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4367"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År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225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Brandtillsyn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136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25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111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72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65%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225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Bygglov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342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146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195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156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80%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225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Markupplåtelse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98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135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48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416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209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206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138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67%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225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Miljötillsyn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284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299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113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137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438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147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281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211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75%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225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Serveringstillstånd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50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204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94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109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68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62%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225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Kommunen totalt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811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637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432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1536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621</a:t>
                      </a:r>
                      <a:endParaRPr lang="sv-SE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902</a:t>
                      </a:r>
                      <a:endParaRPr lang="sv-SE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646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70%</a:t>
                      </a:r>
                      <a:endParaRPr lang="sv-SE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1507289"/>
              </p:ext>
            </p:extLst>
          </p:nvPr>
        </p:nvGraphicFramePr>
        <p:xfrm>
          <a:off x="2771800" y="1196752"/>
          <a:ext cx="5328592" cy="244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898525" y="5805264"/>
            <a:ext cx="7417891" cy="72008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sz="1000" dirty="0" smtClean="0"/>
              <a:t>*Avser avslutade ärenden från året före.  </a:t>
            </a:r>
          </a:p>
          <a:p>
            <a:pPr marL="0" indent="0">
              <a:buNone/>
              <a:defRPr/>
            </a:pPr>
            <a:r>
              <a:rPr lang="sv-SE" sz="1000" dirty="0" smtClean="0"/>
              <a:t>I </a:t>
            </a:r>
            <a:r>
              <a:rPr lang="sv-SE" sz="1000" i="1" dirty="0" smtClean="0"/>
              <a:t>Ogiltiga</a:t>
            </a:r>
            <a:r>
              <a:rPr lang="sv-SE" sz="1000" dirty="0" smtClean="0"/>
              <a:t> ärenden ingår exempelvis dubbletter, sådana som vi inte har kontaktuppgifter till, sådana som redan besvarat undersökningen de senaste sex månaderna.</a:t>
            </a:r>
          </a:p>
          <a:p>
            <a:pPr marL="0" indent="0">
              <a:buNone/>
              <a:defRPr/>
            </a:pPr>
            <a:r>
              <a:rPr lang="sv-SE" sz="1000" dirty="0"/>
              <a:t>2014 års mätning omfattar utökade målgrupper, se SBA-instruktioner för mer information. </a:t>
            </a:r>
            <a:endParaRPr lang="sv-SE" sz="1000" dirty="0" smtClean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Fördelning</a:t>
            </a:r>
            <a:br>
              <a:rPr lang="sv-SE" dirty="0" smtClean="0"/>
            </a:br>
            <a:r>
              <a:rPr lang="sv-SE" dirty="0" smtClean="0"/>
              <a:t>av ärenden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6151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5800" y="21336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55650" y="2276475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09215" y="3212976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dirty="0">
                <a:solidFill>
                  <a:schemeClr val="tx2"/>
                </a:solidFill>
              </a:rPr>
              <a:t>NKI</a:t>
            </a:r>
          </a:p>
          <a:p>
            <a:pPr algn="ctr"/>
            <a:r>
              <a:rPr lang="sv-SE" sz="3600" dirty="0" smtClean="0">
                <a:solidFill>
                  <a:schemeClr val="tx2"/>
                </a:solidFill>
              </a:rPr>
              <a:t>Hela kommunen</a:t>
            </a:r>
            <a:endParaRPr lang="sv-S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44516901"/>
              </p:ext>
            </p:extLst>
          </p:nvPr>
        </p:nvGraphicFramePr>
        <p:xfrm>
          <a:off x="755576" y="2420887"/>
          <a:ext cx="7416824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1" name="textruta 23"/>
          <p:cNvSpPr txBox="1"/>
          <p:nvPr/>
        </p:nvSpPr>
        <p:spPr>
          <a:xfrm>
            <a:off x="7452320" y="1116032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Hela kommunen</a:t>
            </a:r>
          </a:p>
          <a:p>
            <a:r>
              <a:rPr lang="sv-SE" sz="1200" dirty="0" smtClean="0"/>
              <a:t>FÖRETAG</a:t>
            </a:r>
            <a:endParaRPr lang="sv-SE" sz="1200" dirty="0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2007-2015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79512" y="5661248"/>
            <a:ext cx="7922986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85280"/>
              </p:ext>
            </p:extLst>
          </p:nvPr>
        </p:nvGraphicFramePr>
        <p:xfrm>
          <a:off x="237234" y="5746968"/>
          <a:ext cx="7791154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036"/>
                <a:gridCol w="1161490"/>
                <a:gridCol w="1152128"/>
                <a:gridCol w="1080120"/>
                <a:gridCol w="1152128"/>
                <a:gridCol w="1116126"/>
                <a:gridCol w="1116126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373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356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447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459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524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07304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55650" y="981075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55650" y="1917055"/>
            <a:ext cx="7992814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600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09642490"/>
              </p:ext>
            </p:extLst>
          </p:nvPr>
        </p:nvGraphicFramePr>
        <p:xfrm>
          <a:off x="467544" y="2182960"/>
          <a:ext cx="81983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Betygsindex per servicefaktor</a:t>
            </a:r>
            <a:endParaRPr lang="sv-SE" dirty="0"/>
          </a:p>
        </p:txBody>
      </p:sp>
      <p:sp>
        <p:nvSpPr>
          <p:cNvPr id="8" name="textruta 23"/>
          <p:cNvSpPr txBox="1"/>
          <p:nvPr/>
        </p:nvSpPr>
        <p:spPr>
          <a:xfrm>
            <a:off x="7452320" y="1116032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Hela kommunen</a:t>
            </a:r>
          </a:p>
          <a:p>
            <a:r>
              <a:rPr lang="sv-SE" sz="1200" dirty="0" smtClean="0"/>
              <a:t>FÖRETAG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815817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55576" y="1268760"/>
            <a:ext cx="7632848" cy="48965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0"/>
              </a:spcBef>
            </a:pPr>
            <a:endParaRPr lang="sv-SE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53656"/>
              </p:ext>
            </p:extLst>
          </p:nvPr>
        </p:nvGraphicFramePr>
        <p:xfrm>
          <a:off x="827584" y="1299532"/>
          <a:ext cx="7560840" cy="45745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1557"/>
                <a:gridCol w="529283"/>
              </a:tblGrid>
              <a:tr h="215394">
                <a:tc>
                  <a:txBody>
                    <a:bodyPr/>
                    <a:lstStyle/>
                    <a:p>
                      <a:r>
                        <a:rPr lang="sv-SE" sz="1200" b="1" dirty="0" smtClean="0"/>
                        <a:t>BAKGRUND OCH SYFTE</a:t>
                      </a:r>
                      <a:endParaRPr lang="sv-S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b="0" dirty="0" smtClean="0"/>
                        <a:t>3</a:t>
                      </a:r>
                      <a:endParaRPr lang="sv-SE" sz="1200" b="0" dirty="0"/>
                    </a:p>
                  </a:txBody>
                  <a:tcPr/>
                </a:tc>
              </a:tr>
              <a:tr h="215394">
                <a:tc>
                  <a:txBody>
                    <a:bodyPr/>
                    <a:lstStyle/>
                    <a:p>
                      <a:r>
                        <a:rPr lang="sv-SE" sz="1200" b="1" dirty="0" smtClean="0"/>
                        <a:t>METOD</a:t>
                      </a:r>
                      <a:endParaRPr lang="sv-S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/>
                        <a:t>7</a:t>
                      </a:r>
                      <a:endParaRPr lang="sv-SE" sz="1200" b="1" dirty="0"/>
                    </a:p>
                  </a:txBody>
                  <a:tcPr/>
                </a:tc>
              </a:tr>
              <a:tr h="215394">
                <a:tc>
                  <a:txBody>
                    <a:bodyPr/>
                    <a:lstStyle/>
                    <a:p>
                      <a:r>
                        <a:rPr lang="sv-SE" sz="1200" b="1" dirty="0" smtClean="0"/>
                        <a:t>RESULTAT</a:t>
                      </a:r>
                      <a:endParaRPr lang="sv-S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b="0" dirty="0" smtClean="0"/>
                        <a:t>13</a:t>
                      </a:r>
                      <a:endParaRPr lang="sv-SE" sz="12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- </a:t>
                      </a:r>
                      <a:r>
                        <a:rPr lang="sv-SE" sz="1200" b="1" baseline="0" dirty="0" smtClean="0"/>
                        <a:t>Resultat </a:t>
                      </a:r>
                      <a:r>
                        <a:rPr lang="sv-SE" sz="1200" b="1" dirty="0" smtClean="0"/>
                        <a:t>Hela kommunen</a:t>
                      </a:r>
                      <a:endParaRPr lang="sv-S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/>
                        <a:t>14</a:t>
                      </a:r>
                      <a:endParaRPr lang="sv-SE" sz="1200" b="1" dirty="0"/>
                    </a:p>
                  </a:txBody>
                  <a:tcPr/>
                </a:tc>
              </a:tr>
              <a:tr h="215394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          - Sammanfattning och rekommendationer hela kommunen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32</a:t>
                      </a:r>
                      <a:endParaRPr lang="sv-SE" sz="1200" dirty="0"/>
                    </a:p>
                  </a:txBody>
                  <a:tcPr/>
                </a:tc>
              </a:tr>
              <a:tr h="29118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v-SE" sz="1200" b="0" dirty="0" smtClean="0"/>
                        <a:t>-</a:t>
                      </a:r>
                      <a:r>
                        <a:rPr lang="sv-SE" sz="1200" b="1" dirty="0" smtClean="0"/>
                        <a:t> Resultat Brandtillsyn</a:t>
                      </a:r>
                      <a:endParaRPr lang="sv-S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/>
                        <a:t>36</a:t>
                      </a:r>
                      <a:endParaRPr lang="sv-SE" sz="1200" b="1" dirty="0"/>
                    </a:p>
                  </a:txBody>
                  <a:tcPr/>
                </a:tc>
              </a:tr>
              <a:tr h="291181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          - Sammanfattning och rekommendationer Brandtillsyn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48</a:t>
                      </a:r>
                      <a:endParaRPr lang="sv-SE" sz="1200" dirty="0"/>
                    </a:p>
                  </a:txBody>
                  <a:tcPr/>
                </a:tc>
              </a:tr>
              <a:tr h="29118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v-SE" sz="1200" b="0" dirty="0" smtClean="0"/>
                        <a:t>-</a:t>
                      </a:r>
                      <a:r>
                        <a:rPr lang="sv-SE" sz="1200" b="1" dirty="0" smtClean="0"/>
                        <a:t> Resultat Bygglov</a:t>
                      </a:r>
                      <a:endParaRPr lang="sv-S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/>
                        <a:t>50</a:t>
                      </a:r>
                      <a:endParaRPr lang="sv-SE" sz="1200" b="1" dirty="0"/>
                    </a:p>
                  </a:txBody>
                  <a:tcPr/>
                </a:tc>
              </a:tr>
              <a:tr h="291181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          - Sammanfattning och rekommendationer Bygglov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62</a:t>
                      </a:r>
                      <a:endParaRPr lang="sv-SE" sz="1200" dirty="0"/>
                    </a:p>
                  </a:txBody>
                  <a:tcPr/>
                </a:tc>
              </a:tr>
              <a:tr h="291181">
                <a:tc>
                  <a:txBody>
                    <a:bodyPr/>
                    <a:lstStyle/>
                    <a:p>
                      <a:pPr marL="0" indent="0">
                        <a:buFontTx/>
                        <a:buChar char="-"/>
                      </a:pPr>
                      <a:r>
                        <a:rPr lang="sv-SE" sz="1200" b="1" dirty="0" smtClean="0"/>
                        <a:t> Resultat Markupplåtelser</a:t>
                      </a:r>
                      <a:endParaRPr lang="sv-S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/>
                        <a:t>65</a:t>
                      </a:r>
                      <a:endParaRPr lang="sv-SE" sz="1200" b="1" dirty="0"/>
                    </a:p>
                  </a:txBody>
                  <a:tcPr/>
                </a:tc>
              </a:tr>
              <a:tr h="291181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          - Sammanfattning och rekommendationer Markupplåtelser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77</a:t>
                      </a:r>
                      <a:endParaRPr lang="sv-SE" sz="1200" dirty="0"/>
                    </a:p>
                  </a:txBody>
                  <a:tcPr/>
                </a:tc>
              </a:tr>
              <a:tr h="291181"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- </a:t>
                      </a:r>
                      <a:r>
                        <a:rPr lang="sv-SE" sz="1200" b="1" dirty="0" smtClean="0"/>
                        <a:t>Resultat</a:t>
                      </a:r>
                      <a:r>
                        <a:rPr lang="sv-SE" sz="1200" b="1" baseline="0" dirty="0" smtClean="0"/>
                        <a:t> M</a:t>
                      </a:r>
                      <a:r>
                        <a:rPr lang="sv-SE" sz="1200" b="1" dirty="0" smtClean="0"/>
                        <a:t>iljö- och hälsoskyddstillsyn</a:t>
                      </a:r>
                      <a:endParaRPr lang="sv-S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/>
                        <a:t>80</a:t>
                      </a:r>
                      <a:endParaRPr lang="sv-SE" sz="1200" b="1" dirty="0"/>
                    </a:p>
                  </a:txBody>
                  <a:tcPr/>
                </a:tc>
              </a:tr>
              <a:tr h="291181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          - Sammanfattning och rekommendationer Miljö- och hälsoskyddstillsyn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93</a:t>
                      </a:r>
                      <a:endParaRPr lang="sv-SE" sz="1200" dirty="0"/>
                    </a:p>
                  </a:txBody>
                  <a:tcPr/>
                </a:tc>
              </a:tr>
              <a:tr h="291181">
                <a:tc>
                  <a:txBody>
                    <a:bodyPr/>
                    <a:lstStyle/>
                    <a:p>
                      <a:r>
                        <a:rPr lang="sv-SE" sz="1200" b="0" dirty="0" smtClean="0"/>
                        <a:t>-</a:t>
                      </a:r>
                      <a:r>
                        <a:rPr lang="sv-SE" sz="1200" b="1" dirty="0" smtClean="0"/>
                        <a:t> Resultat Serveringstillstånd</a:t>
                      </a:r>
                      <a:endParaRPr lang="sv-S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/>
                        <a:t>96</a:t>
                      </a:r>
                      <a:endParaRPr lang="sv-SE" sz="1200" b="1" dirty="0"/>
                    </a:p>
                  </a:txBody>
                  <a:tcPr/>
                </a:tc>
              </a:tr>
              <a:tr h="291181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          - Sammanfattning och rekommendationer Serveringstillstånd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106</a:t>
                      </a:r>
                      <a:endParaRPr lang="sv-SE" sz="1200" dirty="0"/>
                    </a:p>
                  </a:txBody>
                  <a:tcPr/>
                </a:tc>
              </a:tr>
              <a:tr h="291181">
                <a:tc>
                  <a:txBody>
                    <a:bodyPr/>
                    <a:lstStyle/>
                    <a:p>
                      <a:r>
                        <a:rPr lang="sv-SE" sz="1200" b="1" dirty="0" smtClean="0"/>
                        <a:t>BILAGOR</a:t>
                      </a:r>
                      <a:endParaRPr lang="sv-S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b="1" smtClean="0"/>
                        <a:t>108</a:t>
                      </a:r>
                      <a:endParaRPr lang="sv-SE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6121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Nya målgrupper</a:t>
            </a:r>
            <a:endParaRPr lang="sv-SE" dirty="0"/>
          </a:p>
        </p:txBody>
      </p:sp>
      <p:sp>
        <p:nvSpPr>
          <p:cNvPr id="17" name="textruta 23"/>
          <p:cNvSpPr txBox="1"/>
          <p:nvPr/>
        </p:nvSpPr>
        <p:spPr>
          <a:xfrm>
            <a:off x="7401024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Hela kommunen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  <p:sp>
        <p:nvSpPr>
          <p:cNvPr id="18" name="textruta 17"/>
          <p:cNvSpPr txBox="1"/>
          <p:nvPr/>
        </p:nvSpPr>
        <p:spPr>
          <a:xfrm>
            <a:off x="909888" y="1916832"/>
            <a:ext cx="7842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Tidigare års 2013 års mätningar  omfattade enbart Företag. Från och med 2014 års mätning kan även andra målgrupper ingå. Vid jämförande med tidigare års resultat bör man således ha i beaktande att årets mätning består av fler målgrupper.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83053942"/>
              </p:ext>
            </p:extLst>
          </p:nvPr>
        </p:nvGraphicFramePr>
        <p:xfrm>
          <a:off x="1835696" y="2492896"/>
          <a:ext cx="4968552" cy="285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ruta 21"/>
          <p:cNvSpPr txBox="1"/>
          <p:nvPr/>
        </p:nvSpPr>
        <p:spPr>
          <a:xfrm>
            <a:off x="909886" y="5229200"/>
            <a:ext cx="6326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 smtClean="0"/>
              <a:t>Målgrupperna är</a:t>
            </a:r>
            <a:r>
              <a:rPr lang="sv-SE" sz="1100" i="1" dirty="0"/>
              <a:t> </a:t>
            </a:r>
            <a:r>
              <a:rPr lang="sv-SE" sz="1100" i="1" dirty="0" smtClean="0"/>
              <a:t>Företag eller Övriga</a:t>
            </a:r>
            <a:endParaRPr lang="sv-SE" sz="1100" i="1" dirty="0"/>
          </a:p>
          <a:p>
            <a:r>
              <a:rPr lang="sv-SE" sz="1100" i="1" dirty="0" smtClean="0"/>
              <a:t>I </a:t>
            </a:r>
            <a:r>
              <a:rPr lang="sv-SE" sz="1100" b="1" i="1" dirty="0" smtClean="0"/>
              <a:t>Företag</a:t>
            </a:r>
            <a:r>
              <a:rPr lang="sv-SE" sz="1100" i="1" dirty="0" smtClean="0"/>
              <a:t> ingår:</a:t>
            </a:r>
          </a:p>
          <a:p>
            <a:r>
              <a:rPr lang="sv-SE" sz="1100" i="1" dirty="0" smtClean="0"/>
              <a:t>- Företag eller representant för företag (inklusive jordbruk)</a:t>
            </a:r>
          </a:p>
          <a:p>
            <a:r>
              <a:rPr lang="sv-SE" sz="1100" i="1" dirty="0" smtClean="0"/>
              <a:t>I </a:t>
            </a:r>
            <a:r>
              <a:rPr lang="sv-SE" sz="1100" b="1" i="1" dirty="0" smtClean="0"/>
              <a:t>Övriga</a:t>
            </a:r>
            <a:r>
              <a:rPr lang="sv-SE" sz="1100" i="1" dirty="0" smtClean="0"/>
              <a:t> ingår: 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Privatpersoner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Verksam inom offentlig sektor (inkl. kommunala och statliga bolag, kyrkor)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Företrädare för ideell förening (inkl. bostadsrättsföreningar och stiftelser)</a:t>
            </a:r>
          </a:p>
          <a:p>
            <a:pPr marL="171450" indent="-171450">
              <a:buFontTx/>
              <a:buChar char="-"/>
            </a:pPr>
            <a:endParaRPr lang="sv-SE" sz="1100" i="1" dirty="0" smtClean="0"/>
          </a:p>
        </p:txBody>
      </p:sp>
    </p:spTree>
    <p:extLst>
      <p:ext uri="{BB962C8B-B14F-4D97-AF65-F5344CB8AC3E}">
        <p14:creationId xmlns:p14="http://schemas.microsoft.com/office/powerpoint/2010/main" val="82060912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68902524"/>
              </p:ext>
            </p:extLst>
          </p:nvPr>
        </p:nvGraphicFramePr>
        <p:xfrm>
          <a:off x="755575" y="2420887"/>
          <a:ext cx="7473050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olika målgrupper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323528" y="6335742"/>
            <a:ext cx="3898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100" i="1" dirty="0" smtClean="0"/>
              <a:t>*Inga jämförande siffror har erhållits från 2014 års mätning. </a:t>
            </a:r>
          </a:p>
        </p:txBody>
      </p:sp>
      <p:sp>
        <p:nvSpPr>
          <p:cNvPr id="8" name="Rektangel 7"/>
          <p:cNvSpPr/>
          <p:nvPr/>
        </p:nvSpPr>
        <p:spPr>
          <a:xfrm>
            <a:off x="237230" y="5733256"/>
            <a:ext cx="7991395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989409"/>
              </p:ext>
            </p:extLst>
          </p:nvPr>
        </p:nvGraphicFramePr>
        <p:xfrm>
          <a:off x="237234" y="5746968"/>
          <a:ext cx="812894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148"/>
                <a:gridCol w="934378"/>
                <a:gridCol w="1152128"/>
                <a:gridCol w="1152128"/>
                <a:gridCol w="1080120"/>
                <a:gridCol w="1152128"/>
                <a:gridCol w="1417915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 2015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527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446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199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645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 2014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459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455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textruta 23"/>
          <p:cNvSpPr txBox="1"/>
          <p:nvPr/>
        </p:nvSpPr>
        <p:spPr>
          <a:xfrm>
            <a:off x="7401024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Hela kommunen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  <p:sp>
        <p:nvSpPr>
          <p:cNvPr id="18" name="Rectangle 25"/>
          <p:cNvSpPr/>
          <p:nvPr/>
        </p:nvSpPr>
        <p:spPr>
          <a:xfrm>
            <a:off x="8269595" y="2487866"/>
            <a:ext cx="130683" cy="126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27"/>
          <p:cNvSpPr txBox="1"/>
          <p:nvPr/>
        </p:nvSpPr>
        <p:spPr>
          <a:xfrm>
            <a:off x="8368817" y="243250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2015</a:t>
            </a:r>
            <a:endParaRPr lang="sv-SE" sz="1000" dirty="0"/>
          </a:p>
        </p:txBody>
      </p:sp>
      <p:sp>
        <p:nvSpPr>
          <p:cNvPr id="22" name="Rectangle 25"/>
          <p:cNvSpPr/>
          <p:nvPr/>
        </p:nvSpPr>
        <p:spPr>
          <a:xfrm>
            <a:off x="8269595" y="2297009"/>
            <a:ext cx="130683" cy="12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7"/>
          <p:cNvSpPr txBox="1"/>
          <p:nvPr/>
        </p:nvSpPr>
        <p:spPr>
          <a:xfrm>
            <a:off x="8368817" y="224164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2014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423417504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– per månad och totalt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15970391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7" name="textruta 23"/>
          <p:cNvSpPr txBox="1"/>
          <p:nvPr/>
        </p:nvSpPr>
        <p:spPr>
          <a:xfrm>
            <a:off x="7452320" y="1116032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Hela kommunen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  <p:sp>
        <p:nvSpPr>
          <p:cNvPr id="11" name="Rektangel 10"/>
          <p:cNvSpPr/>
          <p:nvPr/>
        </p:nvSpPr>
        <p:spPr>
          <a:xfrm>
            <a:off x="179511" y="5661248"/>
            <a:ext cx="7996897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769673"/>
              </p:ext>
            </p:extLst>
          </p:nvPr>
        </p:nvGraphicFramePr>
        <p:xfrm>
          <a:off x="237234" y="5746968"/>
          <a:ext cx="7791148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036"/>
                <a:gridCol w="570789"/>
                <a:gridCol w="499440"/>
                <a:gridCol w="499440"/>
                <a:gridCol w="570789"/>
                <a:gridCol w="499440"/>
                <a:gridCol w="499440"/>
                <a:gridCol w="570789"/>
                <a:gridCol w="499440"/>
                <a:gridCol w="499440"/>
                <a:gridCol w="570789"/>
                <a:gridCol w="499440"/>
                <a:gridCol w="499440"/>
                <a:gridCol w="499436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645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23528" y="6191726"/>
            <a:ext cx="3898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100" i="1" dirty="0" smtClean="0"/>
              <a:t>Inga jämförande siffror har erhållits från 2014 års mätning. </a:t>
            </a:r>
          </a:p>
        </p:txBody>
      </p:sp>
    </p:spTree>
    <p:extLst>
      <p:ext uri="{BB962C8B-B14F-4D97-AF65-F5344CB8AC3E}">
        <p14:creationId xmlns:p14="http://schemas.microsoft.com/office/powerpoint/2010/main" val="19233699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– per kvartal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13802800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1" name="textruta 23"/>
          <p:cNvSpPr txBox="1"/>
          <p:nvPr/>
        </p:nvSpPr>
        <p:spPr>
          <a:xfrm>
            <a:off x="7452320" y="1116032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Hela kommunen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  <p:sp>
        <p:nvSpPr>
          <p:cNvPr id="7" name="Rektangel 6"/>
          <p:cNvSpPr/>
          <p:nvPr/>
        </p:nvSpPr>
        <p:spPr>
          <a:xfrm>
            <a:off x="179512" y="5661248"/>
            <a:ext cx="8064896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613772"/>
              </p:ext>
            </p:extLst>
          </p:nvPr>
        </p:nvGraphicFramePr>
        <p:xfrm>
          <a:off x="237234" y="5746968"/>
          <a:ext cx="786315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406"/>
                <a:gridCol w="1368152"/>
                <a:gridCol w="1368152"/>
                <a:gridCol w="1368152"/>
                <a:gridCol w="1368152"/>
                <a:gridCol w="1296140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Antal svar 2015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207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645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0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Antal svar 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459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25"/>
          <p:cNvSpPr/>
          <p:nvPr/>
        </p:nvSpPr>
        <p:spPr>
          <a:xfrm>
            <a:off x="8269595" y="2297009"/>
            <a:ext cx="130683" cy="12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25"/>
          <p:cNvSpPr/>
          <p:nvPr/>
        </p:nvSpPr>
        <p:spPr>
          <a:xfrm>
            <a:off x="8269595" y="2487866"/>
            <a:ext cx="130683" cy="126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27"/>
          <p:cNvSpPr txBox="1"/>
          <p:nvPr/>
        </p:nvSpPr>
        <p:spPr>
          <a:xfrm>
            <a:off x="8368817" y="224164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2014</a:t>
            </a:r>
            <a:endParaRPr lang="sv-SE" sz="1000" dirty="0"/>
          </a:p>
        </p:txBody>
      </p:sp>
      <p:sp>
        <p:nvSpPr>
          <p:cNvPr id="14" name="TextBox 27"/>
          <p:cNvSpPr txBox="1"/>
          <p:nvPr/>
        </p:nvSpPr>
        <p:spPr>
          <a:xfrm>
            <a:off x="8368817" y="243250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2015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86916290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55650" y="981075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55650" y="1917055"/>
            <a:ext cx="7992814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600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7417178"/>
              </p:ext>
            </p:extLst>
          </p:nvPr>
        </p:nvGraphicFramePr>
        <p:xfrm>
          <a:off x="467544" y="2182960"/>
          <a:ext cx="81983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Betygsindex per servicefaktor</a:t>
            </a:r>
            <a:endParaRPr lang="sv-SE" dirty="0"/>
          </a:p>
        </p:txBody>
      </p:sp>
      <p:sp>
        <p:nvSpPr>
          <p:cNvPr id="11" name="textruta 23"/>
          <p:cNvSpPr txBox="1"/>
          <p:nvPr/>
        </p:nvSpPr>
        <p:spPr>
          <a:xfrm>
            <a:off x="7452320" y="1116032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Hela kommunen</a:t>
            </a:r>
          </a:p>
          <a:p>
            <a:r>
              <a:rPr lang="sv-SE" sz="1200" dirty="0"/>
              <a:t>Alla </a:t>
            </a:r>
            <a:r>
              <a:rPr lang="sv-SE" sz="1200" dirty="0" smtClean="0"/>
              <a:t>målgrupper</a:t>
            </a:r>
            <a:endParaRPr lang="sv-SE" sz="1200" dirty="0"/>
          </a:p>
        </p:txBody>
      </p:sp>
      <p:sp>
        <p:nvSpPr>
          <p:cNvPr id="8" name="textruta 7"/>
          <p:cNvSpPr txBox="1"/>
          <p:nvPr/>
        </p:nvSpPr>
        <p:spPr>
          <a:xfrm>
            <a:off x="323528" y="6191726"/>
            <a:ext cx="3898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100" i="1" dirty="0" smtClean="0"/>
              <a:t>Inga jämförande siffror har erhållits från 2014 års mätning. </a:t>
            </a:r>
          </a:p>
        </p:txBody>
      </p:sp>
    </p:spTree>
    <p:extLst>
      <p:ext uri="{BB962C8B-B14F-4D97-AF65-F5344CB8AC3E}">
        <p14:creationId xmlns:p14="http://schemas.microsoft.com/office/powerpoint/2010/main" val="779858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912768" cy="432048"/>
          </a:xfrm>
        </p:spPr>
        <p:txBody>
          <a:bodyPr/>
          <a:lstStyle/>
          <a:p>
            <a:r>
              <a:rPr lang="sv-SE" dirty="0" smtClean="0"/>
              <a:t>NKI per </a:t>
            </a:r>
            <a:r>
              <a:rPr lang="sv-SE" dirty="0"/>
              <a:t>verksamhetsområde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85415282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8" name="Rektangel 7"/>
          <p:cNvSpPr/>
          <p:nvPr/>
        </p:nvSpPr>
        <p:spPr>
          <a:xfrm>
            <a:off x="237231" y="5661248"/>
            <a:ext cx="7647138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83091"/>
              </p:ext>
            </p:extLst>
          </p:nvPr>
        </p:nvGraphicFramePr>
        <p:xfrm>
          <a:off x="237234" y="5733256"/>
          <a:ext cx="7647135" cy="738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340"/>
                <a:gridCol w="910387"/>
                <a:gridCol w="910387"/>
                <a:gridCol w="1089612"/>
                <a:gridCol w="936104"/>
                <a:gridCol w="1008112"/>
                <a:gridCol w="864096"/>
                <a:gridCol w="864097"/>
              </a:tblGrid>
              <a:tr h="162560">
                <a:tc>
                  <a:txBody>
                    <a:bodyPr/>
                    <a:lstStyle/>
                    <a:p>
                      <a:pPr algn="l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Antal svar 2015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645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62560">
                <a:tc>
                  <a:txBody>
                    <a:bodyPr/>
                    <a:lstStyle/>
                    <a:p>
                      <a:pPr algn="l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Antal</a:t>
                      </a:r>
                      <a:r>
                        <a:rPr lang="sv-SE" sz="1000" b="0" baseline="0" dirty="0" smtClean="0">
                          <a:solidFill>
                            <a:schemeClr val="tx1"/>
                          </a:solidFill>
                        </a:rPr>
                        <a:t> svar 2014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459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50944">
                <a:tc>
                  <a:txBody>
                    <a:bodyPr/>
                    <a:lstStyle/>
                    <a:p>
                      <a:pPr algn="l"/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Rectangle 25"/>
          <p:cNvSpPr/>
          <p:nvPr/>
        </p:nvSpPr>
        <p:spPr>
          <a:xfrm>
            <a:off x="8269595" y="2487866"/>
            <a:ext cx="130683" cy="126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Box 27"/>
          <p:cNvSpPr txBox="1"/>
          <p:nvPr/>
        </p:nvSpPr>
        <p:spPr>
          <a:xfrm>
            <a:off x="8368817" y="243250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2015</a:t>
            </a:r>
            <a:endParaRPr lang="sv-SE" sz="1000" dirty="0"/>
          </a:p>
        </p:txBody>
      </p:sp>
      <p:sp>
        <p:nvSpPr>
          <p:cNvPr id="18" name="Rectangle 25"/>
          <p:cNvSpPr/>
          <p:nvPr/>
        </p:nvSpPr>
        <p:spPr>
          <a:xfrm>
            <a:off x="8269595" y="2297009"/>
            <a:ext cx="130683" cy="12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Box 27"/>
          <p:cNvSpPr txBox="1"/>
          <p:nvPr/>
        </p:nvSpPr>
        <p:spPr>
          <a:xfrm>
            <a:off x="8368817" y="224164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2014</a:t>
            </a:r>
            <a:endParaRPr lang="sv-SE" sz="1000" dirty="0"/>
          </a:p>
        </p:txBody>
      </p:sp>
      <p:sp>
        <p:nvSpPr>
          <p:cNvPr id="20" name="textruta 23"/>
          <p:cNvSpPr txBox="1"/>
          <p:nvPr/>
        </p:nvSpPr>
        <p:spPr>
          <a:xfrm>
            <a:off x="7401024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Hela kommunen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5966833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912768" cy="432048"/>
          </a:xfrm>
        </p:spPr>
        <p:txBody>
          <a:bodyPr/>
          <a:lstStyle/>
          <a:p>
            <a:r>
              <a:rPr lang="sv-SE" dirty="0" smtClean="0"/>
              <a:t>NKI per delområde inom Miljö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98715315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2" name="textruta 11"/>
          <p:cNvSpPr txBox="1"/>
          <p:nvPr/>
        </p:nvSpPr>
        <p:spPr>
          <a:xfrm>
            <a:off x="323528" y="6094457"/>
            <a:ext cx="75440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i="1" dirty="0" smtClean="0"/>
              <a:t>Miljö- och hälsoskyddsärenden delas upp i Livsmedelskontroll, Hälsoskydd och Miljöskydd</a:t>
            </a:r>
          </a:p>
          <a:p>
            <a:r>
              <a:rPr lang="sv-SE" sz="1100" i="1" dirty="0" smtClean="0"/>
              <a:t>Resultat med lågt antal svar bör tolkas med stor försiktighet</a:t>
            </a:r>
            <a:r>
              <a:rPr lang="sv-SE" sz="1100" i="1" dirty="0"/>
              <a:t>. Inga jämförande siffror </a:t>
            </a:r>
            <a:r>
              <a:rPr lang="sv-SE" sz="1100" i="1" dirty="0" smtClean="0"/>
              <a:t>har erhållits från 2014 års mätning</a:t>
            </a:r>
            <a:endParaRPr lang="sv-SE" sz="1100" i="1" dirty="0"/>
          </a:p>
        </p:txBody>
      </p:sp>
      <p:sp>
        <p:nvSpPr>
          <p:cNvPr id="8" name="Rektangel 7"/>
          <p:cNvSpPr/>
          <p:nvPr/>
        </p:nvSpPr>
        <p:spPr>
          <a:xfrm>
            <a:off x="237230" y="5661248"/>
            <a:ext cx="799139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813444"/>
              </p:ext>
            </p:extLst>
          </p:nvPr>
        </p:nvGraphicFramePr>
        <p:xfrm>
          <a:off x="237234" y="5733256"/>
          <a:ext cx="7863154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406"/>
                <a:gridCol w="936104"/>
                <a:gridCol w="936104"/>
                <a:gridCol w="1008112"/>
                <a:gridCol w="936104"/>
                <a:gridCol w="1008112"/>
                <a:gridCol w="936104"/>
                <a:gridCol w="1008108"/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sv-SE" sz="1200" b="0" dirty="0" smtClean="0">
                          <a:solidFill>
                            <a:schemeClr val="tx1"/>
                          </a:solidFill>
                        </a:rPr>
                        <a:t>Antal svar</a:t>
                      </a:r>
                      <a:endParaRPr lang="sv-S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sv-S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sv-S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sv-S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sv-S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0" dirty="0" smtClean="0">
                          <a:solidFill>
                            <a:schemeClr val="tx1"/>
                          </a:solidFill>
                        </a:rPr>
                        <a:t>645</a:t>
                      </a:r>
                      <a:endParaRPr lang="sv-S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ruta 23"/>
          <p:cNvSpPr txBox="1"/>
          <p:nvPr/>
        </p:nvSpPr>
        <p:spPr>
          <a:xfrm>
            <a:off x="7401024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Hela kommunen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39583283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18273948"/>
              </p:ext>
            </p:extLst>
          </p:nvPr>
        </p:nvGraphicFramePr>
        <p:xfrm>
          <a:off x="899592" y="2132856"/>
          <a:ext cx="7704856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376129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1115616" y="1412776"/>
            <a:ext cx="76328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Betygsindex per servicefaktor per månad</a:t>
            </a:r>
            <a:endParaRPr lang="sv-SE" kern="0" dirty="0"/>
          </a:p>
        </p:txBody>
      </p:sp>
      <p:sp>
        <p:nvSpPr>
          <p:cNvPr id="6" name="textruta 23"/>
          <p:cNvSpPr txBox="1"/>
          <p:nvPr/>
        </p:nvSpPr>
        <p:spPr>
          <a:xfrm>
            <a:off x="7401024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Hela kommunen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9129444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912768" cy="432048"/>
          </a:xfrm>
        </p:spPr>
        <p:txBody>
          <a:bodyPr/>
          <a:lstStyle/>
          <a:p>
            <a:r>
              <a:rPr lang="sv-SE" dirty="0" smtClean="0"/>
              <a:t>Resultat - drivkraftsanalys</a:t>
            </a:r>
            <a:endParaRPr lang="sv-SE" dirty="0"/>
          </a:p>
        </p:txBody>
      </p:sp>
      <p:sp>
        <p:nvSpPr>
          <p:cNvPr id="8" name="Rounded Rectangle 2"/>
          <p:cNvSpPr/>
          <p:nvPr/>
        </p:nvSpPr>
        <p:spPr>
          <a:xfrm>
            <a:off x="4184159" y="2914010"/>
            <a:ext cx="1080120" cy="2506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NKI</a:t>
            </a:r>
            <a:endParaRPr lang="sv-S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20272" y="1124744"/>
            <a:ext cx="17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TOTALT  SETT</a:t>
            </a:r>
            <a:endParaRPr lang="sv-SE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85322205"/>
              </p:ext>
            </p:extLst>
          </p:nvPr>
        </p:nvGraphicFramePr>
        <p:xfrm>
          <a:off x="611560" y="2842003"/>
          <a:ext cx="4151784" cy="262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5"/>
          <p:cNvSpPr txBox="1"/>
          <p:nvPr/>
        </p:nvSpPr>
        <p:spPr>
          <a:xfrm>
            <a:off x="1591871" y="5550331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 smtClean="0"/>
          </a:p>
          <a:p>
            <a:r>
              <a:rPr lang="sv-SE" sz="1600" dirty="0" smtClean="0"/>
              <a:t>Förklaringsgrad (R-square):     88%	</a:t>
            </a:r>
          </a:p>
        </p:txBody>
      </p:sp>
      <p:sp>
        <p:nvSpPr>
          <p:cNvPr id="15" name="TextBox 37"/>
          <p:cNvSpPr txBox="1"/>
          <p:nvPr/>
        </p:nvSpPr>
        <p:spPr>
          <a:xfrm>
            <a:off x="5868144" y="3140968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Det som påverkar NKI mest är Bemötande och Effektivitet. En förbättring här skulle ge störst effekt på nöjdheten.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4426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3974" y="1196752"/>
            <a:ext cx="6912768" cy="432048"/>
          </a:xfrm>
        </p:spPr>
        <p:txBody>
          <a:bodyPr/>
          <a:lstStyle/>
          <a:p>
            <a:r>
              <a:rPr lang="sv-SE" dirty="0" smtClean="0"/>
              <a:t>Resultat - prioriteringsmatris</a:t>
            </a:r>
            <a:endParaRPr lang="sv-SE" dirty="0"/>
          </a:p>
        </p:txBody>
      </p:sp>
      <p:cxnSp>
        <p:nvCxnSpPr>
          <p:cNvPr id="7" name="Straight Connector 21"/>
          <p:cNvCxnSpPr/>
          <p:nvPr/>
        </p:nvCxnSpPr>
        <p:spPr>
          <a:xfrm>
            <a:off x="6082128" y="6018154"/>
            <a:ext cx="4921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2"/>
          <p:cNvSpPr txBox="1"/>
          <p:nvPr/>
        </p:nvSpPr>
        <p:spPr>
          <a:xfrm>
            <a:off x="6588224" y="58052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Kommunens medelindex och medeleffekt</a:t>
            </a:r>
            <a:endParaRPr lang="sv-SE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7583453" y="1121332"/>
            <a:ext cx="1228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TOTALT  SETT</a:t>
            </a:r>
            <a:endParaRPr lang="sv-SE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082128" y="1916832"/>
            <a:ext cx="27029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Kommentar: </a:t>
            </a:r>
          </a:p>
          <a:p>
            <a:r>
              <a:rPr lang="sv-SE" dirty="0" smtClean="0"/>
              <a:t>Det som bör prioriteras först är Effektivitet. Samtidigt gäller det att bibehålla den redan höga nivån på Bemötande.</a:t>
            </a:r>
            <a:endParaRPr lang="sv-SE" dirty="0"/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309005542"/>
              </p:ext>
            </p:extLst>
          </p:nvPr>
        </p:nvGraphicFramePr>
        <p:xfrm>
          <a:off x="539552" y="1853342"/>
          <a:ext cx="4818401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2547230" y="2234341"/>
            <a:ext cx="8546" cy="3469592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903807" y="2297308"/>
            <a:ext cx="1552020" cy="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Bevara</a:t>
            </a:r>
            <a:endParaRPr lang="sv-SE" sz="1000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328035" y="2289302"/>
            <a:ext cx="695693" cy="19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Förbättra om möjligt</a:t>
            </a:r>
            <a:endParaRPr lang="sv-SE" sz="1000" b="0" i="0" u="none" strike="noStrike" baseline="0" dirty="0">
              <a:solidFill>
                <a:srgbClr val="666699"/>
              </a:solidFill>
              <a:latin typeface="Arial"/>
              <a:cs typeface="Arial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352422" y="5455274"/>
            <a:ext cx="635872" cy="1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Prioritera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890259" y="5311255"/>
            <a:ext cx="1044716" cy="36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sv-SE" sz="975" b="1" i="0" u="none" strike="noStrike" baseline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Lägre prioritet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871615" y="3996520"/>
            <a:ext cx="4239664" cy="8544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6374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5800" y="21336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55650" y="2276475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11" name="Rektangel 10">
            <a:hlinkClick r:id="" action="ppaction://noaction"/>
          </p:cNvPr>
          <p:cNvSpPr/>
          <p:nvPr/>
        </p:nvSpPr>
        <p:spPr>
          <a:xfrm>
            <a:off x="755576" y="2215728"/>
            <a:ext cx="7128792" cy="3314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898525" y="2204864"/>
            <a:ext cx="7921625" cy="3454400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Bakgrund och syfte </a:t>
            </a:r>
          </a:p>
          <a:p>
            <a:r>
              <a:rPr lang="sv-SE" dirty="0" smtClean="0"/>
              <a:t>Metod</a:t>
            </a:r>
          </a:p>
          <a:p>
            <a:r>
              <a:rPr lang="sv-SE" dirty="0" smtClean="0"/>
              <a:t>Resultat</a:t>
            </a:r>
          </a:p>
          <a:p>
            <a:r>
              <a:rPr lang="sv-SE" dirty="0" smtClean="0"/>
              <a:t>Bilagor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8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1"/>
          <p:cNvCxnSpPr/>
          <p:nvPr/>
        </p:nvCxnSpPr>
        <p:spPr>
          <a:xfrm>
            <a:off x="6082128" y="6018154"/>
            <a:ext cx="4921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2"/>
          <p:cNvSpPr txBox="1"/>
          <p:nvPr/>
        </p:nvSpPr>
        <p:spPr>
          <a:xfrm>
            <a:off x="6588224" y="58052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Kommunens medelindex och medeleffekt</a:t>
            </a:r>
            <a:endParaRPr lang="sv-SE" sz="1000" dirty="0"/>
          </a:p>
        </p:txBody>
      </p:sp>
      <p:sp>
        <p:nvSpPr>
          <p:cNvPr id="17" name="Rubrik 1"/>
          <p:cNvSpPr txBox="1">
            <a:spLocks/>
          </p:cNvSpPr>
          <p:nvPr/>
        </p:nvSpPr>
        <p:spPr bwMode="auto">
          <a:xfrm>
            <a:off x="1152267" y="1253177"/>
            <a:ext cx="76328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Resultat - Prioriteringsmatris</a:t>
            </a:r>
            <a:endParaRPr lang="sv-SE" kern="0" dirty="0"/>
          </a:p>
        </p:txBody>
      </p:sp>
      <p:sp>
        <p:nvSpPr>
          <p:cNvPr id="16" name="TextBox 17"/>
          <p:cNvSpPr txBox="1"/>
          <p:nvPr/>
        </p:nvSpPr>
        <p:spPr>
          <a:xfrm>
            <a:off x="6082128" y="1916832"/>
            <a:ext cx="2702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Kommentar: </a:t>
            </a:r>
          </a:p>
          <a:p>
            <a:r>
              <a:rPr lang="sv-SE" dirty="0" smtClean="0"/>
              <a:t>Det som prioriteras först </a:t>
            </a:r>
            <a:r>
              <a:rPr lang="sv-SE" dirty="0"/>
              <a:t>är: rutinerna kring handläggningen </a:t>
            </a:r>
            <a:r>
              <a:rPr lang="sv-SE" dirty="0" smtClean="0"/>
              <a:t>samt tiden för handläggning.</a:t>
            </a:r>
            <a:endParaRPr lang="sv-SE" dirty="0"/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4144701768"/>
              </p:ext>
            </p:extLst>
          </p:nvPr>
        </p:nvGraphicFramePr>
        <p:xfrm>
          <a:off x="539552" y="1853342"/>
          <a:ext cx="4818401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1913496" y="2215497"/>
            <a:ext cx="8546" cy="3469592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903807" y="2297309"/>
            <a:ext cx="859881" cy="48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Bevara</a:t>
            </a:r>
            <a:endParaRPr lang="sv-SE" sz="1000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328035" y="2289302"/>
            <a:ext cx="695693" cy="19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Förbättra om möjligt</a:t>
            </a:r>
            <a:endParaRPr lang="sv-SE" sz="1000" b="0" i="0" u="none" strike="noStrike" baseline="0" dirty="0">
              <a:solidFill>
                <a:srgbClr val="666699"/>
              </a:solidFill>
              <a:latin typeface="Arial"/>
              <a:cs typeface="Arial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352422" y="5455274"/>
            <a:ext cx="635872" cy="1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Prioritera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890259" y="5311255"/>
            <a:ext cx="1044716" cy="36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sv-SE" sz="975" b="1" i="0" u="none" strike="noStrike" baseline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Lägre prioritet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882248" y="3789040"/>
            <a:ext cx="4239664" cy="8544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3453" y="1121332"/>
            <a:ext cx="1257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EFFEKTIVITET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65811384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Kundcitat</a:t>
            </a:r>
            <a:endParaRPr lang="sv-SE" dirty="0"/>
          </a:p>
        </p:txBody>
      </p:sp>
      <p:sp>
        <p:nvSpPr>
          <p:cNvPr id="6" name="Oval Callout 4"/>
          <p:cNvSpPr/>
          <p:nvPr/>
        </p:nvSpPr>
        <p:spPr>
          <a:xfrm>
            <a:off x="4067944" y="4854810"/>
            <a:ext cx="2553621" cy="950454"/>
          </a:xfrm>
          <a:prstGeom prst="wedgeEllipseCallout">
            <a:avLst>
              <a:gd name="adj1" fmla="val -68022"/>
              <a:gd name="adj2" fmla="val -919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7"/>
          <p:cNvSpPr txBox="1"/>
          <p:nvPr/>
        </p:nvSpPr>
        <p:spPr>
          <a:xfrm>
            <a:off x="498906" y="2504310"/>
            <a:ext cx="2241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BRANDTILLSYN </a:t>
            </a:r>
            <a:r>
              <a:rPr lang="sv-SE" sz="1100" dirty="0"/>
              <a:t>-</a:t>
            </a:r>
            <a:r>
              <a:rPr lang="sv-SE" sz="1100" dirty="0" smtClean="0"/>
              <a:t>”Lite </a:t>
            </a:r>
            <a:r>
              <a:rPr lang="sv-SE" sz="1100" dirty="0"/>
              <a:t>snabbare åtgärder och tydligare besked</a:t>
            </a:r>
            <a:r>
              <a:rPr lang="sv-SE" sz="1100" dirty="0" smtClean="0"/>
              <a:t>.” </a:t>
            </a:r>
            <a:endParaRPr lang="sv-SE" sz="1100" dirty="0"/>
          </a:p>
        </p:txBody>
      </p:sp>
      <p:sp>
        <p:nvSpPr>
          <p:cNvPr id="10" name="TextBox 8"/>
          <p:cNvSpPr txBox="1"/>
          <p:nvPr/>
        </p:nvSpPr>
        <p:spPr>
          <a:xfrm>
            <a:off x="3563888" y="2204864"/>
            <a:ext cx="48245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MARKUPPLÅTELSE - ”De </a:t>
            </a:r>
            <a:r>
              <a:rPr lang="sv-SE" sz="1100" dirty="0"/>
              <a:t>måste sätta sig in i våran situation för det är inte så lätt att uppfylla vissa av kraven om man är en enskild företagare. De borde vara med flexibla med sina regler och mer tillmötesgående</a:t>
            </a:r>
            <a:r>
              <a:rPr lang="sv-SE" sz="1100" dirty="0" smtClean="0"/>
              <a:t>.” </a:t>
            </a:r>
            <a:endParaRPr lang="sv-SE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434402" y="5074563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BYGGLOV </a:t>
            </a:r>
            <a:r>
              <a:rPr lang="sv-SE" sz="1100" dirty="0"/>
              <a:t>- </a:t>
            </a:r>
            <a:r>
              <a:rPr lang="sv-SE" sz="1100" dirty="0" smtClean="0"/>
              <a:t>”Kortare </a:t>
            </a:r>
            <a:r>
              <a:rPr lang="sv-SE" sz="1100" dirty="0"/>
              <a:t>handläggningstider</a:t>
            </a:r>
            <a:r>
              <a:rPr lang="sv-SE" sz="1100" dirty="0" smtClean="0"/>
              <a:t>.”</a:t>
            </a:r>
            <a:endParaRPr lang="sv-SE" sz="1100" dirty="0"/>
          </a:p>
        </p:txBody>
      </p:sp>
      <p:pic>
        <p:nvPicPr>
          <p:cNvPr id="12" name="Picture 2" descr="http://a2.mndcdn.com/image/upload/t_article_v2/lhayqbh84x765bwd0iexh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82410"/>
            <a:ext cx="821545" cy="123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323528" y="2204864"/>
            <a:ext cx="2736304" cy="1044734"/>
          </a:xfrm>
          <a:prstGeom prst="wedgeEllipseCallout">
            <a:avLst>
              <a:gd name="adj1" fmla="val 36453"/>
              <a:gd name="adj2" fmla="val 1135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val Callout 13"/>
          <p:cNvSpPr/>
          <p:nvPr/>
        </p:nvSpPr>
        <p:spPr>
          <a:xfrm>
            <a:off x="3328392" y="1942091"/>
            <a:ext cx="5132040" cy="1126869"/>
          </a:xfrm>
          <a:prstGeom prst="wedgeEllipseCallout">
            <a:avLst>
              <a:gd name="adj1" fmla="val -52178"/>
              <a:gd name="adj2" fmla="val 1176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Callout 12"/>
          <p:cNvSpPr/>
          <p:nvPr/>
        </p:nvSpPr>
        <p:spPr>
          <a:xfrm>
            <a:off x="192235" y="4005064"/>
            <a:ext cx="2160240" cy="1224136"/>
          </a:xfrm>
          <a:prstGeom prst="wedgeEllipseCallout">
            <a:avLst>
              <a:gd name="adj1" fmla="val 59217"/>
              <a:gd name="adj2" fmla="val -460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Box 10"/>
          <p:cNvSpPr txBox="1"/>
          <p:nvPr/>
        </p:nvSpPr>
        <p:spPr>
          <a:xfrm>
            <a:off x="376901" y="430519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SERVERINGSTILLSTÅND - ”det </a:t>
            </a:r>
            <a:r>
              <a:rPr lang="sv-SE" sz="1100" dirty="0"/>
              <a:t>borde vara lättare att få veta vem man ska kontakta</a:t>
            </a:r>
            <a:r>
              <a:rPr lang="sv-SE" sz="1100" dirty="0" smtClean="0"/>
              <a:t>!”</a:t>
            </a:r>
            <a:endParaRPr lang="sv-SE" sz="1100" dirty="0"/>
          </a:p>
        </p:txBody>
      </p:sp>
      <p:sp>
        <p:nvSpPr>
          <p:cNvPr id="17" name="Oval Callout 13"/>
          <p:cNvSpPr/>
          <p:nvPr/>
        </p:nvSpPr>
        <p:spPr>
          <a:xfrm>
            <a:off x="4211960" y="3249598"/>
            <a:ext cx="4644516" cy="1187514"/>
          </a:xfrm>
          <a:prstGeom prst="wedgeEllipseCallout">
            <a:avLst>
              <a:gd name="adj1" fmla="val -67705"/>
              <a:gd name="adj2" fmla="val 303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Box 8"/>
          <p:cNvSpPr txBox="1"/>
          <p:nvPr/>
        </p:nvSpPr>
        <p:spPr>
          <a:xfrm>
            <a:off x="4475195" y="3535123"/>
            <a:ext cx="42927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MILJÖ- OCH HÄLSOSKYDDSÄRENDEN –”De </a:t>
            </a:r>
            <a:r>
              <a:rPr lang="sv-SE" sz="1100" dirty="0"/>
              <a:t>kunde komma vid tider som passa vår verksamhet. Det skulle passa bäst på eftermiddagen för oss</a:t>
            </a:r>
            <a:r>
              <a:rPr lang="sv-SE" sz="1100" dirty="0" smtClean="0"/>
              <a:t>.”</a:t>
            </a:r>
            <a:endParaRPr lang="sv-SE" sz="1100" dirty="0"/>
          </a:p>
        </p:txBody>
      </p:sp>
      <p:sp>
        <p:nvSpPr>
          <p:cNvPr id="20" name="textruta 23"/>
          <p:cNvSpPr txBox="1"/>
          <p:nvPr/>
        </p:nvSpPr>
        <p:spPr>
          <a:xfrm>
            <a:off x="7401024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Hela kommunen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59811255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5800" y="21336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55650" y="2276475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09215" y="3212976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dirty="0">
                <a:solidFill>
                  <a:schemeClr val="tx2"/>
                </a:solidFill>
              </a:rPr>
              <a:t>Sammanfattning och rekommendationer hela kommunen</a:t>
            </a:r>
          </a:p>
        </p:txBody>
      </p:sp>
    </p:spTree>
    <p:extLst>
      <p:ext uri="{BB962C8B-B14F-4D97-AF65-F5344CB8AC3E}">
        <p14:creationId xmlns:p14="http://schemas.microsoft.com/office/powerpoint/2010/main" val="644436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27584" y="2420888"/>
            <a:ext cx="7272808" cy="37444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8200" y="12192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984" y="2421509"/>
            <a:ext cx="7015392" cy="3455764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sv-SE" sz="1100" dirty="0" smtClean="0"/>
          </a:p>
          <a:p>
            <a:pPr lvl="0"/>
            <a:r>
              <a:rPr lang="sv-SE" sz="1600" dirty="0" smtClean="0"/>
              <a:t>NKI </a:t>
            </a:r>
            <a:r>
              <a:rPr lang="sv-SE" sz="1600" dirty="0"/>
              <a:t>för hela kommunen hamnar på </a:t>
            </a:r>
            <a:r>
              <a:rPr lang="sv-SE" sz="1600" dirty="0" smtClean="0"/>
              <a:t>70, </a:t>
            </a:r>
            <a:r>
              <a:rPr lang="sv-SE" sz="1600" dirty="0"/>
              <a:t>vilket är högt. </a:t>
            </a:r>
            <a:endParaRPr lang="sv-SE" sz="1600" dirty="0" smtClean="0"/>
          </a:p>
          <a:p>
            <a:pPr marL="0" lvl="0" indent="0">
              <a:buNone/>
            </a:pPr>
            <a:endParaRPr lang="sv-SE" sz="1600" dirty="0"/>
          </a:p>
          <a:p>
            <a:pPr lvl="0"/>
            <a:r>
              <a:rPr lang="sv-SE" sz="1600" dirty="0"/>
              <a:t>Högst NKI-betyg får </a:t>
            </a:r>
            <a:r>
              <a:rPr lang="sv-SE" sz="1600" dirty="0" smtClean="0"/>
              <a:t>Miljö- </a:t>
            </a:r>
            <a:r>
              <a:rPr lang="sv-SE" sz="1600" dirty="0"/>
              <a:t>och hälsoskyddsärenden </a:t>
            </a:r>
            <a:r>
              <a:rPr lang="sv-SE" sz="1600" dirty="0" smtClean="0"/>
              <a:t>(NKI 75), följt av Serveringstillstånd (NKI 74), Brandtillsyn (NKI 72), Markupplåtelser (NKI 71) och Bygglov (NKI 61). </a:t>
            </a:r>
          </a:p>
          <a:p>
            <a:pPr lvl="0"/>
            <a:endParaRPr lang="sv-SE" sz="1600" dirty="0"/>
          </a:p>
          <a:p>
            <a:pPr lvl="0"/>
            <a:r>
              <a:rPr lang="sv-SE" sz="1600" dirty="0"/>
              <a:t>Uppdelat på olika målgrupper får Företag NKI </a:t>
            </a:r>
            <a:r>
              <a:rPr lang="sv-SE" sz="1600" dirty="0" smtClean="0"/>
              <a:t>70 och </a:t>
            </a:r>
            <a:r>
              <a:rPr lang="sv-SE" sz="1600" dirty="0"/>
              <a:t>Övriga får NKI </a:t>
            </a:r>
            <a:r>
              <a:rPr lang="sv-SE" sz="1600" dirty="0" smtClean="0"/>
              <a:t>73. </a:t>
            </a:r>
            <a:endParaRPr lang="sv-SE" sz="1600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Sammanfattning och rekommendationer</a:t>
            </a:r>
            <a:endParaRPr lang="sv-SE" dirty="0"/>
          </a:p>
        </p:txBody>
      </p:sp>
      <p:sp>
        <p:nvSpPr>
          <p:cNvPr id="7" name="textruta 23"/>
          <p:cNvSpPr txBox="1"/>
          <p:nvPr/>
        </p:nvSpPr>
        <p:spPr>
          <a:xfrm>
            <a:off x="7401024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Hela kommunen</a:t>
            </a:r>
          </a:p>
          <a:p>
            <a:r>
              <a:rPr lang="sv-SE" sz="1200" dirty="0" smtClean="0"/>
              <a:t>  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68032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87943" y="2420888"/>
            <a:ext cx="7272808" cy="37444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8200" y="12192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984" y="2421509"/>
            <a:ext cx="7015392" cy="3455764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sv-SE" sz="1100" dirty="0" smtClean="0"/>
          </a:p>
          <a:p>
            <a:r>
              <a:rPr lang="sv-SE" sz="1600" dirty="0" smtClean="0"/>
              <a:t>När det kommer till drivkraftsanalysen är det </a:t>
            </a:r>
            <a:r>
              <a:rPr lang="sv-SE" sz="1600" dirty="0"/>
              <a:t>som påverkar NKI </a:t>
            </a:r>
            <a:r>
              <a:rPr lang="sv-SE" sz="1600" dirty="0" smtClean="0"/>
              <a:t>mest </a:t>
            </a:r>
            <a:r>
              <a:rPr lang="sv-SE" sz="1600" dirty="0"/>
              <a:t>Bemötande och </a:t>
            </a:r>
            <a:r>
              <a:rPr lang="sv-SE" sz="1600" dirty="0" smtClean="0"/>
              <a:t>Effektivitet. </a:t>
            </a:r>
            <a:r>
              <a:rPr lang="sv-SE" sz="1600" dirty="0"/>
              <a:t>En förbättring här skulle ge störst effekt på nöjdheten.</a:t>
            </a:r>
          </a:p>
          <a:p>
            <a:pPr lvl="0"/>
            <a:endParaRPr lang="sv-SE" sz="1600" dirty="0" smtClean="0"/>
          </a:p>
          <a:p>
            <a:r>
              <a:rPr lang="sv-SE" sz="1600" dirty="0"/>
              <a:t>Det som bör prioriteras först är </a:t>
            </a:r>
            <a:r>
              <a:rPr lang="sv-SE" sz="1600" dirty="0" smtClean="0"/>
              <a:t>Effektivitet</a:t>
            </a:r>
            <a:r>
              <a:rPr lang="sv-SE" sz="1600" dirty="0"/>
              <a:t>. Samtidigt gäller det att bibehålla den redan höga nivån på Bemötande.</a:t>
            </a:r>
          </a:p>
          <a:p>
            <a:pPr marL="0" lvl="0" indent="0">
              <a:buNone/>
            </a:pPr>
            <a:endParaRPr lang="sv-SE" sz="1600" dirty="0"/>
          </a:p>
          <a:p>
            <a:r>
              <a:rPr lang="sv-SE" sz="1600" dirty="0" smtClean="0"/>
              <a:t>När det kommer till effektivitet är det </a:t>
            </a:r>
            <a:r>
              <a:rPr lang="sv-SE" sz="1600" dirty="0"/>
              <a:t>som bör prioriteras först </a:t>
            </a:r>
            <a:r>
              <a:rPr lang="sv-SE" sz="1600" dirty="0" smtClean="0"/>
              <a:t>rutinerna </a:t>
            </a:r>
            <a:r>
              <a:rPr lang="sv-SE" sz="1600" dirty="0"/>
              <a:t>kring handläggningen samt tiden för handläggning.</a:t>
            </a:r>
          </a:p>
          <a:p>
            <a:pPr marL="0" indent="0">
              <a:buNone/>
            </a:pPr>
            <a:r>
              <a:rPr lang="sv-SE" sz="1600" dirty="0" smtClean="0"/>
              <a:t>.</a:t>
            </a:r>
            <a:endParaRPr lang="sv-SE" sz="1600" dirty="0"/>
          </a:p>
          <a:p>
            <a:pPr lvl="0"/>
            <a:endParaRPr lang="sv-SE" sz="1600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Sammanfattning och rekommendationer</a:t>
            </a:r>
            <a:endParaRPr lang="sv-SE" dirty="0"/>
          </a:p>
        </p:txBody>
      </p:sp>
      <p:sp>
        <p:nvSpPr>
          <p:cNvPr id="7" name="textruta 23"/>
          <p:cNvSpPr txBox="1"/>
          <p:nvPr/>
        </p:nvSpPr>
        <p:spPr>
          <a:xfrm>
            <a:off x="7401024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Hela kommunen</a:t>
            </a:r>
          </a:p>
          <a:p>
            <a:r>
              <a:rPr lang="sv-SE" sz="1200" dirty="0" smtClean="0"/>
              <a:t> 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875369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5800" y="21336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b="1">
                <a:solidFill>
                  <a:schemeClr val="tx2"/>
                </a:solidFill>
              </a:rPr>
              <a:t/>
            </a:r>
            <a:br>
              <a:rPr lang="sv-SE" sz="3600" b="1">
                <a:solidFill>
                  <a:schemeClr val="tx2"/>
                </a:solidFill>
              </a:rPr>
            </a:br>
            <a:r>
              <a:rPr lang="sv-SE" sz="3600" b="1">
                <a:solidFill>
                  <a:schemeClr val="tx2"/>
                </a:solidFill>
              </a:rPr>
              <a:t/>
            </a:r>
            <a:br>
              <a:rPr lang="sv-SE" sz="3600" b="1">
                <a:solidFill>
                  <a:schemeClr val="tx2"/>
                </a:solidFill>
              </a:rPr>
            </a:br>
            <a:r>
              <a:rPr lang="sv-SE" sz="3600" b="1">
                <a:solidFill>
                  <a:schemeClr val="tx2"/>
                </a:solidFill>
              </a:rPr>
              <a:t/>
            </a:r>
            <a:br>
              <a:rPr lang="sv-SE" sz="3600" b="1">
                <a:solidFill>
                  <a:schemeClr val="tx2"/>
                </a:solidFill>
              </a:rPr>
            </a:br>
            <a:r>
              <a:rPr lang="sv-SE" sz="3600" b="1">
                <a:solidFill>
                  <a:schemeClr val="tx2"/>
                </a:solidFill>
              </a:rPr>
              <a:t/>
            </a:r>
            <a:br>
              <a:rPr lang="sv-SE" sz="3600" b="1">
                <a:solidFill>
                  <a:schemeClr val="tx2"/>
                </a:solidFill>
              </a:rPr>
            </a:br>
            <a:endParaRPr lang="sv-SE" sz="2800">
              <a:solidFill>
                <a:schemeClr val="tx2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55650" y="2276475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09215" y="3212976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dirty="0" smtClean="0">
                <a:solidFill>
                  <a:schemeClr val="tx2"/>
                </a:solidFill>
              </a:rPr>
              <a:t>Resultat </a:t>
            </a:r>
          </a:p>
          <a:p>
            <a:pPr algn="ctr"/>
            <a:r>
              <a:rPr lang="sv-SE" sz="3600" dirty="0" smtClean="0">
                <a:solidFill>
                  <a:schemeClr val="tx2"/>
                </a:solidFill>
              </a:rPr>
              <a:t>Verksamhetsområden</a:t>
            </a:r>
            <a:endParaRPr lang="sv-S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27088" y="1196975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>
              <a:solidFill>
                <a:schemeClr val="tx2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55650" y="2349500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23528" y="1052736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2800">
                <a:solidFill>
                  <a:schemeClr val="bg1"/>
                </a:solidFill>
              </a:rPr>
              <a:t>Verksamhetsområden 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827088" y="2565400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Brandtillsyn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Bygglov </a:t>
            </a:r>
            <a:endParaRPr lang="sv-S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/>
              <a:t>Markupplåtelser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Miljö- och hälsoskyddstillsyn</a:t>
            </a:r>
            <a:endParaRPr lang="sv-S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Serveringstillstånd 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827584" y="2564904"/>
            <a:ext cx="417646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74287230"/>
              </p:ext>
            </p:extLst>
          </p:nvPr>
        </p:nvGraphicFramePr>
        <p:xfrm>
          <a:off x="755576" y="2420887"/>
          <a:ext cx="7416824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2007-2015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79512" y="5661248"/>
            <a:ext cx="7922986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03963"/>
              </p:ext>
            </p:extLst>
          </p:nvPr>
        </p:nvGraphicFramePr>
        <p:xfrm>
          <a:off x="237234" y="5746968"/>
          <a:ext cx="7791154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036"/>
                <a:gridCol w="1161490"/>
                <a:gridCol w="1152128"/>
                <a:gridCol w="1080120"/>
                <a:gridCol w="1152128"/>
                <a:gridCol w="1116126"/>
                <a:gridCol w="1116126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ruta 23"/>
          <p:cNvSpPr txBox="1"/>
          <p:nvPr/>
        </p:nvSpPr>
        <p:spPr>
          <a:xfrm>
            <a:off x="7740352" y="111603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Brandtillsyn</a:t>
            </a:r>
            <a:br>
              <a:rPr lang="sv-SE" sz="1200" dirty="0" smtClean="0"/>
            </a:br>
            <a:r>
              <a:rPr lang="sv-SE" sz="1200" dirty="0" smtClean="0"/>
              <a:t>Företag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323528" y="6191726"/>
            <a:ext cx="3961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100" i="1" dirty="0" smtClean="0"/>
              <a:t>Resultat med lågt antal svar bör tolkas med stor försiktighet </a:t>
            </a:r>
          </a:p>
        </p:txBody>
      </p:sp>
    </p:spTree>
    <p:extLst>
      <p:ext uri="{BB962C8B-B14F-4D97-AF65-F5344CB8AC3E}">
        <p14:creationId xmlns:p14="http://schemas.microsoft.com/office/powerpoint/2010/main" val="12238840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55650" y="981075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55650" y="1917055"/>
            <a:ext cx="7992814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600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33079592"/>
              </p:ext>
            </p:extLst>
          </p:nvPr>
        </p:nvGraphicFramePr>
        <p:xfrm>
          <a:off x="467544" y="2182960"/>
          <a:ext cx="81983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Betygsindex per servicefaktor</a:t>
            </a:r>
            <a:endParaRPr lang="sv-SE" dirty="0"/>
          </a:p>
        </p:txBody>
      </p:sp>
      <p:sp>
        <p:nvSpPr>
          <p:cNvPr id="9" name="textruta 23"/>
          <p:cNvSpPr txBox="1"/>
          <p:nvPr/>
        </p:nvSpPr>
        <p:spPr>
          <a:xfrm>
            <a:off x="7740352" y="111603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Brandtillsyn</a:t>
            </a:r>
            <a:br>
              <a:rPr lang="sv-SE" sz="1200" dirty="0" smtClean="0"/>
            </a:br>
            <a:r>
              <a:rPr lang="sv-SE" sz="1200" dirty="0" smtClean="0"/>
              <a:t>Företag</a:t>
            </a:r>
          </a:p>
        </p:txBody>
      </p:sp>
    </p:spTree>
    <p:extLst>
      <p:ext uri="{BB962C8B-B14F-4D97-AF65-F5344CB8AC3E}">
        <p14:creationId xmlns:p14="http://schemas.microsoft.com/office/powerpoint/2010/main" val="346655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Nya målgrupper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909888" y="1916832"/>
            <a:ext cx="7842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Tidigare års 2013 års mätningar  omfattade enbart Företag. Från och med 2014 års mätning kan även andra målgrupper ingå. Vid jämförande med tidigare års resultat bör man således ha i beaktande att årets mätning består av fler målgrupper.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63342766"/>
              </p:ext>
            </p:extLst>
          </p:nvPr>
        </p:nvGraphicFramePr>
        <p:xfrm>
          <a:off x="1835696" y="2492896"/>
          <a:ext cx="4968552" cy="285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ruta 21"/>
          <p:cNvSpPr txBox="1"/>
          <p:nvPr/>
        </p:nvSpPr>
        <p:spPr>
          <a:xfrm>
            <a:off x="909886" y="5229200"/>
            <a:ext cx="6326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 smtClean="0"/>
              <a:t>Målgrupperna är</a:t>
            </a:r>
            <a:r>
              <a:rPr lang="sv-SE" sz="1100" i="1" dirty="0"/>
              <a:t> </a:t>
            </a:r>
            <a:r>
              <a:rPr lang="sv-SE" sz="1100" i="1" dirty="0" smtClean="0"/>
              <a:t>Företag eller Övriga</a:t>
            </a:r>
            <a:endParaRPr lang="sv-SE" sz="1100" i="1" dirty="0"/>
          </a:p>
          <a:p>
            <a:r>
              <a:rPr lang="sv-SE" sz="1100" i="1" dirty="0" smtClean="0"/>
              <a:t>I </a:t>
            </a:r>
            <a:r>
              <a:rPr lang="sv-SE" sz="1100" b="1" i="1" dirty="0" smtClean="0"/>
              <a:t>Företag</a:t>
            </a:r>
            <a:r>
              <a:rPr lang="sv-SE" sz="1100" i="1" dirty="0" smtClean="0"/>
              <a:t> ingår:</a:t>
            </a:r>
          </a:p>
          <a:p>
            <a:r>
              <a:rPr lang="sv-SE" sz="1100" i="1" dirty="0" smtClean="0"/>
              <a:t>- Företag eller representant för företag (inklusive jordbruk)</a:t>
            </a:r>
          </a:p>
          <a:p>
            <a:r>
              <a:rPr lang="sv-SE" sz="1100" i="1" dirty="0" smtClean="0"/>
              <a:t>I </a:t>
            </a:r>
            <a:r>
              <a:rPr lang="sv-SE" sz="1100" b="1" i="1" dirty="0" smtClean="0"/>
              <a:t>Övriga</a:t>
            </a:r>
            <a:r>
              <a:rPr lang="sv-SE" sz="1100" i="1" dirty="0" smtClean="0"/>
              <a:t> ingår: 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Privatpersoner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Verksam inom offentlig sektor (inkl. kommunala och statliga bolag, kyrkor)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Företrädare för ideell förening (inkl. bostadsrättsföreningar och stiftelser)</a:t>
            </a:r>
          </a:p>
          <a:p>
            <a:pPr marL="171450" indent="-171450">
              <a:buFontTx/>
              <a:buChar char="-"/>
            </a:pPr>
            <a:endParaRPr lang="sv-SE" sz="1100" i="1" dirty="0" smtClean="0"/>
          </a:p>
        </p:txBody>
      </p:sp>
      <p:sp>
        <p:nvSpPr>
          <p:cNvPr id="7" name="textruta 23"/>
          <p:cNvSpPr txBox="1"/>
          <p:nvPr/>
        </p:nvSpPr>
        <p:spPr>
          <a:xfrm>
            <a:off x="7448605" y="1116032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Brandtillsyn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52851158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27088" y="1196975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55650" y="2349500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755576" y="2420888"/>
            <a:ext cx="7632848" cy="30963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sv-SE" sz="11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Ett av kommunens näringspolitiska mål är att erbjuda näringslivet en god grundläggande service. God kvalitet och hög service i myndighetsutövning är särskilt centralt för att skapa goda relationer mellan företag och kommuner.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Tanken med denna undersökning, som genomförts sedan 2007, är </a:t>
            </a:r>
            <a:r>
              <a:rPr lang="sv-SE" sz="1600" dirty="0">
                <a:solidFill>
                  <a:schemeClr val="tx1"/>
                </a:solidFill>
              </a:rPr>
              <a:t>att löpande följa upp hur </a:t>
            </a:r>
            <a:r>
              <a:rPr lang="sv-SE" sz="1600" dirty="0" smtClean="0">
                <a:solidFill>
                  <a:schemeClr val="tx1"/>
                </a:solidFill>
              </a:rPr>
              <a:t>kommunens service </a:t>
            </a:r>
            <a:r>
              <a:rPr lang="sv-SE" sz="1600" dirty="0">
                <a:solidFill>
                  <a:schemeClr val="tx1"/>
                </a:solidFill>
              </a:rPr>
              <a:t>till näringslivet utvecklas genom ett Nöjd-Kund-Index (NKI</a:t>
            </a:r>
            <a:r>
              <a:rPr lang="sv-SE" sz="1600" dirty="0" smtClean="0">
                <a:solidFill>
                  <a:schemeClr val="tx1"/>
                </a:solidFill>
              </a:rPr>
              <a:t>), samt fånga upp synpunkter och identifiera möjliga förbättringsområden. 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Vi vill definiera var en förbättring ger störst effekt – vad kommunens förvaltningar främst ska förbättra för att få nöjdare företagskunder.</a:t>
            </a:r>
          </a:p>
          <a:p>
            <a:pPr>
              <a:spcBef>
                <a:spcPts val="0"/>
              </a:spcBef>
            </a:pP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Bakgrund och syfte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0853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93538515"/>
              </p:ext>
            </p:extLst>
          </p:nvPr>
        </p:nvGraphicFramePr>
        <p:xfrm>
          <a:off x="755575" y="2420887"/>
          <a:ext cx="7473050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olika målgrupper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323528" y="6335742"/>
            <a:ext cx="3898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100" i="1" dirty="0" smtClean="0"/>
              <a:t>*Inga jämförande siffror har erhållits från 2014 års mätning. </a:t>
            </a:r>
          </a:p>
          <a:p>
            <a:pPr>
              <a:defRPr/>
            </a:pPr>
            <a:r>
              <a:rPr lang="sv-SE" sz="1100" i="1" dirty="0" smtClean="0"/>
              <a:t>**För få svar för att redovisas</a:t>
            </a:r>
          </a:p>
        </p:txBody>
      </p:sp>
      <p:sp>
        <p:nvSpPr>
          <p:cNvPr id="8" name="Rektangel 7"/>
          <p:cNvSpPr/>
          <p:nvPr/>
        </p:nvSpPr>
        <p:spPr>
          <a:xfrm>
            <a:off x="237230" y="5733256"/>
            <a:ext cx="7991395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44367"/>
              </p:ext>
            </p:extLst>
          </p:nvPr>
        </p:nvGraphicFramePr>
        <p:xfrm>
          <a:off x="237234" y="5746968"/>
          <a:ext cx="812894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148"/>
                <a:gridCol w="934378"/>
                <a:gridCol w="1152128"/>
                <a:gridCol w="1152128"/>
                <a:gridCol w="1080120"/>
                <a:gridCol w="1152128"/>
                <a:gridCol w="1417915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 2015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 2014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ctangle 25"/>
          <p:cNvSpPr/>
          <p:nvPr/>
        </p:nvSpPr>
        <p:spPr>
          <a:xfrm>
            <a:off x="8269595" y="2487866"/>
            <a:ext cx="130683" cy="126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27"/>
          <p:cNvSpPr txBox="1"/>
          <p:nvPr/>
        </p:nvSpPr>
        <p:spPr>
          <a:xfrm>
            <a:off x="8368817" y="243250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2015</a:t>
            </a:r>
            <a:endParaRPr lang="sv-SE" sz="1000" dirty="0"/>
          </a:p>
        </p:txBody>
      </p:sp>
      <p:sp>
        <p:nvSpPr>
          <p:cNvPr id="22" name="Rectangle 25"/>
          <p:cNvSpPr/>
          <p:nvPr/>
        </p:nvSpPr>
        <p:spPr>
          <a:xfrm>
            <a:off x="8269595" y="2297009"/>
            <a:ext cx="130683" cy="12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7"/>
          <p:cNvSpPr txBox="1"/>
          <p:nvPr/>
        </p:nvSpPr>
        <p:spPr>
          <a:xfrm>
            <a:off x="8368817" y="224164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2014</a:t>
            </a:r>
            <a:endParaRPr lang="sv-SE" sz="1000" dirty="0"/>
          </a:p>
        </p:txBody>
      </p:sp>
      <p:sp>
        <p:nvSpPr>
          <p:cNvPr id="13" name="textruta 23"/>
          <p:cNvSpPr txBox="1"/>
          <p:nvPr/>
        </p:nvSpPr>
        <p:spPr>
          <a:xfrm>
            <a:off x="7448605" y="1116032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Brandtillsyn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9219464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– per månad och totalt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75252482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5" name="textruta 23"/>
          <p:cNvSpPr txBox="1"/>
          <p:nvPr/>
        </p:nvSpPr>
        <p:spPr>
          <a:xfrm>
            <a:off x="7448605" y="1116032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Brandtillsyn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  <p:sp>
        <p:nvSpPr>
          <p:cNvPr id="12" name="Rektangel 11"/>
          <p:cNvSpPr/>
          <p:nvPr/>
        </p:nvSpPr>
        <p:spPr>
          <a:xfrm>
            <a:off x="237230" y="5805264"/>
            <a:ext cx="8079186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886071"/>
              </p:ext>
            </p:extLst>
          </p:nvPr>
        </p:nvGraphicFramePr>
        <p:xfrm>
          <a:off x="237235" y="5877272"/>
          <a:ext cx="8007172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8687"/>
                <a:gridCol w="601136"/>
                <a:gridCol w="539059"/>
                <a:gridCol w="493977"/>
                <a:gridCol w="564544"/>
                <a:gridCol w="581537"/>
                <a:gridCol w="525994"/>
                <a:gridCol w="525994"/>
                <a:gridCol w="525994"/>
                <a:gridCol w="525994"/>
                <a:gridCol w="601136"/>
                <a:gridCol w="525994"/>
                <a:gridCol w="525994"/>
                <a:gridCol w="601132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7*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ruta 12"/>
          <p:cNvSpPr txBox="1"/>
          <p:nvPr/>
        </p:nvSpPr>
        <p:spPr>
          <a:xfrm>
            <a:off x="323528" y="6263734"/>
            <a:ext cx="763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 smtClean="0"/>
              <a:t>*Resultat </a:t>
            </a:r>
            <a:r>
              <a:rPr lang="sv-SE" sz="1100" i="1" dirty="0"/>
              <a:t>med lågt antal svar bör tolkas med stor </a:t>
            </a:r>
            <a:r>
              <a:rPr lang="sv-SE" sz="1100" i="1" dirty="0" smtClean="0"/>
              <a:t>försiktighet</a:t>
            </a:r>
          </a:p>
        </p:txBody>
      </p:sp>
    </p:spTree>
    <p:extLst>
      <p:ext uri="{BB962C8B-B14F-4D97-AF65-F5344CB8AC3E}">
        <p14:creationId xmlns:p14="http://schemas.microsoft.com/office/powerpoint/2010/main" val="21438868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– per kvartal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61630609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7" name="Rektangel 6"/>
          <p:cNvSpPr/>
          <p:nvPr/>
        </p:nvSpPr>
        <p:spPr>
          <a:xfrm>
            <a:off x="179512" y="5661248"/>
            <a:ext cx="8064896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125556"/>
              </p:ext>
            </p:extLst>
          </p:nvPr>
        </p:nvGraphicFramePr>
        <p:xfrm>
          <a:off x="237234" y="5746968"/>
          <a:ext cx="786315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406"/>
                <a:gridCol w="1368152"/>
                <a:gridCol w="1368152"/>
                <a:gridCol w="1368152"/>
                <a:gridCol w="1368152"/>
                <a:gridCol w="1296140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Antal svar 2015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0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Antal svar 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ruta 23"/>
          <p:cNvSpPr txBox="1"/>
          <p:nvPr/>
        </p:nvSpPr>
        <p:spPr>
          <a:xfrm>
            <a:off x="7448605" y="1116032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Brandtillsyn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  <p:sp>
        <p:nvSpPr>
          <p:cNvPr id="13" name="textruta 12"/>
          <p:cNvSpPr txBox="1"/>
          <p:nvPr/>
        </p:nvSpPr>
        <p:spPr>
          <a:xfrm>
            <a:off x="323528" y="6263734"/>
            <a:ext cx="763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 smtClean="0"/>
              <a:t>*Resultat </a:t>
            </a:r>
            <a:r>
              <a:rPr lang="sv-SE" sz="1100" i="1" dirty="0"/>
              <a:t>med lågt antal svar bör tolkas med stor </a:t>
            </a:r>
            <a:r>
              <a:rPr lang="sv-SE" sz="1100" i="1" dirty="0" smtClean="0"/>
              <a:t>försiktighet</a:t>
            </a:r>
          </a:p>
        </p:txBody>
      </p:sp>
      <p:sp>
        <p:nvSpPr>
          <p:cNvPr id="12" name="Rectangle 25"/>
          <p:cNvSpPr/>
          <p:nvPr/>
        </p:nvSpPr>
        <p:spPr>
          <a:xfrm>
            <a:off x="8269595" y="2487866"/>
            <a:ext cx="130683" cy="126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Box 27"/>
          <p:cNvSpPr txBox="1"/>
          <p:nvPr/>
        </p:nvSpPr>
        <p:spPr>
          <a:xfrm>
            <a:off x="8368817" y="243250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2015</a:t>
            </a:r>
            <a:endParaRPr lang="sv-SE" sz="1000" dirty="0"/>
          </a:p>
        </p:txBody>
      </p:sp>
      <p:sp>
        <p:nvSpPr>
          <p:cNvPr id="15" name="Rectangle 25"/>
          <p:cNvSpPr/>
          <p:nvPr/>
        </p:nvSpPr>
        <p:spPr>
          <a:xfrm>
            <a:off x="8269595" y="2297009"/>
            <a:ext cx="130683" cy="12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Box 27"/>
          <p:cNvSpPr txBox="1"/>
          <p:nvPr/>
        </p:nvSpPr>
        <p:spPr>
          <a:xfrm>
            <a:off x="8368817" y="224164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2014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83637756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55650" y="981075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55650" y="1917055"/>
            <a:ext cx="7992814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600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96590541"/>
              </p:ext>
            </p:extLst>
          </p:nvPr>
        </p:nvGraphicFramePr>
        <p:xfrm>
          <a:off x="467544" y="2182960"/>
          <a:ext cx="81983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Betygsindex per servicefaktor</a:t>
            </a:r>
            <a:endParaRPr lang="sv-SE" dirty="0"/>
          </a:p>
        </p:txBody>
      </p:sp>
      <p:sp>
        <p:nvSpPr>
          <p:cNvPr id="12" name="textruta 23"/>
          <p:cNvSpPr txBox="1"/>
          <p:nvPr/>
        </p:nvSpPr>
        <p:spPr>
          <a:xfrm>
            <a:off x="7448605" y="1116032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Brandtillsyn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5428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912768" cy="432048"/>
          </a:xfrm>
        </p:spPr>
        <p:txBody>
          <a:bodyPr/>
          <a:lstStyle/>
          <a:p>
            <a:r>
              <a:rPr lang="sv-SE" dirty="0" smtClean="0"/>
              <a:t>Resultat - drivkraftsanalys</a:t>
            </a:r>
            <a:endParaRPr lang="sv-SE" dirty="0"/>
          </a:p>
        </p:txBody>
      </p:sp>
      <p:sp>
        <p:nvSpPr>
          <p:cNvPr id="8" name="Rounded Rectangle 2"/>
          <p:cNvSpPr/>
          <p:nvPr/>
        </p:nvSpPr>
        <p:spPr>
          <a:xfrm>
            <a:off x="4184159" y="2914010"/>
            <a:ext cx="1080120" cy="2506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NKI</a:t>
            </a:r>
            <a:endParaRPr lang="sv-SE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85036347"/>
              </p:ext>
            </p:extLst>
          </p:nvPr>
        </p:nvGraphicFramePr>
        <p:xfrm>
          <a:off x="611560" y="2842003"/>
          <a:ext cx="4151784" cy="262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5"/>
          <p:cNvSpPr txBox="1"/>
          <p:nvPr/>
        </p:nvSpPr>
        <p:spPr>
          <a:xfrm>
            <a:off x="1591871" y="5550331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 smtClean="0"/>
          </a:p>
          <a:p>
            <a:r>
              <a:rPr lang="sv-SE" sz="1600" dirty="0" smtClean="0"/>
              <a:t>Förklaringsgrad (R-square):     88%	</a:t>
            </a:r>
          </a:p>
        </p:txBody>
      </p:sp>
      <p:sp>
        <p:nvSpPr>
          <p:cNvPr id="14" name="TextBox 37"/>
          <p:cNvSpPr txBox="1"/>
          <p:nvPr/>
        </p:nvSpPr>
        <p:spPr>
          <a:xfrm>
            <a:off x="5868144" y="3140968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Det som påverkar NKI mest är Bemötande, Effektivitet och Information. En förbättring här skulle ge störst effekt på nöjdheten.</a:t>
            </a:r>
            <a:endParaRPr lang="sv-SE" dirty="0"/>
          </a:p>
        </p:txBody>
      </p:sp>
      <p:sp>
        <p:nvSpPr>
          <p:cNvPr id="9" name="textruta 23"/>
          <p:cNvSpPr txBox="1"/>
          <p:nvPr/>
        </p:nvSpPr>
        <p:spPr>
          <a:xfrm>
            <a:off x="7448605" y="1116032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Brandtillsyn</a:t>
            </a:r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34505151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3974" y="1196752"/>
            <a:ext cx="6912768" cy="432048"/>
          </a:xfrm>
        </p:spPr>
        <p:txBody>
          <a:bodyPr/>
          <a:lstStyle/>
          <a:p>
            <a:r>
              <a:rPr lang="sv-SE" dirty="0" smtClean="0"/>
              <a:t>Resultat - prioriteringsmatris</a:t>
            </a:r>
            <a:endParaRPr lang="sv-SE" dirty="0"/>
          </a:p>
        </p:txBody>
      </p:sp>
      <p:cxnSp>
        <p:nvCxnSpPr>
          <p:cNvPr id="7" name="Straight Connector 21"/>
          <p:cNvCxnSpPr/>
          <p:nvPr/>
        </p:nvCxnSpPr>
        <p:spPr>
          <a:xfrm>
            <a:off x="6082128" y="6018154"/>
            <a:ext cx="4921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2"/>
          <p:cNvSpPr txBox="1"/>
          <p:nvPr/>
        </p:nvSpPr>
        <p:spPr>
          <a:xfrm>
            <a:off x="6588224" y="58052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Kommunens medelindex och medeleffekt</a:t>
            </a:r>
            <a:endParaRPr lang="sv-SE" sz="1000" dirty="0"/>
          </a:p>
        </p:txBody>
      </p:sp>
      <p:sp>
        <p:nvSpPr>
          <p:cNvPr id="10" name="TextBox 17"/>
          <p:cNvSpPr txBox="1"/>
          <p:nvPr/>
        </p:nvSpPr>
        <p:spPr>
          <a:xfrm>
            <a:off x="6082128" y="1916832"/>
            <a:ext cx="2702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Kommentar: </a:t>
            </a:r>
          </a:p>
          <a:p>
            <a:r>
              <a:rPr lang="sv-SE" dirty="0" smtClean="0"/>
              <a:t>Det som bör prioriteras först är Information. Samtidigt gäller det att bibehålla den redan höga nivån på Effektivitet och Bemötande.</a:t>
            </a:r>
            <a:endParaRPr lang="sv-SE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71225427"/>
              </p:ext>
            </p:extLst>
          </p:nvPr>
        </p:nvGraphicFramePr>
        <p:xfrm>
          <a:off x="539552" y="1853342"/>
          <a:ext cx="4818401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971166" y="2234341"/>
            <a:ext cx="8546" cy="3469592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903807" y="2297308"/>
            <a:ext cx="1552020" cy="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Bevara</a:t>
            </a:r>
            <a:endParaRPr lang="sv-SE" sz="1000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328035" y="2289302"/>
            <a:ext cx="695693" cy="19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Förbättra om möjligt</a:t>
            </a:r>
            <a:endParaRPr lang="sv-SE" sz="1000" b="0" i="0" u="none" strike="noStrike" baseline="0" dirty="0">
              <a:solidFill>
                <a:srgbClr val="666699"/>
              </a:solidFill>
              <a:latin typeface="Arial"/>
              <a:cs typeface="Arial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352422" y="5455274"/>
            <a:ext cx="635872" cy="1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Prioritera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90259" y="5311255"/>
            <a:ext cx="1044716" cy="36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sv-SE" sz="975" b="1" i="0" u="none" strike="noStrike" baseline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Lägre prioritet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871615" y="3996520"/>
            <a:ext cx="4239664" cy="8544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23"/>
          <p:cNvSpPr txBox="1"/>
          <p:nvPr/>
        </p:nvSpPr>
        <p:spPr>
          <a:xfrm>
            <a:off x="7448605" y="1116032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Brandtillsyn</a:t>
            </a:r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4808632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1"/>
          <p:cNvCxnSpPr/>
          <p:nvPr/>
        </p:nvCxnSpPr>
        <p:spPr>
          <a:xfrm>
            <a:off x="6082128" y="6018154"/>
            <a:ext cx="4921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2"/>
          <p:cNvSpPr txBox="1"/>
          <p:nvPr/>
        </p:nvSpPr>
        <p:spPr>
          <a:xfrm>
            <a:off x="6588224" y="58052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Kommunens medelindex och medeleffekt</a:t>
            </a:r>
            <a:endParaRPr lang="sv-SE" sz="1000" dirty="0"/>
          </a:p>
        </p:txBody>
      </p:sp>
      <p:sp>
        <p:nvSpPr>
          <p:cNvPr id="10" name="TextBox 17"/>
          <p:cNvSpPr txBox="1"/>
          <p:nvPr/>
        </p:nvSpPr>
        <p:spPr>
          <a:xfrm>
            <a:off x="6082128" y="1916832"/>
            <a:ext cx="2702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Kommentar: </a:t>
            </a:r>
          </a:p>
          <a:p>
            <a:r>
              <a:rPr lang="sv-SE" dirty="0" smtClean="0"/>
              <a:t>Det som bör prioriteras först är att bibehålla den redan höga nivån på den skriftliga informationen, samt informationen om lagar och regler för ärendet, och om möjligt förbättra dessa.</a:t>
            </a:r>
            <a:endParaRPr lang="sv-SE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60974456"/>
              </p:ext>
            </p:extLst>
          </p:nvPr>
        </p:nvGraphicFramePr>
        <p:xfrm>
          <a:off x="539552" y="1853342"/>
          <a:ext cx="4818401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187190" y="2233195"/>
            <a:ext cx="8546" cy="3469592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903807" y="2288280"/>
            <a:ext cx="643857" cy="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Bevara</a:t>
            </a:r>
            <a:endParaRPr lang="sv-SE" sz="1000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328035" y="2289302"/>
            <a:ext cx="695693" cy="19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Förbättra om möjligt</a:t>
            </a:r>
            <a:endParaRPr lang="sv-SE" sz="1000" b="0" i="0" u="none" strike="noStrike" baseline="0" dirty="0">
              <a:solidFill>
                <a:srgbClr val="666699"/>
              </a:solidFill>
              <a:latin typeface="Arial"/>
              <a:cs typeface="Arial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352422" y="5455274"/>
            <a:ext cx="635872" cy="1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Prioritera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90259" y="5311255"/>
            <a:ext cx="1044716" cy="36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sv-SE" sz="975" b="1" i="0" u="none" strike="noStrike" baseline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Lägre prioritet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882542" y="3348448"/>
            <a:ext cx="4239664" cy="8544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ubrik 1"/>
          <p:cNvSpPr txBox="1">
            <a:spLocks/>
          </p:cNvSpPr>
          <p:nvPr/>
        </p:nvSpPr>
        <p:spPr bwMode="auto">
          <a:xfrm>
            <a:off x="1152267" y="1253177"/>
            <a:ext cx="76328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Resultat - Prioriteringsmatris</a:t>
            </a:r>
            <a:endParaRPr lang="sv-SE" kern="0" dirty="0"/>
          </a:p>
        </p:txBody>
      </p:sp>
      <p:sp>
        <p:nvSpPr>
          <p:cNvPr id="16" name="textruta 23"/>
          <p:cNvSpPr txBox="1"/>
          <p:nvPr/>
        </p:nvSpPr>
        <p:spPr>
          <a:xfrm>
            <a:off x="7448605" y="1116032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Brandtillsyn</a:t>
            </a:r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86568454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Kundcitat</a:t>
            </a:r>
            <a:endParaRPr lang="sv-SE" dirty="0"/>
          </a:p>
        </p:txBody>
      </p:sp>
      <p:pic>
        <p:nvPicPr>
          <p:cNvPr id="12" name="Picture 2" descr="http://a2.mndcdn.com/image/upload/t_article_v2/lhayqbh84x765bwd0iexh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821545" cy="123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753772" y="2285575"/>
            <a:ext cx="2788840" cy="898330"/>
          </a:xfrm>
          <a:prstGeom prst="wedgeEllipseCallout">
            <a:avLst>
              <a:gd name="adj1" fmla="val 34427"/>
              <a:gd name="adj2" fmla="val 1395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val Callout 13"/>
          <p:cNvSpPr/>
          <p:nvPr/>
        </p:nvSpPr>
        <p:spPr>
          <a:xfrm>
            <a:off x="4311907" y="3518071"/>
            <a:ext cx="4088675" cy="734722"/>
          </a:xfrm>
          <a:prstGeom prst="wedgeEllipseCallout">
            <a:avLst>
              <a:gd name="adj1" fmla="val -59581"/>
              <a:gd name="adj2" fmla="val 523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Oval Callout 12"/>
          <p:cNvSpPr/>
          <p:nvPr/>
        </p:nvSpPr>
        <p:spPr>
          <a:xfrm>
            <a:off x="5572" y="4653136"/>
            <a:ext cx="2406188" cy="1728191"/>
          </a:xfrm>
          <a:prstGeom prst="wedgeEllipseCallout">
            <a:avLst>
              <a:gd name="adj1" fmla="val 75792"/>
              <a:gd name="adj2" fmla="val -612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23"/>
          <p:cNvSpPr txBox="1"/>
          <p:nvPr/>
        </p:nvSpPr>
        <p:spPr>
          <a:xfrm>
            <a:off x="7448605" y="1116032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Brandtillsyn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  <p:sp>
        <p:nvSpPr>
          <p:cNvPr id="14" name="Oval Callout 13"/>
          <p:cNvSpPr/>
          <p:nvPr/>
        </p:nvSpPr>
        <p:spPr>
          <a:xfrm>
            <a:off x="3923928" y="2022860"/>
            <a:ext cx="5060031" cy="910845"/>
          </a:xfrm>
          <a:prstGeom prst="wedgeEllipseCallout">
            <a:avLst>
              <a:gd name="adj1" fmla="val -51654"/>
              <a:gd name="adj2" fmla="val 1260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Callout 4"/>
          <p:cNvSpPr/>
          <p:nvPr/>
        </p:nvSpPr>
        <p:spPr>
          <a:xfrm>
            <a:off x="4644008" y="4941168"/>
            <a:ext cx="2553621" cy="950454"/>
          </a:xfrm>
          <a:prstGeom prst="wedgeEllipseCallout">
            <a:avLst>
              <a:gd name="adj1" fmla="val -68022"/>
              <a:gd name="adj2" fmla="val -919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4144901" y="234747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”Olika </a:t>
            </a:r>
            <a:r>
              <a:rPr lang="sv-SE" sz="1100" dirty="0"/>
              <a:t>regler beroende på vilken tjänsteman som handhar </a:t>
            </a:r>
            <a:r>
              <a:rPr lang="sv-SE" sz="1100" dirty="0" smtClean="0"/>
              <a:t>ärendet.”</a:t>
            </a:r>
            <a:endParaRPr lang="sv-SE" sz="1100" dirty="0"/>
          </a:p>
        </p:txBody>
      </p:sp>
      <p:sp>
        <p:nvSpPr>
          <p:cNvPr id="5" name="Rektangel 4"/>
          <p:cNvSpPr/>
          <p:nvPr/>
        </p:nvSpPr>
        <p:spPr>
          <a:xfrm>
            <a:off x="4967883" y="3754627"/>
            <a:ext cx="29113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 smtClean="0"/>
              <a:t>”Sätta </a:t>
            </a:r>
            <a:r>
              <a:rPr lang="sv-SE" sz="1100" dirty="0"/>
              <a:t>sig in i </a:t>
            </a:r>
            <a:r>
              <a:rPr lang="sv-SE" sz="1100" dirty="0" smtClean="0"/>
              <a:t>branschproblemen </a:t>
            </a:r>
            <a:r>
              <a:rPr lang="sv-SE" sz="1100" dirty="0"/>
              <a:t>lite </a:t>
            </a:r>
            <a:r>
              <a:rPr lang="sv-SE" sz="1100" dirty="0" smtClean="0"/>
              <a:t>bättre.”</a:t>
            </a:r>
            <a:endParaRPr lang="sv-SE" sz="1100" dirty="0"/>
          </a:p>
        </p:txBody>
      </p:sp>
      <p:sp>
        <p:nvSpPr>
          <p:cNvPr id="7" name="Rektangel 6"/>
          <p:cNvSpPr/>
          <p:nvPr/>
        </p:nvSpPr>
        <p:spPr>
          <a:xfrm>
            <a:off x="4820248" y="520095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”Ha </a:t>
            </a:r>
            <a:r>
              <a:rPr lang="sv-SE" sz="1100" dirty="0"/>
              <a:t>mer förstålse för verksamheten. </a:t>
            </a:r>
            <a:endParaRPr lang="sv-SE" sz="1100" dirty="0" smtClean="0"/>
          </a:p>
          <a:p>
            <a:r>
              <a:rPr lang="sv-SE" sz="1100" dirty="0" smtClean="0"/>
              <a:t>Lite billigare </a:t>
            </a:r>
            <a:r>
              <a:rPr lang="sv-SE" sz="1100" dirty="0"/>
              <a:t>avgift för tillsynen</a:t>
            </a:r>
            <a:r>
              <a:rPr lang="sv-SE" sz="1100" dirty="0" smtClean="0"/>
              <a:t>.”</a:t>
            </a:r>
            <a:endParaRPr lang="sv-SE" sz="1100" dirty="0"/>
          </a:p>
        </p:txBody>
      </p:sp>
      <p:sp>
        <p:nvSpPr>
          <p:cNvPr id="8" name="Rektangel 7"/>
          <p:cNvSpPr/>
          <p:nvPr/>
        </p:nvSpPr>
        <p:spPr>
          <a:xfrm>
            <a:off x="780839" y="249776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”Jag </a:t>
            </a:r>
            <a:r>
              <a:rPr lang="sv-SE" sz="1100" dirty="0"/>
              <a:t>vill gärna ha en skriftlig information </a:t>
            </a:r>
            <a:endParaRPr lang="sv-SE" sz="1100" dirty="0" smtClean="0"/>
          </a:p>
          <a:p>
            <a:r>
              <a:rPr lang="sv-SE" sz="1100" dirty="0" smtClean="0"/>
              <a:t>innan </a:t>
            </a:r>
            <a:r>
              <a:rPr lang="sv-SE" sz="1100" dirty="0"/>
              <a:t>ni kommer på plats</a:t>
            </a:r>
            <a:r>
              <a:rPr lang="sv-SE" sz="1100" dirty="0" smtClean="0"/>
              <a:t>.”</a:t>
            </a:r>
            <a:endParaRPr lang="sv-SE" sz="1100" dirty="0"/>
          </a:p>
        </p:txBody>
      </p:sp>
      <p:sp>
        <p:nvSpPr>
          <p:cNvPr id="10" name="Rektangel 9"/>
          <p:cNvSpPr/>
          <p:nvPr/>
        </p:nvSpPr>
        <p:spPr>
          <a:xfrm>
            <a:off x="72008" y="511748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”Vara </a:t>
            </a:r>
            <a:r>
              <a:rPr lang="sv-SE" sz="1100" dirty="0"/>
              <a:t>mer hjälpsamma istället för </a:t>
            </a:r>
            <a:endParaRPr lang="sv-SE" sz="1100" dirty="0" smtClean="0"/>
          </a:p>
          <a:p>
            <a:r>
              <a:rPr lang="sv-SE" sz="1100" dirty="0" smtClean="0"/>
              <a:t>ge </a:t>
            </a:r>
            <a:r>
              <a:rPr lang="sv-SE" sz="1100" dirty="0"/>
              <a:t>order. </a:t>
            </a:r>
            <a:r>
              <a:rPr lang="sv-SE" sz="1100" dirty="0" smtClean="0"/>
              <a:t>Hjälpande attityd istället </a:t>
            </a:r>
          </a:p>
          <a:p>
            <a:r>
              <a:rPr lang="sv-SE" sz="1100" dirty="0" smtClean="0"/>
              <a:t>för stjälpande </a:t>
            </a:r>
            <a:r>
              <a:rPr lang="sv-SE" sz="1100" dirty="0"/>
              <a:t>attityd</a:t>
            </a:r>
            <a:r>
              <a:rPr lang="sv-SE" sz="1100" dirty="0" smtClean="0"/>
              <a:t>.”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77495645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5800" y="21336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55650" y="2276475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09215" y="3212976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dirty="0">
                <a:solidFill>
                  <a:schemeClr val="tx2"/>
                </a:solidFill>
              </a:rPr>
              <a:t>Sammanfattning och rekommendationer </a:t>
            </a:r>
            <a:r>
              <a:rPr lang="sv-SE" sz="3600" dirty="0" smtClean="0">
                <a:solidFill>
                  <a:schemeClr val="tx2"/>
                </a:solidFill>
              </a:rPr>
              <a:t>brandtillsyn</a:t>
            </a:r>
            <a:endParaRPr lang="sv-S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17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27584" y="2420888"/>
            <a:ext cx="7272808" cy="35283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8200" y="12192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984" y="2421509"/>
            <a:ext cx="7015392" cy="3455764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sv-SE" sz="1100" dirty="0" smtClean="0"/>
          </a:p>
          <a:p>
            <a:pPr lvl="0"/>
            <a:r>
              <a:rPr lang="sv-SE" sz="1600" dirty="0"/>
              <a:t>NKI för Brandtillsyn hamnar på </a:t>
            </a:r>
            <a:r>
              <a:rPr lang="sv-SE" sz="1600" dirty="0" smtClean="0"/>
              <a:t>72, </a:t>
            </a:r>
            <a:r>
              <a:rPr lang="sv-SE" sz="1600" dirty="0"/>
              <a:t>vilket är högt. </a:t>
            </a:r>
            <a:endParaRPr lang="sv-SE" sz="1600" dirty="0" smtClean="0"/>
          </a:p>
          <a:p>
            <a:pPr lvl="0"/>
            <a:endParaRPr lang="sv-SE" sz="1600" dirty="0"/>
          </a:p>
          <a:p>
            <a:pPr lvl="0"/>
            <a:r>
              <a:rPr lang="sv-SE" sz="1600" dirty="0"/>
              <a:t>Högst betyg avseende servicefaktorer får </a:t>
            </a:r>
            <a:r>
              <a:rPr lang="sv-SE" sz="1600" dirty="0" smtClean="0"/>
              <a:t>Bemötande (index 78), Kompetens (77), Effektivitet (76) följt av Rättssäkerhet (</a:t>
            </a:r>
            <a:r>
              <a:rPr lang="sv-SE" sz="1600" dirty="0"/>
              <a:t>74</a:t>
            </a:r>
            <a:r>
              <a:rPr lang="sv-SE" sz="1600" dirty="0" smtClean="0"/>
              <a:t>), Tillgänglighet (72) och Information (71). </a:t>
            </a:r>
          </a:p>
          <a:p>
            <a:pPr lvl="0"/>
            <a:endParaRPr lang="sv-SE" sz="1600" dirty="0"/>
          </a:p>
          <a:p>
            <a:pPr lvl="0"/>
            <a:r>
              <a:rPr lang="sv-SE" sz="1600" dirty="0"/>
              <a:t>Uppdelat på olika målgrupper får Företag NKI </a:t>
            </a:r>
            <a:r>
              <a:rPr lang="sv-SE" sz="1600" dirty="0" smtClean="0"/>
              <a:t>71 och </a:t>
            </a:r>
            <a:r>
              <a:rPr lang="sv-SE" sz="1600" dirty="0"/>
              <a:t>Övriga får NKI </a:t>
            </a:r>
            <a:r>
              <a:rPr lang="sv-SE" sz="1600" dirty="0" smtClean="0"/>
              <a:t>76. </a:t>
            </a:r>
            <a:endParaRPr lang="sv-SE" sz="1600" dirty="0"/>
          </a:p>
          <a:p>
            <a:pPr eaLnBrk="0" hangingPunct="0">
              <a:defRPr/>
            </a:pPr>
            <a:endParaRPr lang="sv-SE" sz="1600" dirty="0">
              <a:solidFill>
                <a:schemeClr val="tx1">
                  <a:lumMod val="65000"/>
                  <a:lumOff val="35000"/>
                </a:schemeClr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Sammanfattning och rekommendationer</a:t>
            </a:r>
            <a:endParaRPr lang="sv-SE" dirty="0"/>
          </a:p>
        </p:txBody>
      </p:sp>
      <p:sp>
        <p:nvSpPr>
          <p:cNvPr id="7" name="textruta 23"/>
          <p:cNvSpPr txBox="1"/>
          <p:nvPr/>
        </p:nvSpPr>
        <p:spPr>
          <a:xfrm>
            <a:off x="7459826" y="1116032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Brandtillsyn</a:t>
            </a:r>
            <a:endParaRPr lang="sv-SE" sz="1200" dirty="0"/>
          </a:p>
          <a:p>
            <a:r>
              <a:rPr lang="sv-SE" sz="1200" dirty="0" smtClean="0"/>
              <a:t>Alla målgrupper</a:t>
            </a:r>
          </a:p>
        </p:txBody>
      </p:sp>
    </p:spTree>
    <p:extLst>
      <p:ext uri="{BB962C8B-B14F-4D97-AF65-F5344CB8AC3E}">
        <p14:creationId xmlns:p14="http://schemas.microsoft.com/office/powerpoint/2010/main" val="1197260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27088" y="1196975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55650" y="2349500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760480" y="2501442"/>
            <a:ext cx="7644940" cy="36638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Platshållare för innehåll 3"/>
          <p:cNvSpPr>
            <a:spLocks noGrp="1"/>
          </p:cNvSpPr>
          <p:nvPr>
            <p:ph sz="half" idx="1"/>
          </p:nvPr>
        </p:nvSpPr>
        <p:spPr>
          <a:xfrm>
            <a:off x="755576" y="2636912"/>
            <a:ext cx="7704856" cy="3456384"/>
          </a:xfrm>
        </p:spPr>
        <p:txBody>
          <a:bodyPr/>
          <a:lstStyle/>
          <a:p>
            <a:r>
              <a:rPr lang="sv-SE" sz="1600" dirty="0" smtClean="0"/>
              <a:t>Insamling </a:t>
            </a:r>
            <a:r>
              <a:rPr lang="sv-SE" sz="1600" dirty="0"/>
              <a:t>och analys </a:t>
            </a:r>
            <a:r>
              <a:rPr lang="sv-SE" sz="1600" dirty="0" smtClean="0"/>
              <a:t>genomfördes </a:t>
            </a:r>
            <a:r>
              <a:rPr lang="sv-SE" sz="1600" dirty="0"/>
              <a:t>av MIND Research</a:t>
            </a:r>
          </a:p>
          <a:p>
            <a:r>
              <a:rPr lang="sv-SE" sz="1600" dirty="0" smtClean="0"/>
              <a:t>Antal inkomna ärenden brutto januari till december 2015 bestod av 1535 ärenden, </a:t>
            </a:r>
            <a:r>
              <a:rPr lang="sv-SE" sz="1600" dirty="0"/>
              <a:t>inom fem </a:t>
            </a:r>
            <a:r>
              <a:rPr lang="sv-SE" sz="1600" dirty="0" smtClean="0"/>
              <a:t>verksamhetsområden. </a:t>
            </a:r>
          </a:p>
          <a:p>
            <a:r>
              <a:rPr lang="sv-SE" sz="1600" dirty="0" smtClean="0"/>
              <a:t>Datainsamling har skett via webbutskick och via telefonintervjuer. </a:t>
            </a:r>
          </a:p>
          <a:p>
            <a:r>
              <a:rPr lang="sv-SE" sz="1600" dirty="0" smtClean="0"/>
              <a:t>Totalt antal inkomna svar: 645</a:t>
            </a:r>
          </a:p>
          <a:p>
            <a:r>
              <a:rPr lang="sv-SE" sz="1600" dirty="0" smtClean="0"/>
              <a:t>Förklaringsgrad </a:t>
            </a:r>
            <a:r>
              <a:rPr lang="sv-SE" sz="1600" dirty="0"/>
              <a:t>(R2-värde): </a:t>
            </a:r>
            <a:r>
              <a:rPr lang="sv-SE" sz="1600" dirty="0" smtClean="0"/>
              <a:t>0,88 av 1,00</a:t>
            </a:r>
          </a:p>
          <a:p>
            <a:endParaRPr lang="sv-SE" sz="1600" dirty="0"/>
          </a:p>
          <a:p>
            <a:pPr marL="0" indent="0">
              <a:buNone/>
            </a:pPr>
            <a:endParaRPr lang="sv-SE" sz="1200" i="1" dirty="0" smtClean="0"/>
          </a:p>
          <a:p>
            <a:pPr marL="0" indent="0">
              <a:buNone/>
            </a:pPr>
            <a:endParaRPr lang="sv-SE" sz="1200" i="1" dirty="0"/>
          </a:p>
          <a:p>
            <a:pPr marL="0" indent="0">
              <a:buNone/>
            </a:pPr>
            <a:r>
              <a:rPr lang="sv-SE" sz="1200" i="1" dirty="0" smtClean="0"/>
              <a:t>Från 2014 års mätning modifierades beräkningsmetoden för NKI och viktmodellen något jämfört mot tidigare mätningar. Tidigare års siffror är således inte direkt jämförbara med årets siffror.</a:t>
            </a:r>
          </a:p>
          <a:p>
            <a:pPr marL="0" indent="0">
              <a:buNone/>
            </a:pPr>
            <a:endParaRPr lang="sv-SE" sz="1200" i="1" dirty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Fakta om undersökningen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7989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27088" y="1196975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>
              <a:solidFill>
                <a:schemeClr val="tx2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55650" y="2349500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23528" y="980728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2800">
                <a:solidFill>
                  <a:schemeClr val="bg1"/>
                </a:solidFill>
              </a:rPr>
              <a:t>Verksamhetsområden 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827088" y="2565400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Brandtillsyn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Bygglov </a:t>
            </a:r>
            <a:endParaRPr lang="sv-S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/>
              <a:t>Markupplåtelser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/>
              <a:t>Miljö- och </a:t>
            </a:r>
            <a:r>
              <a:rPr lang="sv-SE" dirty="0" smtClean="0"/>
              <a:t>hälsoskyddstillsyn</a:t>
            </a:r>
            <a:endParaRPr lang="sv-S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Serveringstillstånd 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836129" y="2916398"/>
            <a:ext cx="417646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87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99772054"/>
              </p:ext>
            </p:extLst>
          </p:nvPr>
        </p:nvGraphicFramePr>
        <p:xfrm>
          <a:off x="755576" y="2420887"/>
          <a:ext cx="7416824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2007-2015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79512" y="5661248"/>
            <a:ext cx="7922986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9636"/>
              </p:ext>
            </p:extLst>
          </p:nvPr>
        </p:nvGraphicFramePr>
        <p:xfrm>
          <a:off x="237234" y="5746968"/>
          <a:ext cx="7791154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036"/>
                <a:gridCol w="1161490"/>
                <a:gridCol w="1152128"/>
                <a:gridCol w="1080120"/>
                <a:gridCol w="1152128"/>
                <a:gridCol w="1116126"/>
                <a:gridCol w="1116126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ruta 23"/>
          <p:cNvSpPr txBox="1"/>
          <p:nvPr/>
        </p:nvSpPr>
        <p:spPr>
          <a:xfrm>
            <a:off x="8018777" y="1116032"/>
            <a:ext cx="91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Bygglov</a:t>
            </a:r>
          </a:p>
          <a:p>
            <a:r>
              <a:rPr lang="sv-SE" sz="1200" dirty="0" smtClean="0"/>
              <a:t>FÖRETAG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63125773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55650" y="981075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55650" y="1917055"/>
            <a:ext cx="7992814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600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22281033"/>
              </p:ext>
            </p:extLst>
          </p:nvPr>
        </p:nvGraphicFramePr>
        <p:xfrm>
          <a:off x="467544" y="2182960"/>
          <a:ext cx="81983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Betygsindex per servicefaktor</a:t>
            </a:r>
            <a:endParaRPr lang="sv-SE" dirty="0"/>
          </a:p>
        </p:txBody>
      </p:sp>
      <p:sp>
        <p:nvSpPr>
          <p:cNvPr id="8" name="textruta 23"/>
          <p:cNvSpPr txBox="1"/>
          <p:nvPr/>
        </p:nvSpPr>
        <p:spPr>
          <a:xfrm>
            <a:off x="8018777" y="1116032"/>
            <a:ext cx="91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Bygglov</a:t>
            </a:r>
          </a:p>
          <a:p>
            <a:r>
              <a:rPr lang="sv-SE" sz="1200" dirty="0" smtClean="0"/>
              <a:t>FÖRETAG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105077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Nya målgrupper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909888" y="1916832"/>
            <a:ext cx="7842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Tidigare års 2013 års mätningar  omfattade enbart Företag. Från och med 2014 års mätning kan även andra målgrupper ingå. Vid jämförande med tidigare års resultat bör man således ha i beaktande att årets mätning består av fler målgrupper.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5049537"/>
              </p:ext>
            </p:extLst>
          </p:nvPr>
        </p:nvGraphicFramePr>
        <p:xfrm>
          <a:off x="1835696" y="2492896"/>
          <a:ext cx="4968552" cy="285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ruta 21"/>
          <p:cNvSpPr txBox="1"/>
          <p:nvPr/>
        </p:nvSpPr>
        <p:spPr>
          <a:xfrm>
            <a:off x="909886" y="5229200"/>
            <a:ext cx="6326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 smtClean="0"/>
              <a:t>Målgrupperna är</a:t>
            </a:r>
            <a:r>
              <a:rPr lang="sv-SE" sz="1100" i="1" dirty="0"/>
              <a:t> </a:t>
            </a:r>
            <a:r>
              <a:rPr lang="sv-SE" sz="1100" i="1" dirty="0" smtClean="0"/>
              <a:t>Företag eller Övriga</a:t>
            </a:r>
            <a:endParaRPr lang="sv-SE" sz="1100" i="1" dirty="0"/>
          </a:p>
          <a:p>
            <a:r>
              <a:rPr lang="sv-SE" sz="1100" i="1" dirty="0" smtClean="0"/>
              <a:t>I </a:t>
            </a:r>
            <a:r>
              <a:rPr lang="sv-SE" sz="1100" b="1" i="1" dirty="0" smtClean="0"/>
              <a:t>Företag</a:t>
            </a:r>
            <a:r>
              <a:rPr lang="sv-SE" sz="1100" i="1" dirty="0" smtClean="0"/>
              <a:t> ingår:</a:t>
            </a:r>
          </a:p>
          <a:p>
            <a:r>
              <a:rPr lang="sv-SE" sz="1100" i="1" dirty="0" smtClean="0"/>
              <a:t>- Företag eller representant för företag (inklusive jordbruk)</a:t>
            </a:r>
          </a:p>
          <a:p>
            <a:r>
              <a:rPr lang="sv-SE" sz="1100" i="1" dirty="0" smtClean="0"/>
              <a:t>I </a:t>
            </a:r>
            <a:r>
              <a:rPr lang="sv-SE" sz="1100" b="1" i="1" dirty="0" smtClean="0"/>
              <a:t>Övriga</a:t>
            </a:r>
            <a:r>
              <a:rPr lang="sv-SE" sz="1100" i="1" dirty="0" smtClean="0"/>
              <a:t> ingår: 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Privatpersoner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Verksam inom offentlig sektor (inkl. kommunala och statliga bolag, kyrkor)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Företrädare för ideell förening (inkl. bostadsrättsföreningar och stiftelser)</a:t>
            </a:r>
          </a:p>
          <a:p>
            <a:pPr marL="171450" indent="-171450">
              <a:buFontTx/>
              <a:buChar char="-"/>
            </a:pPr>
            <a:endParaRPr lang="sv-SE" sz="1100" i="1" dirty="0" smtClean="0"/>
          </a:p>
        </p:txBody>
      </p:sp>
      <p:sp>
        <p:nvSpPr>
          <p:cNvPr id="8" name="textruta 23"/>
          <p:cNvSpPr txBox="1"/>
          <p:nvPr/>
        </p:nvSpPr>
        <p:spPr>
          <a:xfrm>
            <a:off x="7491389" y="1116032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Bygglov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52851158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40001007"/>
              </p:ext>
            </p:extLst>
          </p:nvPr>
        </p:nvGraphicFramePr>
        <p:xfrm>
          <a:off x="755575" y="2420887"/>
          <a:ext cx="7473050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olika målgrupper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323528" y="6335742"/>
            <a:ext cx="3898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100" i="1" dirty="0" smtClean="0"/>
              <a:t>*Inga jämförande siffror har erhållits från 2014 års mätning. </a:t>
            </a:r>
          </a:p>
        </p:txBody>
      </p:sp>
      <p:sp>
        <p:nvSpPr>
          <p:cNvPr id="8" name="Rektangel 7"/>
          <p:cNvSpPr/>
          <p:nvPr/>
        </p:nvSpPr>
        <p:spPr>
          <a:xfrm>
            <a:off x="237230" y="5733256"/>
            <a:ext cx="7991395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852952"/>
              </p:ext>
            </p:extLst>
          </p:nvPr>
        </p:nvGraphicFramePr>
        <p:xfrm>
          <a:off x="237234" y="5746968"/>
          <a:ext cx="7991391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163"/>
                <a:gridCol w="1027371"/>
                <a:gridCol w="1023828"/>
                <a:gridCol w="1064404"/>
                <a:gridCol w="1296144"/>
                <a:gridCol w="966559"/>
                <a:gridCol w="1393922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 2015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134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 2014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ctangle 25"/>
          <p:cNvSpPr/>
          <p:nvPr/>
        </p:nvSpPr>
        <p:spPr>
          <a:xfrm>
            <a:off x="8269595" y="2487866"/>
            <a:ext cx="130683" cy="126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27"/>
          <p:cNvSpPr txBox="1"/>
          <p:nvPr/>
        </p:nvSpPr>
        <p:spPr>
          <a:xfrm>
            <a:off x="8368817" y="243250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2015</a:t>
            </a:r>
            <a:endParaRPr lang="sv-SE" sz="1000" dirty="0"/>
          </a:p>
        </p:txBody>
      </p:sp>
      <p:sp>
        <p:nvSpPr>
          <p:cNvPr id="22" name="Rectangle 25"/>
          <p:cNvSpPr/>
          <p:nvPr/>
        </p:nvSpPr>
        <p:spPr>
          <a:xfrm>
            <a:off x="8269595" y="2297009"/>
            <a:ext cx="130683" cy="12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7"/>
          <p:cNvSpPr txBox="1"/>
          <p:nvPr/>
        </p:nvSpPr>
        <p:spPr>
          <a:xfrm>
            <a:off x="8368817" y="224164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2014</a:t>
            </a:r>
            <a:endParaRPr lang="sv-SE" sz="1000" dirty="0"/>
          </a:p>
        </p:txBody>
      </p:sp>
      <p:sp>
        <p:nvSpPr>
          <p:cNvPr id="13" name="textruta 23"/>
          <p:cNvSpPr txBox="1"/>
          <p:nvPr/>
        </p:nvSpPr>
        <p:spPr>
          <a:xfrm>
            <a:off x="7491389" y="1116032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Bygglov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9219464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– per månad och totalt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16626257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5" name="textruta 23"/>
          <p:cNvSpPr txBox="1"/>
          <p:nvPr/>
        </p:nvSpPr>
        <p:spPr>
          <a:xfrm>
            <a:off x="7491389" y="1116032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Bygglov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  <p:sp>
        <p:nvSpPr>
          <p:cNvPr id="12" name="Rektangel 11"/>
          <p:cNvSpPr/>
          <p:nvPr/>
        </p:nvSpPr>
        <p:spPr>
          <a:xfrm>
            <a:off x="237230" y="5805264"/>
            <a:ext cx="799139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06213"/>
              </p:ext>
            </p:extLst>
          </p:nvPr>
        </p:nvGraphicFramePr>
        <p:xfrm>
          <a:off x="323527" y="5877272"/>
          <a:ext cx="7776861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5"/>
                <a:gridCol w="576064"/>
                <a:gridCol w="516577"/>
                <a:gridCol w="473374"/>
                <a:gridCol w="540998"/>
                <a:gridCol w="557283"/>
                <a:gridCol w="504056"/>
                <a:gridCol w="576064"/>
                <a:gridCol w="504056"/>
                <a:gridCol w="432048"/>
                <a:gridCol w="576064"/>
                <a:gridCol w="504056"/>
                <a:gridCol w="504056"/>
                <a:gridCol w="576060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 15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  10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 13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  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ruta 12"/>
          <p:cNvSpPr txBox="1"/>
          <p:nvPr/>
        </p:nvSpPr>
        <p:spPr>
          <a:xfrm>
            <a:off x="323528" y="6263734"/>
            <a:ext cx="763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 smtClean="0"/>
              <a:t>Resultat </a:t>
            </a:r>
            <a:r>
              <a:rPr lang="sv-SE" sz="1100" i="1" dirty="0"/>
              <a:t>med lågt antal svar bör tolkas med stor </a:t>
            </a:r>
            <a:r>
              <a:rPr lang="sv-SE" sz="1100" i="1" dirty="0" smtClean="0"/>
              <a:t>försiktighet</a:t>
            </a:r>
          </a:p>
        </p:txBody>
      </p:sp>
    </p:spTree>
    <p:extLst>
      <p:ext uri="{BB962C8B-B14F-4D97-AF65-F5344CB8AC3E}">
        <p14:creationId xmlns:p14="http://schemas.microsoft.com/office/powerpoint/2010/main" val="390037909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– per kvartal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69368072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7" name="Rektangel 6"/>
          <p:cNvSpPr/>
          <p:nvPr/>
        </p:nvSpPr>
        <p:spPr>
          <a:xfrm>
            <a:off x="179512" y="5661248"/>
            <a:ext cx="8064896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23763"/>
              </p:ext>
            </p:extLst>
          </p:nvPr>
        </p:nvGraphicFramePr>
        <p:xfrm>
          <a:off x="237234" y="5746968"/>
          <a:ext cx="786315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406"/>
                <a:gridCol w="1368152"/>
                <a:gridCol w="1368152"/>
                <a:gridCol w="1368152"/>
                <a:gridCol w="1368152"/>
                <a:gridCol w="1296140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Antal svar 2015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0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Antal svar 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ruta 23"/>
          <p:cNvSpPr txBox="1"/>
          <p:nvPr/>
        </p:nvSpPr>
        <p:spPr>
          <a:xfrm>
            <a:off x="7491389" y="1116032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Bygglov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  <p:sp>
        <p:nvSpPr>
          <p:cNvPr id="12" name="Rectangle 25"/>
          <p:cNvSpPr/>
          <p:nvPr/>
        </p:nvSpPr>
        <p:spPr>
          <a:xfrm>
            <a:off x="8269595" y="2487866"/>
            <a:ext cx="130683" cy="126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27"/>
          <p:cNvSpPr txBox="1"/>
          <p:nvPr/>
        </p:nvSpPr>
        <p:spPr>
          <a:xfrm>
            <a:off x="8368817" y="243250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2015</a:t>
            </a:r>
            <a:endParaRPr lang="sv-SE" sz="1000" dirty="0"/>
          </a:p>
        </p:txBody>
      </p:sp>
      <p:sp>
        <p:nvSpPr>
          <p:cNvPr id="14" name="Rectangle 25"/>
          <p:cNvSpPr/>
          <p:nvPr/>
        </p:nvSpPr>
        <p:spPr>
          <a:xfrm>
            <a:off x="8269595" y="2297009"/>
            <a:ext cx="130683" cy="12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Box 27"/>
          <p:cNvSpPr txBox="1"/>
          <p:nvPr/>
        </p:nvSpPr>
        <p:spPr>
          <a:xfrm>
            <a:off x="8368817" y="224164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2014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32053997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55650" y="981075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55650" y="1917055"/>
            <a:ext cx="7992814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600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25763246"/>
              </p:ext>
            </p:extLst>
          </p:nvPr>
        </p:nvGraphicFramePr>
        <p:xfrm>
          <a:off x="467544" y="2182960"/>
          <a:ext cx="81983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Betygsindex per servicefaktor</a:t>
            </a:r>
            <a:endParaRPr lang="sv-SE" dirty="0"/>
          </a:p>
        </p:txBody>
      </p:sp>
      <p:sp>
        <p:nvSpPr>
          <p:cNvPr id="8" name="textruta 23"/>
          <p:cNvSpPr txBox="1"/>
          <p:nvPr/>
        </p:nvSpPr>
        <p:spPr>
          <a:xfrm>
            <a:off x="7491389" y="1116032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Bygglov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261294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912768" cy="432048"/>
          </a:xfrm>
        </p:spPr>
        <p:txBody>
          <a:bodyPr/>
          <a:lstStyle/>
          <a:p>
            <a:r>
              <a:rPr lang="sv-SE" dirty="0" smtClean="0"/>
              <a:t>Resultat - drivkraftsanalys</a:t>
            </a:r>
            <a:endParaRPr lang="sv-SE" dirty="0"/>
          </a:p>
        </p:txBody>
      </p:sp>
      <p:sp>
        <p:nvSpPr>
          <p:cNvPr id="8" name="Rounded Rectangle 2"/>
          <p:cNvSpPr/>
          <p:nvPr/>
        </p:nvSpPr>
        <p:spPr>
          <a:xfrm>
            <a:off x="4184159" y="2914010"/>
            <a:ext cx="1080120" cy="2506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NKI</a:t>
            </a:r>
            <a:endParaRPr lang="sv-S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112474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BYGGLOV</a:t>
            </a:r>
            <a:endParaRPr lang="sv-SE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4312881"/>
              </p:ext>
            </p:extLst>
          </p:nvPr>
        </p:nvGraphicFramePr>
        <p:xfrm>
          <a:off x="611560" y="2842003"/>
          <a:ext cx="4151784" cy="262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5"/>
          <p:cNvSpPr txBox="1"/>
          <p:nvPr/>
        </p:nvSpPr>
        <p:spPr>
          <a:xfrm>
            <a:off x="1591871" y="5550331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 smtClean="0"/>
          </a:p>
          <a:p>
            <a:r>
              <a:rPr lang="sv-SE" sz="1600" dirty="0" smtClean="0"/>
              <a:t>Förklaringsgrad (R-square):     87%	</a:t>
            </a:r>
          </a:p>
        </p:txBody>
      </p:sp>
      <p:sp>
        <p:nvSpPr>
          <p:cNvPr id="15" name="TextBox 37"/>
          <p:cNvSpPr txBox="1"/>
          <p:nvPr/>
        </p:nvSpPr>
        <p:spPr>
          <a:xfrm>
            <a:off x="5868144" y="3140968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Det som påverkar NKI mest är Kompetens, Effektivitet</a:t>
            </a:r>
            <a:r>
              <a:rPr lang="sv-SE" dirty="0"/>
              <a:t> </a:t>
            </a:r>
            <a:r>
              <a:rPr lang="sv-SE" dirty="0" smtClean="0"/>
              <a:t>och Tillgänglighet. En förbättring här skulle ge störst effekt på nöjdheten.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6318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12768" cy="432048"/>
          </a:xfrm>
        </p:spPr>
        <p:txBody>
          <a:bodyPr/>
          <a:lstStyle/>
          <a:p>
            <a:r>
              <a:rPr lang="sv-SE" dirty="0" smtClean="0"/>
              <a:t>Resultat - prioriteringsmatris</a:t>
            </a:r>
            <a:endParaRPr lang="sv-SE" dirty="0"/>
          </a:p>
        </p:txBody>
      </p:sp>
      <p:cxnSp>
        <p:nvCxnSpPr>
          <p:cNvPr id="7" name="Straight Connector 21"/>
          <p:cNvCxnSpPr/>
          <p:nvPr/>
        </p:nvCxnSpPr>
        <p:spPr>
          <a:xfrm>
            <a:off x="6082128" y="6018154"/>
            <a:ext cx="4921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2"/>
          <p:cNvSpPr txBox="1"/>
          <p:nvPr/>
        </p:nvSpPr>
        <p:spPr>
          <a:xfrm>
            <a:off x="6588224" y="58052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Kommunens medelindex och medeleffekt</a:t>
            </a:r>
            <a:endParaRPr lang="sv-SE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7507292" y="1124744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BYGGLOV</a:t>
            </a:r>
            <a:endParaRPr lang="sv-SE" sz="1200" dirty="0"/>
          </a:p>
        </p:txBody>
      </p:sp>
      <p:sp>
        <p:nvSpPr>
          <p:cNvPr id="16" name="TextBox 17"/>
          <p:cNvSpPr txBox="1"/>
          <p:nvPr/>
        </p:nvSpPr>
        <p:spPr>
          <a:xfrm>
            <a:off x="6082128" y="1916832"/>
            <a:ext cx="2702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Kommentar: </a:t>
            </a:r>
          </a:p>
          <a:p>
            <a:r>
              <a:rPr lang="sv-SE" dirty="0" smtClean="0"/>
              <a:t>Det som bör prioriteras först är Effektivitet och därefter Tillgänglighet och Kompetens.</a:t>
            </a:r>
            <a:endParaRPr lang="sv-SE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231784983"/>
              </p:ext>
            </p:extLst>
          </p:nvPr>
        </p:nvGraphicFramePr>
        <p:xfrm>
          <a:off x="539552" y="1853342"/>
          <a:ext cx="4818401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2517753" y="2244973"/>
            <a:ext cx="8546" cy="3469592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03807" y="2297308"/>
            <a:ext cx="1552020" cy="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Bevara</a:t>
            </a:r>
            <a:endParaRPr lang="sv-SE" sz="1000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328035" y="2289302"/>
            <a:ext cx="695693" cy="19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Förbättra om möjligt</a:t>
            </a:r>
            <a:endParaRPr lang="sv-SE" sz="1000" b="0" i="0" u="none" strike="noStrike" baseline="0" dirty="0">
              <a:solidFill>
                <a:srgbClr val="666699"/>
              </a:solidFill>
              <a:latin typeface="Arial"/>
              <a:cs typeface="Arial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352422" y="5455274"/>
            <a:ext cx="635872" cy="1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Prioritera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890259" y="5311255"/>
            <a:ext cx="1044716" cy="36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sv-SE" sz="975" b="1" i="0" u="none" strike="noStrike" baseline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Lägre prioritet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882247" y="2930737"/>
            <a:ext cx="4239664" cy="8544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2863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27088" y="1196975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55650" y="2349500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755651" y="2412342"/>
            <a:ext cx="7560765" cy="34928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500" dirty="0" smtClean="0">
              <a:solidFill>
                <a:schemeClr val="accent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Bygglov</a:t>
            </a:r>
            <a:r>
              <a:rPr lang="sv-SE" sz="1600" dirty="0" smtClean="0"/>
              <a:t> </a:t>
            </a:r>
            <a:r>
              <a:rPr lang="sv-SE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(ansökningar om bygglov, marklov, rivningslov, tidsbegränsade lov, säsongslov, förhandsbesked och anmälanpliktiga åtgärder enligt Plan- och byggförordningen.)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3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Brandtillsyn</a:t>
            </a:r>
            <a:r>
              <a:rPr lang="sv-SE" sz="2000" dirty="0" smtClean="0"/>
              <a:t> </a:t>
            </a:r>
            <a:r>
              <a:rPr lang="sv-SE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(tillsyn enligt lagen om skydd mot olyckor (LSO) eller lagen om brandfarliga och explosiva varor (LBE). Däremot inte ärenden som enbart gäller inskickade brandskyddsredogörelser.) </a:t>
            </a:r>
            <a:endParaRPr lang="sv-SE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Markupplåtelser</a:t>
            </a:r>
            <a:r>
              <a:rPr lang="sv-SE" sz="1600" dirty="0" smtClean="0"/>
              <a:t> </a:t>
            </a:r>
            <a:r>
              <a:rPr lang="sv-SE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(tillfällig upplåtelse av kommunens mark för t ex försäljning, uteservering etc. Markförsäljning och arrenden ingår inte.)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Miljötillsyn</a:t>
            </a:r>
            <a:r>
              <a:rPr lang="sv-SE" sz="1600" dirty="0" smtClean="0"/>
              <a:t> </a:t>
            </a:r>
            <a:r>
              <a:rPr lang="sv-SE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(denna kategori innehåller en rad olika typer av ärenden som gäller tillsyn eller kontroll mot verksamhet och anläggningar inom samtliga lagstiftningsområden som miljö- och hälsoskyddet omfattar.) </a:t>
            </a:r>
            <a:endParaRPr lang="sv-S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600" dirty="0" smtClean="0">
                <a:solidFill>
                  <a:schemeClr val="tx1"/>
                </a:solidFill>
              </a:rPr>
              <a:t>Serveringstillstånd</a:t>
            </a:r>
            <a:r>
              <a:rPr lang="sv-SE" sz="1600" dirty="0" smtClean="0"/>
              <a:t> </a:t>
            </a:r>
            <a:r>
              <a:rPr lang="sv-SE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(nyansökningar, ägarskiften och utredning av ev. brister enligt alkohollagen samt löpande tillsyn i form av oanmälda besök. Stadigvarande och tillfälliga tillstånd för servering till allmänheten.) </a:t>
            </a:r>
            <a:endParaRPr lang="sv-SE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Undersökta verksamhetsområden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0954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12768" cy="432048"/>
          </a:xfrm>
        </p:spPr>
        <p:txBody>
          <a:bodyPr/>
          <a:lstStyle/>
          <a:p>
            <a:r>
              <a:rPr lang="sv-SE" dirty="0" smtClean="0"/>
              <a:t>Resultat - prioriteringsmatris</a:t>
            </a:r>
            <a:endParaRPr lang="sv-SE" dirty="0"/>
          </a:p>
        </p:txBody>
      </p:sp>
      <p:cxnSp>
        <p:nvCxnSpPr>
          <p:cNvPr id="7" name="Straight Connector 21"/>
          <p:cNvCxnSpPr/>
          <p:nvPr/>
        </p:nvCxnSpPr>
        <p:spPr>
          <a:xfrm>
            <a:off x="6082128" y="6018154"/>
            <a:ext cx="4921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2"/>
          <p:cNvSpPr txBox="1"/>
          <p:nvPr/>
        </p:nvSpPr>
        <p:spPr>
          <a:xfrm>
            <a:off x="6588224" y="58052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Kommunens medelindex och medeleffekt</a:t>
            </a:r>
            <a:endParaRPr lang="sv-SE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7704348" y="1109457"/>
            <a:ext cx="125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BYGGLOV</a:t>
            </a:r>
          </a:p>
          <a:p>
            <a:r>
              <a:rPr lang="sv-SE" sz="1200" dirty="0" smtClean="0"/>
              <a:t>EFFEKTIVITET</a:t>
            </a:r>
            <a:endParaRPr lang="sv-SE" sz="1200" dirty="0"/>
          </a:p>
          <a:p>
            <a:endParaRPr lang="sv-SE" sz="1200" dirty="0"/>
          </a:p>
        </p:txBody>
      </p:sp>
      <p:sp>
        <p:nvSpPr>
          <p:cNvPr id="17" name="TextBox 17"/>
          <p:cNvSpPr txBox="1"/>
          <p:nvPr/>
        </p:nvSpPr>
        <p:spPr>
          <a:xfrm>
            <a:off x="6082128" y="1916832"/>
            <a:ext cx="27029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Kommentar: </a:t>
            </a:r>
          </a:p>
          <a:p>
            <a:r>
              <a:rPr lang="sv-SE" dirty="0" smtClean="0"/>
              <a:t>Det som bör prioriteras är egentligen allt, men först rutinerna kring handläggningen och därefter tiden för handläggningen.</a:t>
            </a:r>
            <a:endParaRPr lang="sv-SE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956439835"/>
              </p:ext>
            </p:extLst>
          </p:nvPr>
        </p:nvGraphicFramePr>
        <p:xfrm>
          <a:off x="539552" y="1853342"/>
          <a:ext cx="4818401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1755142" y="2231766"/>
            <a:ext cx="8546" cy="3469592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03807" y="2297308"/>
            <a:ext cx="1552020" cy="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Bevara</a:t>
            </a:r>
            <a:endParaRPr lang="sv-SE" sz="1000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328035" y="2289302"/>
            <a:ext cx="695693" cy="19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Förbättra om möjligt</a:t>
            </a:r>
            <a:endParaRPr lang="sv-SE" sz="1000" b="0" i="0" u="none" strike="noStrike" baseline="0" dirty="0">
              <a:solidFill>
                <a:srgbClr val="666699"/>
              </a:solidFill>
              <a:latin typeface="Arial"/>
              <a:cs typeface="Arial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352422" y="5455274"/>
            <a:ext cx="635872" cy="1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Prioritera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890259" y="5311255"/>
            <a:ext cx="1044716" cy="36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sv-SE" sz="975" b="1" i="0" u="none" strike="noStrike" baseline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Lägre prioritet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836348" y="2884502"/>
            <a:ext cx="4239664" cy="8544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7463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Kundcitat</a:t>
            </a:r>
            <a:endParaRPr lang="sv-SE" dirty="0"/>
          </a:p>
        </p:txBody>
      </p:sp>
      <p:sp>
        <p:nvSpPr>
          <p:cNvPr id="6" name="Oval Callout 4"/>
          <p:cNvSpPr/>
          <p:nvPr/>
        </p:nvSpPr>
        <p:spPr>
          <a:xfrm>
            <a:off x="251520" y="5393848"/>
            <a:ext cx="3024335" cy="977697"/>
          </a:xfrm>
          <a:prstGeom prst="wedgeEllipseCallout">
            <a:avLst>
              <a:gd name="adj1" fmla="val 21852"/>
              <a:gd name="adj2" fmla="val -985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2" descr="http://a2.mndcdn.com/image/upload/t_article_v2/lhayqbh84x765bwd0iexh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82410"/>
            <a:ext cx="821545" cy="123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323528" y="2273131"/>
            <a:ext cx="2448272" cy="803192"/>
          </a:xfrm>
          <a:prstGeom prst="wedgeEllipseCallout">
            <a:avLst>
              <a:gd name="adj1" fmla="val 33751"/>
              <a:gd name="adj2" fmla="val 901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val Callout 13"/>
          <p:cNvSpPr/>
          <p:nvPr/>
        </p:nvSpPr>
        <p:spPr>
          <a:xfrm>
            <a:off x="2915878" y="1852370"/>
            <a:ext cx="5204048" cy="1224137"/>
          </a:xfrm>
          <a:prstGeom prst="wedgeEllipseCallout">
            <a:avLst>
              <a:gd name="adj1" fmla="val -39975"/>
              <a:gd name="adj2" fmla="val 1087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Callout 12"/>
          <p:cNvSpPr/>
          <p:nvPr/>
        </p:nvSpPr>
        <p:spPr>
          <a:xfrm>
            <a:off x="79412" y="3383891"/>
            <a:ext cx="2160240" cy="1264554"/>
          </a:xfrm>
          <a:prstGeom prst="wedgeEllipseCallout">
            <a:avLst>
              <a:gd name="adj1" fmla="val 61416"/>
              <a:gd name="adj2" fmla="val 16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val Callout 13"/>
          <p:cNvSpPr/>
          <p:nvPr/>
        </p:nvSpPr>
        <p:spPr>
          <a:xfrm>
            <a:off x="4317435" y="3440104"/>
            <a:ext cx="4519051" cy="1152128"/>
          </a:xfrm>
          <a:prstGeom prst="wedgeEllipseCallout">
            <a:avLst>
              <a:gd name="adj1" fmla="val -70404"/>
              <a:gd name="adj2" fmla="val 179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Callout 13"/>
          <p:cNvSpPr/>
          <p:nvPr/>
        </p:nvSpPr>
        <p:spPr>
          <a:xfrm>
            <a:off x="4420904" y="5013176"/>
            <a:ext cx="4364991" cy="1029650"/>
          </a:xfrm>
          <a:prstGeom prst="wedgeEllipseCallout">
            <a:avLst>
              <a:gd name="adj1" fmla="val -70692"/>
              <a:gd name="adj2" fmla="val -800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23"/>
          <p:cNvSpPr txBox="1"/>
          <p:nvPr/>
        </p:nvSpPr>
        <p:spPr>
          <a:xfrm>
            <a:off x="7491389" y="1116032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Bygglov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  <p:sp>
        <p:nvSpPr>
          <p:cNvPr id="3" name="Rektangel 2"/>
          <p:cNvSpPr/>
          <p:nvPr/>
        </p:nvSpPr>
        <p:spPr>
          <a:xfrm>
            <a:off x="520850" y="2543922"/>
            <a:ext cx="20104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 smtClean="0"/>
              <a:t>”Kortare </a:t>
            </a:r>
            <a:r>
              <a:rPr lang="sv-SE" sz="1100" dirty="0"/>
              <a:t>handläggningstider</a:t>
            </a:r>
            <a:r>
              <a:rPr lang="sv-SE" sz="1100" dirty="0" smtClean="0"/>
              <a:t>.”</a:t>
            </a:r>
            <a:endParaRPr lang="sv-SE" sz="1100" dirty="0"/>
          </a:p>
        </p:txBody>
      </p:sp>
      <p:sp>
        <p:nvSpPr>
          <p:cNvPr id="5" name="Rektangel 4"/>
          <p:cNvSpPr/>
          <p:nvPr/>
        </p:nvSpPr>
        <p:spPr>
          <a:xfrm>
            <a:off x="3231902" y="224384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”Jag </a:t>
            </a:r>
            <a:r>
              <a:rPr lang="sv-SE" sz="1100" dirty="0"/>
              <a:t>är mycket nöjd med servicen. Det var ett nöje att samarbeta med Västerås kommun. Kommunen var mycket lyhörda för våra behov</a:t>
            </a:r>
            <a:r>
              <a:rPr lang="sv-SE" sz="1100" dirty="0" smtClean="0"/>
              <a:t>.” </a:t>
            </a:r>
            <a:endParaRPr lang="sv-SE" sz="1100" dirty="0"/>
          </a:p>
        </p:txBody>
      </p:sp>
      <p:sp>
        <p:nvSpPr>
          <p:cNvPr id="8" name="Rektangel 7"/>
          <p:cNvSpPr/>
          <p:nvPr/>
        </p:nvSpPr>
        <p:spPr>
          <a:xfrm>
            <a:off x="4420904" y="371608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”Hade </a:t>
            </a:r>
            <a:r>
              <a:rPr lang="sv-SE" sz="1100" dirty="0"/>
              <a:t>handläggaren hört av sig och undrat om det var något mer denne kunde hjälpa till med någon vecka efter </a:t>
            </a:r>
            <a:r>
              <a:rPr lang="sv-SE" sz="1100" dirty="0" smtClean="0"/>
              <a:t>startbesked </a:t>
            </a:r>
            <a:r>
              <a:rPr lang="sv-SE" sz="1100" dirty="0"/>
              <a:t>hade det varit fantastiskt</a:t>
            </a:r>
            <a:r>
              <a:rPr lang="sv-SE" sz="1100" dirty="0" smtClean="0"/>
              <a:t>.”</a:t>
            </a:r>
            <a:endParaRPr lang="sv-SE" sz="1100" dirty="0"/>
          </a:p>
        </p:txBody>
      </p:sp>
      <p:sp>
        <p:nvSpPr>
          <p:cNvPr id="19" name="Rektangel 18"/>
          <p:cNvSpPr/>
          <p:nvPr/>
        </p:nvSpPr>
        <p:spPr>
          <a:xfrm>
            <a:off x="4429787" y="531255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”Det </a:t>
            </a:r>
            <a:r>
              <a:rPr lang="sv-SE" sz="1100" dirty="0"/>
              <a:t>vore bra om man kunde mejla och ringa direkt till handläggarna på de olika förvaltningarna istället för att komma till ett kundcenter</a:t>
            </a:r>
            <a:r>
              <a:rPr lang="sv-SE" sz="1100" dirty="0" smtClean="0"/>
              <a:t>.”</a:t>
            </a:r>
            <a:endParaRPr lang="sv-SE" sz="1100" dirty="0"/>
          </a:p>
        </p:txBody>
      </p:sp>
      <p:sp>
        <p:nvSpPr>
          <p:cNvPr id="23" name="Rektangel 22"/>
          <p:cNvSpPr/>
          <p:nvPr/>
        </p:nvSpPr>
        <p:spPr>
          <a:xfrm>
            <a:off x="444255" y="5738270"/>
            <a:ext cx="26388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 smtClean="0"/>
              <a:t>”bättre </a:t>
            </a:r>
            <a:r>
              <a:rPr lang="sv-SE" sz="1100" dirty="0"/>
              <a:t>förklaringar för lagar och regler</a:t>
            </a:r>
            <a:r>
              <a:rPr lang="sv-SE" sz="1100" dirty="0" smtClean="0"/>
              <a:t>!”</a:t>
            </a:r>
            <a:endParaRPr lang="sv-SE" sz="1100" dirty="0"/>
          </a:p>
        </p:txBody>
      </p:sp>
      <p:sp>
        <p:nvSpPr>
          <p:cNvPr id="25" name="Rektangel 24"/>
          <p:cNvSpPr/>
          <p:nvPr/>
        </p:nvSpPr>
        <p:spPr>
          <a:xfrm>
            <a:off x="479698" y="3879279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 smtClean="0"/>
              <a:t>”bättre uppföljning”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402676408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5800" y="21336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55650" y="2276475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09215" y="3212976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dirty="0">
                <a:solidFill>
                  <a:schemeClr val="tx2"/>
                </a:solidFill>
              </a:rPr>
              <a:t>Sammanfattning och rekommendationer </a:t>
            </a:r>
            <a:r>
              <a:rPr lang="sv-SE" sz="3600" dirty="0" smtClean="0">
                <a:solidFill>
                  <a:schemeClr val="tx2"/>
                </a:solidFill>
              </a:rPr>
              <a:t>bygglov</a:t>
            </a:r>
            <a:endParaRPr lang="sv-S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57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27584" y="2420888"/>
            <a:ext cx="7272808" cy="37444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8200" y="12192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984" y="2421508"/>
            <a:ext cx="7015392" cy="3671787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sv-SE" sz="1100" dirty="0" smtClean="0"/>
          </a:p>
          <a:p>
            <a:pPr lvl="0"/>
            <a:r>
              <a:rPr lang="sv-SE" sz="1600" dirty="0"/>
              <a:t>NKI för bygglov hamnar på </a:t>
            </a:r>
            <a:r>
              <a:rPr lang="sv-SE" sz="1600" dirty="0" smtClean="0"/>
              <a:t>61, </a:t>
            </a:r>
            <a:r>
              <a:rPr lang="sv-SE" sz="1600" dirty="0"/>
              <a:t>vilket är godkänt. </a:t>
            </a:r>
            <a:endParaRPr lang="sv-SE" sz="1600" dirty="0" smtClean="0"/>
          </a:p>
          <a:p>
            <a:pPr marL="0" lvl="0" indent="0">
              <a:buNone/>
            </a:pPr>
            <a:endParaRPr lang="sv-SE" sz="1600" dirty="0"/>
          </a:p>
          <a:p>
            <a:pPr lvl="0"/>
            <a:r>
              <a:rPr lang="sv-SE" sz="1600" dirty="0"/>
              <a:t>Högst betyg avseende servicefaktorer får </a:t>
            </a:r>
            <a:r>
              <a:rPr lang="sv-SE" sz="1600" dirty="0" smtClean="0"/>
              <a:t>Rättssäkerhet (70</a:t>
            </a:r>
            <a:r>
              <a:rPr lang="sv-SE" sz="1600" dirty="0"/>
              <a:t>), Bemötande </a:t>
            </a:r>
            <a:r>
              <a:rPr lang="sv-SE" sz="1600" dirty="0" smtClean="0"/>
              <a:t>och Kompetens (68). </a:t>
            </a:r>
            <a:r>
              <a:rPr lang="sv-SE" sz="1600" dirty="0"/>
              <a:t>Därefter Information (66</a:t>
            </a:r>
            <a:r>
              <a:rPr lang="sv-SE" sz="1600" dirty="0" smtClean="0"/>
              <a:t>), </a:t>
            </a:r>
            <a:r>
              <a:rPr lang="sv-SE" sz="1600" dirty="0"/>
              <a:t>Tillgänglighet </a:t>
            </a:r>
            <a:r>
              <a:rPr lang="sv-SE" sz="1600" dirty="0" smtClean="0"/>
              <a:t>(64), och Effektivitet (59).</a:t>
            </a:r>
            <a:endParaRPr lang="sv-SE" sz="1600" dirty="0"/>
          </a:p>
          <a:p>
            <a:endParaRPr lang="sv-SE" sz="1600" dirty="0" smtClean="0"/>
          </a:p>
          <a:p>
            <a:r>
              <a:rPr lang="sv-SE" sz="1600" dirty="0" smtClean="0"/>
              <a:t>Uppdelat på olika målgrupper får Företag NKI 62 och Övriga får NKI 54.</a:t>
            </a:r>
          </a:p>
          <a:p>
            <a:pPr marL="0" lvl="0" indent="0">
              <a:buNone/>
            </a:pPr>
            <a:endParaRPr lang="sv-SE" sz="1600" dirty="0" smtClean="0"/>
          </a:p>
          <a:p>
            <a:pPr marL="0" lvl="0" indent="0">
              <a:buNone/>
            </a:pPr>
            <a:endParaRPr lang="sv-SE" sz="1600" dirty="0" smtClean="0"/>
          </a:p>
          <a:p>
            <a:pPr marL="0" lvl="0" indent="0" eaLnBrk="0" hangingPunct="0">
              <a:buNone/>
              <a:defRPr/>
            </a:pPr>
            <a:endParaRPr lang="sv-SE" sz="1600" dirty="0"/>
          </a:p>
          <a:p>
            <a:pPr eaLnBrk="0" hangingPunct="0">
              <a:defRPr/>
            </a:pPr>
            <a:endParaRPr lang="sv-SE" sz="1600" dirty="0">
              <a:solidFill>
                <a:schemeClr val="tx1">
                  <a:lumMod val="65000"/>
                  <a:lumOff val="35000"/>
                </a:schemeClr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Sammanfattning och rekommendationer</a:t>
            </a:r>
            <a:endParaRPr lang="sv-SE" dirty="0"/>
          </a:p>
        </p:txBody>
      </p:sp>
      <p:sp>
        <p:nvSpPr>
          <p:cNvPr id="9" name="textruta 23"/>
          <p:cNvSpPr txBox="1"/>
          <p:nvPr/>
        </p:nvSpPr>
        <p:spPr>
          <a:xfrm>
            <a:off x="7491389" y="1116032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Bygglov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939301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95074" y="2400751"/>
            <a:ext cx="7272808" cy="37444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8200" y="12192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984" y="2421508"/>
            <a:ext cx="7015392" cy="3671787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sv-SE" sz="1100" dirty="0" smtClean="0"/>
          </a:p>
          <a:p>
            <a:pPr marL="0" lvl="0" indent="0">
              <a:buNone/>
            </a:pPr>
            <a:endParaRPr lang="sv-SE" sz="1600" dirty="0" smtClean="0"/>
          </a:p>
          <a:p>
            <a:r>
              <a:rPr lang="sv-SE" sz="1600" dirty="0"/>
              <a:t>När det kommer till drivkraftsanalysen är </a:t>
            </a:r>
            <a:r>
              <a:rPr lang="sv-SE" sz="1600" dirty="0" smtClean="0"/>
              <a:t>det </a:t>
            </a:r>
            <a:r>
              <a:rPr lang="sv-SE" sz="1600" dirty="0"/>
              <a:t>som påverkar NKI </a:t>
            </a:r>
            <a:r>
              <a:rPr lang="sv-SE" sz="1600" dirty="0" smtClean="0"/>
              <a:t>mest </a:t>
            </a:r>
            <a:r>
              <a:rPr lang="sv-SE" sz="1600" dirty="0"/>
              <a:t>Kompetens, Effektivitet och Tillgänglighet. En förbättring här skulle ge störst effekt på nöjdheten</a:t>
            </a:r>
            <a:r>
              <a:rPr lang="sv-SE" sz="1600" dirty="0" smtClean="0"/>
              <a:t>.</a:t>
            </a:r>
            <a:endParaRPr lang="sv-SE" sz="1600" dirty="0"/>
          </a:p>
          <a:p>
            <a:pPr marL="0" lvl="0" indent="0">
              <a:buNone/>
            </a:pPr>
            <a:endParaRPr lang="sv-SE" sz="1600" dirty="0" smtClean="0"/>
          </a:p>
          <a:p>
            <a:pPr eaLnBrk="0" hangingPunct="0">
              <a:defRPr/>
            </a:pPr>
            <a:r>
              <a:rPr lang="sv-SE" sz="1600" dirty="0"/>
              <a:t>Det som bör prioriteras först är Effektivitet och därefter Tillgänglighet och Kompetens.</a:t>
            </a:r>
          </a:p>
          <a:p>
            <a:pPr marL="0" indent="0" eaLnBrk="0" hangingPunct="0">
              <a:buNone/>
              <a:defRPr/>
            </a:pPr>
            <a:endParaRPr lang="sv-SE" sz="1600" dirty="0"/>
          </a:p>
          <a:p>
            <a:pPr eaLnBrk="0" hangingPunct="0">
              <a:defRPr/>
            </a:pPr>
            <a:r>
              <a:rPr lang="sv-SE" sz="1600" dirty="0" smtClean="0"/>
              <a:t>När det kommer till Bygglovs effektivitet är det </a:t>
            </a:r>
            <a:r>
              <a:rPr lang="sv-SE" sz="1600" dirty="0"/>
              <a:t>som bör prioriteras är egentligen allt, </a:t>
            </a:r>
            <a:r>
              <a:rPr lang="sv-SE" sz="1600" dirty="0" smtClean="0"/>
              <a:t>men </a:t>
            </a:r>
            <a:r>
              <a:rPr lang="sv-SE" sz="1600" dirty="0"/>
              <a:t>först rutinerna kring handläggningen och därefter tiden för handläggningen</a:t>
            </a:r>
            <a:r>
              <a:rPr lang="sv-SE" sz="1600" dirty="0" smtClean="0"/>
              <a:t>.</a:t>
            </a:r>
            <a:endParaRPr lang="sv-SE" sz="1600" dirty="0"/>
          </a:p>
          <a:p>
            <a:pPr marL="0" indent="0" eaLnBrk="0" hangingPunct="0">
              <a:buNone/>
              <a:defRPr/>
            </a:pPr>
            <a:endParaRPr lang="sv-SE" sz="1600" dirty="0"/>
          </a:p>
          <a:p>
            <a:pPr marL="0" lvl="0" indent="0" eaLnBrk="0" hangingPunct="0">
              <a:buNone/>
              <a:defRPr/>
            </a:pPr>
            <a:endParaRPr lang="sv-SE" sz="1600" dirty="0"/>
          </a:p>
          <a:p>
            <a:pPr eaLnBrk="0" hangingPunct="0">
              <a:defRPr/>
            </a:pPr>
            <a:endParaRPr lang="sv-SE" sz="1600" dirty="0">
              <a:solidFill>
                <a:schemeClr val="tx1">
                  <a:lumMod val="65000"/>
                  <a:lumOff val="35000"/>
                </a:schemeClr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Sammanfattning och rekommendationer</a:t>
            </a:r>
            <a:endParaRPr lang="sv-SE" dirty="0"/>
          </a:p>
        </p:txBody>
      </p:sp>
      <p:sp>
        <p:nvSpPr>
          <p:cNvPr id="9" name="textruta 23"/>
          <p:cNvSpPr txBox="1"/>
          <p:nvPr/>
        </p:nvSpPr>
        <p:spPr>
          <a:xfrm>
            <a:off x="7491389" y="1116032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Bygglov</a:t>
            </a:r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438084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27088" y="1196975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>
              <a:solidFill>
                <a:schemeClr val="tx2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55650" y="2349500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23528" y="980728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2800">
                <a:solidFill>
                  <a:schemeClr val="bg1"/>
                </a:solidFill>
              </a:rPr>
              <a:t>Verksamhetsområden 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827088" y="2565400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Brandtillsyn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Bygglov </a:t>
            </a:r>
            <a:endParaRPr lang="sv-S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/>
              <a:t>Markupplåtelser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/>
              <a:t>Miljö- och </a:t>
            </a:r>
            <a:r>
              <a:rPr lang="sv-SE" dirty="0" smtClean="0"/>
              <a:t>hälsoskyddstillsyn</a:t>
            </a:r>
            <a:endParaRPr lang="sv-S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Serveringstillstånd 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747030" y="3238613"/>
            <a:ext cx="417646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1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82857430"/>
              </p:ext>
            </p:extLst>
          </p:nvPr>
        </p:nvGraphicFramePr>
        <p:xfrm>
          <a:off x="755576" y="2420887"/>
          <a:ext cx="7416824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2007-2015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79512" y="5661248"/>
            <a:ext cx="7922986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29122"/>
              </p:ext>
            </p:extLst>
          </p:nvPr>
        </p:nvGraphicFramePr>
        <p:xfrm>
          <a:off x="237234" y="5746968"/>
          <a:ext cx="7791154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036"/>
                <a:gridCol w="1161490"/>
                <a:gridCol w="1152128"/>
                <a:gridCol w="1080120"/>
                <a:gridCol w="1152128"/>
                <a:gridCol w="1116126"/>
                <a:gridCol w="1116126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ruta 23"/>
          <p:cNvSpPr txBox="1"/>
          <p:nvPr/>
        </p:nvSpPr>
        <p:spPr>
          <a:xfrm>
            <a:off x="7452320" y="1116032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Markupplåtelser</a:t>
            </a:r>
          </a:p>
          <a:p>
            <a:r>
              <a:rPr lang="sv-SE" sz="1200" dirty="0" smtClean="0"/>
              <a:t>FÖRETAG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41768638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55650" y="981075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55650" y="1917055"/>
            <a:ext cx="7992814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600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2655975"/>
              </p:ext>
            </p:extLst>
          </p:nvPr>
        </p:nvGraphicFramePr>
        <p:xfrm>
          <a:off x="467544" y="2182960"/>
          <a:ext cx="81983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Betygsindex per servicefaktor</a:t>
            </a:r>
            <a:endParaRPr lang="sv-SE" dirty="0"/>
          </a:p>
        </p:txBody>
      </p:sp>
      <p:sp>
        <p:nvSpPr>
          <p:cNvPr id="9" name="textruta 23"/>
          <p:cNvSpPr txBox="1"/>
          <p:nvPr/>
        </p:nvSpPr>
        <p:spPr>
          <a:xfrm>
            <a:off x="7452320" y="1116032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Markupplåtelser</a:t>
            </a:r>
          </a:p>
          <a:p>
            <a:r>
              <a:rPr lang="sv-SE" sz="1200" dirty="0" smtClean="0"/>
              <a:t>FÖRETAG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06002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Nya målgrupper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909888" y="1916832"/>
            <a:ext cx="7842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Tidigare års 2013 års mätningar  omfattade enbart Företag. Från och med 2014 års mätning kan även andra målgrupper ingå. Vid jämförande med tidigare års resultat bör man således ha i beaktande att årets mätning består av fler målgrupper.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7515734"/>
              </p:ext>
            </p:extLst>
          </p:nvPr>
        </p:nvGraphicFramePr>
        <p:xfrm>
          <a:off x="1835696" y="2492896"/>
          <a:ext cx="4968552" cy="285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ruta 21"/>
          <p:cNvSpPr txBox="1"/>
          <p:nvPr/>
        </p:nvSpPr>
        <p:spPr>
          <a:xfrm>
            <a:off x="909886" y="5229200"/>
            <a:ext cx="6326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 smtClean="0"/>
              <a:t>Målgrupperna är</a:t>
            </a:r>
            <a:r>
              <a:rPr lang="sv-SE" sz="1100" i="1" dirty="0"/>
              <a:t> </a:t>
            </a:r>
            <a:r>
              <a:rPr lang="sv-SE" sz="1100" i="1" dirty="0" smtClean="0"/>
              <a:t>Företag eller Övriga</a:t>
            </a:r>
            <a:endParaRPr lang="sv-SE" sz="1100" i="1" dirty="0"/>
          </a:p>
          <a:p>
            <a:r>
              <a:rPr lang="sv-SE" sz="1100" i="1" dirty="0" smtClean="0"/>
              <a:t>I </a:t>
            </a:r>
            <a:r>
              <a:rPr lang="sv-SE" sz="1100" b="1" i="1" dirty="0" smtClean="0"/>
              <a:t>Företag</a:t>
            </a:r>
            <a:r>
              <a:rPr lang="sv-SE" sz="1100" i="1" dirty="0" smtClean="0"/>
              <a:t> ingår:</a:t>
            </a:r>
          </a:p>
          <a:p>
            <a:r>
              <a:rPr lang="sv-SE" sz="1100" i="1" dirty="0" smtClean="0"/>
              <a:t>- Företag eller representant för företag (inklusive jordbruk)</a:t>
            </a:r>
          </a:p>
          <a:p>
            <a:r>
              <a:rPr lang="sv-SE" sz="1100" i="1" dirty="0" smtClean="0"/>
              <a:t>I </a:t>
            </a:r>
            <a:r>
              <a:rPr lang="sv-SE" sz="1100" b="1" i="1" dirty="0" smtClean="0"/>
              <a:t>Övriga</a:t>
            </a:r>
            <a:r>
              <a:rPr lang="sv-SE" sz="1100" i="1" dirty="0" smtClean="0"/>
              <a:t> ingår: 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Privatpersoner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Verksam inom offentlig sektor (inkl. kommunala och statliga bolag, kyrkor)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Företrädare för ideell förening (inkl. bostadsrättsföreningar och stiftelser)</a:t>
            </a:r>
          </a:p>
          <a:p>
            <a:pPr marL="171450" indent="-171450">
              <a:buFontTx/>
              <a:buChar char="-"/>
            </a:pPr>
            <a:endParaRPr lang="sv-SE" sz="1100" i="1" dirty="0" smtClean="0"/>
          </a:p>
        </p:txBody>
      </p:sp>
      <p:sp>
        <p:nvSpPr>
          <p:cNvPr id="8" name="textruta 23"/>
          <p:cNvSpPr txBox="1"/>
          <p:nvPr/>
        </p:nvSpPr>
        <p:spPr>
          <a:xfrm>
            <a:off x="7375376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Markupplåtelser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52851158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52701983"/>
              </p:ext>
            </p:extLst>
          </p:nvPr>
        </p:nvGraphicFramePr>
        <p:xfrm>
          <a:off x="755575" y="2420887"/>
          <a:ext cx="7473050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olika målgrupper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323528" y="6335742"/>
            <a:ext cx="3898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100" i="1" dirty="0" smtClean="0"/>
              <a:t>*Inga jämförande siffror har erhållits från 2014 års mätning. </a:t>
            </a:r>
          </a:p>
        </p:txBody>
      </p:sp>
      <p:sp>
        <p:nvSpPr>
          <p:cNvPr id="8" name="Rektangel 7"/>
          <p:cNvSpPr/>
          <p:nvPr/>
        </p:nvSpPr>
        <p:spPr>
          <a:xfrm>
            <a:off x="237230" y="5733256"/>
            <a:ext cx="7991395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798672"/>
              </p:ext>
            </p:extLst>
          </p:nvPr>
        </p:nvGraphicFramePr>
        <p:xfrm>
          <a:off x="237234" y="5746968"/>
          <a:ext cx="812894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148"/>
                <a:gridCol w="934378"/>
                <a:gridCol w="1152128"/>
                <a:gridCol w="936104"/>
                <a:gridCol w="1512168"/>
                <a:gridCol w="936104"/>
                <a:gridCol w="1417915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 2015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 2014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ctangle 25"/>
          <p:cNvSpPr/>
          <p:nvPr/>
        </p:nvSpPr>
        <p:spPr>
          <a:xfrm>
            <a:off x="8269595" y="2487866"/>
            <a:ext cx="130683" cy="126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27"/>
          <p:cNvSpPr txBox="1"/>
          <p:nvPr/>
        </p:nvSpPr>
        <p:spPr>
          <a:xfrm>
            <a:off x="8368817" y="243250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2015</a:t>
            </a:r>
            <a:endParaRPr lang="sv-SE" sz="1000" dirty="0"/>
          </a:p>
        </p:txBody>
      </p:sp>
      <p:sp>
        <p:nvSpPr>
          <p:cNvPr id="22" name="Rectangle 25"/>
          <p:cNvSpPr/>
          <p:nvPr/>
        </p:nvSpPr>
        <p:spPr>
          <a:xfrm>
            <a:off x="8269595" y="2297009"/>
            <a:ext cx="130683" cy="12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7"/>
          <p:cNvSpPr txBox="1"/>
          <p:nvPr/>
        </p:nvSpPr>
        <p:spPr>
          <a:xfrm>
            <a:off x="8368817" y="224164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2014</a:t>
            </a:r>
            <a:endParaRPr lang="sv-SE" sz="1000" dirty="0"/>
          </a:p>
        </p:txBody>
      </p:sp>
      <p:sp>
        <p:nvSpPr>
          <p:cNvPr id="13" name="textruta 23"/>
          <p:cNvSpPr txBox="1"/>
          <p:nvPr/>
        </p:nvSpPr>
        <p:spPr>
          <a:xfrm>
            <a:off x="7375376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Markupplåtelser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9219464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55576" y="2420888"/>
            <a:ext cx="7560840" cy="33843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8200" y="12192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984" y="2421509"/>
            <a:ext cx="7305708" cy="3455764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sv-SE" sz="1100" dirty="0" smtClean="0"/>
          </a:p>
          <a:p>
            <a:pPr marL="0" indent="0">
              <a:buNone/>
            </a:pPr>
            <a:r>
              <a:rPr lang="sv-SE" sz="1600" dirty="0" smtClean="0"/>
              <a:t>Undersökningen omfattar sex aspekter som speglar de mest väsentliga delarna av kommunens service i myndighetsärenden. Varje serviceaspekt mäts med ett antal detaljfrågor samt ett övergripande totalbetyg.</a:t>
            </a:r>
          </a:p>
          <a:p>
            <a:pPr marL="0" indent="0">
              <a:buNone/>
            </a:pPr>
            <a:r>
              <a:rPr lang="sv-SE" sz="1600" dirty="0" smtClean="0"/>
              <a:t> </a:t>
            </a:r>
            <a:endParaRPr lang="sv-SE" sz="1600" dirty="0"/>
          </a:p>
          <a:p>
            <a:r>
              <a:rPr lang="sv-SE" sz="1600" dirty="0"/>
              <a:t>Tillgänglighet</a:t>
            </a:r>
          </a:p>
          <a:p>
            <a:r>
              <a:rPr lang="sv-SE" sz="1600" dirty="0"/>
              <a:t>Information</a:t>
            </a:r>
          </a:p>
          <a:p>
            <a:r>
              <a:rPr lang="sv-SE" sz="1600" dirty="0"/>
              <a:t>Bemötande</a:t>
            </a:r>
          </a:p>
          <a:p>
            <a:r>
              <a:rPr lang="sv-SE" sz="1600" dirty="0"/>
              <a:t>Kompetens</a:t>
            </a:r>
          </a:p>
          <a:p>
            <a:r>
              <a:rPr lang="sv-SE" sz="1600" dirty="0"/>
              <a:t>Rättssäkerhet</a:t>
            </a:r>
          </a:p>
          <a:p>
            <a:r>
              <a:rPr lang="sv-SE" sz="1600" dirty="0"/>
              <a:t>Effektivitet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Serviceaspekter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4098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– per månad och totalt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43919997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2" name="Rektangel 11"/>
          <p:cNvSpPr/>
          <p:nvPr/>
        </p:nvSpPr>
        <p:spPr>
          <a:xfrm>
            <a:off x="237230" y="5877272"/>
            <a:ext cx="799139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50886"/>
              </p:ext>
            </p:extLst>
          </p:nvPr>
        </p:nvGraphicFramePr>
        <p:xfrm>
          <a:off x="323527" y="5949280"/>
          <a:ext cx="7776861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5"/>
                <a:gridCol w="576064"/>
                <a:gridCol w="516577"/>
                <a:gridCol w="473374"/>
                <a:gridCol w="540998"/>
                <a:gridCol w="557283"/>
                <a:gridCol w="504056"/>
                <a:gridCol w="504056"/>
                <a:gridCol w="504056"/>
                <a:gridCol w="504056"/>
                <a:gridCol w="576064"/>
                <a:gridCol w="504056"/>
                <a:gridCol w="504056"/>
                <a:gridCol w="576060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0*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0*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0*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0*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0*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0*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0*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0*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ruta 12"/>
          <p:cNvSpPr txBox="1"/>
          <p:nvPr/>
        </p:nvSpPr>
        <p:spPr>
          <a:xfrm>
            <a:off x="323528" y="6263734"/>
            <a:ext cx="763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 smtClean="0"/>
              <a:t>*Kommunen har inte kunnat få fram datum per månad, utan alla datum sattes som den sista per respektive </a:t>
            </a:r>
            <a:r>
              <a:rPr lang="sv-SE" sz="1100" i="1" dirty="0"/>
              <a:t> </a:t>
            </a:r>
            <a:r>
              <a:rPr lang="sv-SE" sz="1100" i="1" dirty="0" smtClean="0"/>
              <a:t>kvartal</a:t>
            </a:r>
          </a:p>
        </p:txBody>
      </p:sp>
      <p:sp>
        <p:nvSpPr>
          <p:cNvPr id="15" name="textruta 23"/>
          <p:cNvSpPr txBox="1"/>
          <p:nvPr/>
        </p:nvSpPr>
        <p:spPr>
          <a:xfrm>
            <a:off x="7375376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Markupplåtelser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82887617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– per kvartal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64199766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7" name="Rektangel 6"/>
          <p:cNvSpPr/>
          <p:nvPr/>
        </p:nvSpPr>
        <p:spPr>
          <a:xfrm>
            <a:off x="179512" y="5661248"/>
            <a:ext cx="8064896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683723"/>
              </p:ext>
            </p:extLst>
          </p:nvPr>
        </p:nvGraphicFramePr>
        <p:xfrm>
          <a:off x="237234" y="5746968"/>
          <a:ext cx="786315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406"/>
                <a:gridCol w="1368152"/>
                <a:gridCol w="1368152"/>
                <a:gridCol w="1368152"/>
                <a:gridCol w="1368152"/>
                <a:gridCol w="1296140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Antal svar 2015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0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Antal svar 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ruta 23"/>
          <p:cNvSpPr txBox="1"/>
          <p:nvPr/>
        </p:nvSpPr>
        <p:spPr>
          <a:xfrm>
            <a:off x="7375376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Markupplåtelser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  <p:sp>
        <p:nvSpPr>
          <p:cNvPr id="11" name="textruta 10"/>
          <p:cNvSpPr txBox="1"/>
          <p:nvPr/>
        </p:nvSpPr>
        <p:spPr>
          <a:xfrm>
            <a:off x="323528" y="6263734"/>
            <a:ext cx="763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 smtClean="0"/>
              <a:t>*För få svar för att redovisas</a:t>
            </a:r>
          </a:p>
        </p:txBody>
      </p:sp>
      <p:sp>
        <p:nvSpPr>
          <p:cNvPr id="13" name="Rectangle 25"/>
          <p:cNvSpPr/>
          <p:nvPr/>
        </p:nvSpPr>
        <p:spPr>
          <a:xfrm>
            <a:off x="8269595" y="2487866"/>
            <a:ext cx="130683" cy="126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Box 27"/>
          <p:cNvSpPr txBox="1"/>
          <p:nvPr/>
        </p:nvSpPr>
        <p:spPr>
          <a:xfrm>
            <a:off x="8368817" y="243250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2015</a:t>
            </a:r>
            <a:endParaRPr lang="sv-SE" sz="1000" dirty="0"/>
          </a:p>
        </p:txBody>
      </p:sp>
      <p:sp>
        <p:nvSpPr>
          <p:cNvPr id="15" name="Rectangle 25"/>
          <p:cNvSpPr/>
          <p:nvPr/>
        </p:nvSpPr>
        <p:spPr>
          <a:xfrm>
            <a:off x="8269595" y="2297009"/>
            <a:ext cx="130683" cy="12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Box 27"/>
          <p:cNvSpPr txBox="1"/>
          <p:nvPr/>
        </p:nvSpPr>
        <p:spPr>
          <a:xfrm>
            <a:off x="8368817" y="224164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2014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74699302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55650" y="981075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55650" y="1917055"/>
            <a:ext cx="7992814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600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927735148"/>
              </p:ext>
            </p:extLst>
          </p:nvPr>
        </p:nvGraphicFramePr>
        <p:xfrm>
          <a:off x="467544" y="2182960"/>
          <a:ext cx="81983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Betygsindex per servicefaktor</a:t>
            </a:r>
            <a:endParaRPr lang="sv-SE" dirty="0"/>
          </a:p>
        </p:txBody>
      </p:sp>
      <p:sp>
        <p:nvSpPr>
          <p:cNvPr id="9" name="textruta 23"/>
          <p:cNvSpPr txBox="1"/>
          <p:nvPr/>
        </p:nvSpPr>
        <p:spPr>
          <a:xfrm>
            <a:off x="7375376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Markupplåtelser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279996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912768" cy="432048"/>
          </a:xfrm>
        </p:spPr>
        <p:txBody>
          <a:bodyPr/>
          <a:lstStyle/>
          <a:p>
            <a:r>
              <a:rPr lang="sv-SE" dirty="0" smtClean="0"/>
              <a:t>Resultat - drivkraftsanalys</a:t>
            </a:r>
            <a:endParaRPr lang="sv-SE" dirty="0"/>
          </a:p>
        </p:txBody>
      </p:sp>
      <p:sp>
        <p:nvSpPr>
          <p:cNvPr id="8" name="Rounded Rectangle 2"/>
          <p:cNvSpPr/>
          <p:nvPr/>
        </p:nvSpPr>
        <p:spPr>
          <a:xfrm>
            <a:off x="4184159" y="2914010"/>
            <a:ext cx="1080120" cy="2506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NKI</a:t>
            </a:r>
            <a:endParaRPr lang="sv-S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1124744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MARKUPPLÅTELSER</a:t>
            </a:r>
            <a:endParaRPr lang="sv-SE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04751218"/>
              </p:ext>
            </p:extLst>
          </p:nvPr>
        </p:nvGraphicFramePr>
        <p:xfrm>
          <a:off x="611560" y="2842003"/>
          <a:ext cx="4151784" cy="262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5"/>
          <p:cNvSpPr txBox="1"/>
          <p:nvPr/>
        </p:nvSpPr>
        <p:spPr>
          <a:xfrm>
            <a:off x="1591871" y="5550331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 smtClean="0"/>
          </a:p>
          <a:p>
            <a:r>
              <a:rPr lang="sv-SE" sz="1600" dirty="0" smtClean="0"/>
              <a:t>Förklaringsgrad (R-square):     90%	</a:t>
            </a:r>
          </a:p>
        </p:txBody>
      </p:sp>
      <p:sp>
        <p:nvSpPr>
          <p:cNvPr id="15" name="TextBox 37"/>
          <p:cNvSpPr txBox="1"/>
          <p:nvPr/>
        </p:nvSpPr>
        <p:spPr>
          <a:xfrm>
            <a:off x="5868144" y="3140968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Det som påverkar NKI mest är Information, Rättssäkerhet och Kompetens. En förbättring här skulle ge störst effekt på nöjdheten.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1201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12768" cy="432048"/>
          </a:xfrm>
        </p:spPr>
        <p:txBody>
          <a:bodyPr/>
          <a:lstStyle/>
          <a:p>
            <a:r>
              <a:rPr lang="sv-SE" dirty="0" smtClean="0"/>
              <a:t>Resultat - prioriteringsmatris</a:t>
            </a:r>
            <a:endParaRPr lang="sv-SE" dirty="0"/>
          </a:p>
        </p:txBody>
      </p:sp>
      <p:cxnSp>
        <p:nvCxnSpPr>
          <p:cNvPr id="7" name="Straight Connector 21"/>
          <p:cNvCxnSpPr/>
          <p:nvPr/>
        </p:nvCxnSpPr>
        <p:spPr>
          <a:xfrm>
            <a:off x="6082128" y="6018154"/>
            <a:ext cx="4921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2"/>
          <p:cNvSpPr txBox="1"/>
          <p:nvPr/>
        </p:nvSpPr>
        <p:spPr>
          <a:xfrm>
            <a:off x="6588224" y="58052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Kommunens medelindex och medeleffekt</a:t>
            </a:r>
            <a:endParaRPr lang="sv-SE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7055154" y="1196751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MARKUPPLÅTELSER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6082128" y="1916832"/>
            <a:ext cx="2702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Kommentar: </a:t>
            </a:r>
          </a:p>
          <a:p>
            <a:r>
              <a:rPr lang="sv-SE" dirty="0" smtClean="0"/>
              <a:t>Det som bör prioriteras först är Information och sedan Rättssäkerhet.</a:t>
            </a:r>
            <a:endParaRPr lang="sv-SE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071506261"/>
              </p:ext>
            </p:extLst>
          </p:nvPr>
        </p:nvGraphicFramePr>
        <p:xfrm>
          <a:off x="539552" y="1853342"/>
          <a:ext cx="4818401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2619238" y="2234341"/>
            <a:ext cx="8546" cy="3469592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03807" y="2297308"/>
            <a:ext cx="643857" cy="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Bevara</a:t>
            </a:r>
            <a:endParaRPr lang="sv-SE" sz="1000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328035" y="2289302"/>
            <a:ext cx="695693" cy="19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Förbättra om möjligt</a:t>
            </a:r>
            <a:endParaRPr lang="sv-SE" sz="1000" b="0" i="0" u="none" strike="noStrike" baseline="0" dirty="0">
              <a:solidFill>
                <a:srgbClr val="666699"/>
              </a:solidFill>
              <a:latin typeface="Arial"/>
              <a:cs typeface="Arial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352422" y="5455274"/>
            <a:ext cx="635872" cy="1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Prioritera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890259" y="5311255"/>
            <a:ext cx="1044716" cy="36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sv-SE" sz="975" b="1" i="0" u="none" strike="noStrike" baseline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Lägre prioritet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850939" y="3429000"/>
            <a:ext cx="4239664" cy="8544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8596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1"/>
          <p:cNvCxnSpPr/>
          <p:nvPr/>
        </p:nvCxnSpPr>
        <p:spPr>
          <a:xfrm>
            <a:off x="6082128" y="6018154"/>
            <a:ext cx="4921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2"/>
          <p:cNvSpPr txBox="1"/>
          <p:nvPr/>
        </p:nvSpPr>
        <p:spPr>
          <a:xfrm>
            <a:off x="6588224" y="58052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Kommunens medelindex och medeleffekt</a:t>
            </a:r>
            <a:endParaRPr lang="sv-SE" sz="1000" dirty="0"/>
          </a:p>
        </p:txBody>
      </p:sp>
      <p:sp>
        <p:nvSpPr>
          <p:cNvPr id="17" name="Rubrik 1"/>
          <p:cNvSpPr txBox="1">
            <a:spLocks/>
          </p:cNvSpPr>
          <p:nvPr/>
        </p:nvSpPr>
        <p:spPr bwMode="auto">
          <a:xfrm>
            <a:off x="1101251" y="1167135"/>
            <a:ext cx="76328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Resultat - Prioriteringsmatris</a:t>
            </a:r>
            <a:endParaRPr lang="sv-SE" kern="0" dirty="0"/>
          </a:p>
        </p:txBody>
      </p:sp>
      <p:sp>
        <p:nvSpPr>
          <p:cNvPr id="16" name="TextBox 15"/>
          <p:cNvSpPr txBox="1"/>
          <p:nvPr/>
        </p:nvSpPr>
        <p:spPr>
          <a:xfrm>
            <a:off x="7029506" y="1167135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MARKUPPLÅTELSER</a:t>
            </a:r>
          </a:p>
          <a:p>
            <a:r>
              <a:rPr lang="sv-SE" sz="1200" dirty="0" smtClean="0"/>
              <a:t>INFORMATION</a:t>
            </a:r>
          </a:p>
        </p:txBody>
      </p:sp>
      <p:sp>
        <p:nvSpPr>
          <p:cNvPr id="31" name="TextBox 17"/>
          <p:cNvSpPr txBox="1"/>
          <p:nvPr/>
        </p:nvSpPr>
        <p:spPr>
          <a:xfrm>
            <a:off x="6082128" y="1916832"/>
            <a:ext cx="2702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Kommentar: </a:t>
            </a:r>
          </a:p>
          <a:p>
            <a:r>
              <a:rPr lang="sv-SE" dirty="0" smtClean="0"/>
              <a:t>Det som bör prioriteras först är informationen på webbplatsen, därefter </a:t>
            </a:r>
          </a:p>
          <a:p>
            <a:r>
              <a:rPr lang="sv-SE" dirty="0" smtClean="0"/>
              <a:t>informationen om vad som förväntades, den skriftliga informationen samt hur det informerades om lagar och regler.</a:t>
            </a:r>
            <a:endParaRPr lang="sv-SE" dirty="0"/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2849619168"/>
              </p:ext>
            </p:extLst>
          </p:nvPr>
        </p:nvGraphicFramePr>
        <p:xfrm>
          <a:off x="539552" y="1853342"/>
          <a:ext cx="4818401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2691246" y="2233195"/>
            <a:ext cx="8546" cy="3469592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903807" y="2297308"/>
            <a:ext cx="1552020" cy="7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Bevara</a:t>
            </a:r>
            <a:endParaRPr lang="sv-SE" sz="1000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328035" y="2289302"/>
            <a:ext cx="695693" cy="19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Förbättra om möjligt</a:t>
            </a:r>
            <a:endParaRPr lang="sv-SE" sz="1000" b="0" i="0" u="none" strike="noStrike" baseline="0" dirty="0">
              <a:solidFill>
                <a:srgbClr val="666699"/>
              </a:solidFill>
              <a:latin typeface="Arial"/>
              <a:cs typeface="Arial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352422" y="5455274"/>
            <a:ext cx="635872" cy="1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Prioritera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890259" y="5311255"/>
            <a:ext cx="1044716" cy="36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sv-SE" sz="975" b="1" i="0" u="none" strike="noStrike" baseline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Lägre prioritet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882542" y="3060416"/>
            <a:ext cx="4239664" cy="8544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8313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Kundcitat</a:t>
            </a:r>
            <a:endParaRPr lang="sv-SE" dirty="0"/>
          </a:p>
        </p:txBody>
      </p:sp>
      <p:pic>
        <p:nvPicPr>
          <p:cNvPr id="12" name="Picture 2" descr="http://a2.mndcdn.com/image/upload/t_article_v2/lhayqbh84x765bwd0iexh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36762"/>
            <a:ext cx="821545" cy="123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2"/>
          <p:cNvSpPr/>
          <p:nvPr/>
        </p:nvSpPr>
        <p:spPr>
          <a:xfrm>
            <a:off x="716261" y="4780257"/>
            <a:ext cx="2448272" cy="1062366"/>
          </a:xfrm>
          <a:prstGeom prst="wedgeEllipseCallout">
            <a:avLst>
              <a:gd name="adj1" fmla="val 54704"/>
              <a:gd name="adj2" fmla="val -820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23"/>
          <p:cNvSpPr txBox="1"/>
          <p:nvPr/>
        </p:nvSpPr>
        <p:spPr>
          <a:xfrm>
            <a:off x="7375376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Markupplåtelser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  <p:sp>
        <p:nvSpPr>
          <p:cNvPr id="17" name="Oval Callout 12"/>
          <p:cNvSpPr/>
          <p:nvPr/>
        </p:nvSpPr>
        <p:spPr>
          <a:xfrm>
            <a:off x="1187624" y="1919399"/>
            <a:ext cx="2230902" cy="1602543"/>
          </a:xfrm>
          <a:prstGeom prst="wedgeEllipseCallout">
            <a:avLst>
              <a:gd name="adj1" fmla="val 49296"/>
              <a:gd name="adj2" fmla="val 652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Callout 12"/>
          <p:cNvSpPr/>
          <p:nvPr/>
        </p:nvSpPr>
        <p:spPr>
          <a:xfrm rot="10800000">
            <a:off x="4572000" y="4564813"/>
            <a:ext cx="2230902" cy="1602543"/>
          </a:xfrm>
          <a:prstGeom prst="wedgeEllipseCallout">
            <a:avLst>
              <a:gd name="adj1" fmla="val 49296"/>
              <a:gd name="adj2" fmla="val 652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827584" y="509599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”Bättre </a:t>
            </a:r>
            <a:r>
              <a:rPr lang="sv-SE" sz="1100" dirty="0"/>
              <a:t>hemsida! Svårt att hitta rätt </a:t>
            </a:r>
            <a:endParaRPr lang="sv-SE" sz="1100" dirty="0" smtClean="0"/>
          </a:p>
          <a:p>
            <a:r>
              <a:rPr lang="sv-SE" sz="1100" dirty="0" smtClean="0"/>
              <a:t>på </a:t>
            </a:r>
            <a:r>
              <a:rPr lang="sv-SE" sz="1100" dirty="0"/>
              <a:t>nuvarande </a:t>
            </a:r>
            <a:r>
              <a:rPr lang="sv-SE" sz="1100" dirty="0" smtClean="0"/>
              <a:t>hemsida.”</a:t>
            </a:r>
            <a:endParaRPr lang="sv-SE" sz="1100" dirty="0"/>
          </a:p>
        </p:txBody>
      </p:sp>
      <p:sp>
        <p:nvSpPr>
          <p:cNvPr id="5" name="Rektangel 4"/>
          <p:cNvSpPr/>
          <p:nvPr/>
        </p:nvSpPr>
        <p:spPr>
          <a:xfrm>
            <a:off x="4788024" y="509599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”det </a:t>
            </a:r>
            <a:r>
              <a:rPr lang="sv-SE" sz="1100" dirty="0"/>
              <a:t>borde vara lättare att få </a:t>
            </a:r>
            <a:endParaRPr lang="sv-SE" sz="1100" dirty="0" smtClean="0"/>
          </a:p>
          <a:p>
            <a:r>
              <a:rPr lang="sv-SE" sz="1100" dirty="0" smtClean="0"/>
              <a:t>veta </a:t>
            </a:r>
            <a:r>
              <a:rPr lang="sv-SE" sz="1100" dirty="0"/>
              <a:t>vem man ska kontakta</a:t>
            </a:r>
            <a:r>
              <a:rPr lang="sv-SE" sz="1100" dirty="0" smtClean="0"/>
              <a:t>!”</a:t>
            </a:r>
            <a:endParaRPr lang="sv-SE" sz="1100" dirty="0"/>
          </a:p>
        </p:txBody>
      </p:sp>
      <p:sp>
        <p:nvSpPr>
          <p:cNvPr id="24" name="Oval Callout 12"/>
          <p:cNvSpPr/>
          <p:nvPr/>
        </p:nvSpPr>
        <p:spPr>
          <a:xfrm rot="5400000">
            <a:off x="5526578" y="902269"/>
            <a:ext cx="2230902" cy="3636804"/>
          </a:xfrm>
          <a:prstGeom prst="wedgeEllipseCallout">
            <a:avLst>
              <a:gd name="adj1" fmla="val 49296"/>
              <a:gd name="adj2" fmla="val 652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403648" y="250132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”samma </a:t>
            </a:r>
            <a:r>
              <a:rPr lang="sv-SE" sz="1100" dirty="0"/>
              <a:t>regler ska gälla för </a:t>
            </a:r>
            <a:endParaRPr lang="sv-SE" sz="1100" dirty="0" smtClean="0"/>
          </a:p>
          <a:p>
            <a:r>
              <a:rPr lang="sv-SE" sz="1100" dirty="0" smtClean="0"/>
              <a:t>alla uteserveringar.”</a:t>
            </a:r>
            <a:endParaRPr lang="sv-SE" sz="1100" dirty="0"/>
          </a:p>
        </p:txBody>
      </p:sp>
      <p:sp>
        <p:nvSpPr>
          <p:cNvPr id="8" name="Rektangel 7"/>
          <p:cNvSpPr/>
          <p:nvPr/>
        </p:nvSpPr>
        <p:spPr>
          <a:xfrm>
            <a:off x="4932040" y="233595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”Lyssna </a:t>
            </a:r>
            <a:r>
              <a:rPr lang="sv-SE" sz="1100" dirty="0"/>
              <a:t>in. Ha kunskap om hur viktigt det är </a:t>
            </a:r>
            <a:r>
              <a:rPr lang="sv-SE" sz="1100" dirty="0" smtClean="0"/>
              <a:t>för</a:t>
            </a:r>
          </a:p>
          <a:p>
            <a:r>
              <a:rPr lang="sv-SE" sz="1100" dirty="0" smtClean="0"/>
              <a:t> </a:t>
            </a:r>
            <a:r>
              <a:rPr lang="sv-SE" sz="1100" dirty="0"/>
              <a:t>föreningar att få stöd istället för motstånd från </a:t>
            </a:r>
            <a:endParaRPr lang="sv-SE" sz="1100" dirty="0" smtClean="0"/>
          </a:p>
          <a:p>
            <a:r>
              <a:rPr lang="sv-SE" sz="1100" dirty="0" smtClean="0"/>
              <a:t>kommunen</a:t>
            </a:r>
            <a:r>
              <a:rPr lang="sv-SE" sz="1100" dirty="0"/>
              <a:t>. Komma med rimliga och goda </a:t>
            </a:r>
            <a:r>
              <a:rPr lang="sv-SE" sz="1100" dirty="0" smtClean="0"/>
              <a:t>förklaringar</a:t>
            </a:r>
          </a:p>
          <a:p>
            <a:r>
              <a:rPr lang="sv-SE" sz="1100" dirty="0" smtClean="0"/>
              <a:t> </a:t>
            </a:r>
            <a:r>
              <a:rPr lang="sv-SE" sz="1100" dirty="0"/>
              <a:t>och inte godtyckliga och olika</a:t>
            </a:r>
            <a:r>
              <a:rPr lang="sv-SE" sz="1100" dirty="0" smtClean="0"/>
              <a:t>.”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68712726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5800" y="21336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55650" y="2276475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09215" y="3212976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dirty="0">
                <a:solidFill>
                  <a:schemeClr val="tx2"/>
                </a:solidFill>
              </a:rPr>
              <a:t>Sammanfattning och rekommendationer </a:t>
            </a:r>
            <a:r>
              <a:rPr lang="sv-SE" sz="3600" dirty="0" smtClean="0">
                <a:solidFill>
                  <a:schemeClr val="tx2"/>
                </a:solidFill>
              </a:rPr>
              <a:t>markupplåtelser</a:t>
            </a:r>
            <a:endParaRPr lang="sv-S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27584" y="2420888"/>
            <a:ext cx="7272808" cy="35283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8200" y="12192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984" y="2421509"/>
            <a:ext cx="7015392" cy="3455764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sv-SE" sz="1100" dirty="0" smtClean="0"/>
          </a:p>
          <a:p>
            <a:pPr marL="0" indent="0">
              <a:buNone/>
            </a:pPr>
            <a:endParaRPr lang="sv-SE" sz="1100" dirty="0"/>
          </a:p>
          <a:p>
            <a:pPr lvl="0"/>
            <a:r>
              <a:rPr lang="sv-SE" sz="1600" dirty="0"/>
              <a:t>NKI för Markupplåtelser hamnar på </a:t>
            </a:r>
            <a:r>
              <a:rPr lang="sv-SE" sz="1600" dirty="0" smtClean="0"/>
              <a:t>71, </a:t>
            </a:r>
            <a:r>
              <a:rPr lang="sv-SE" sz="1600" dirty="0"/>
              <a:t>vilket är </a:t>
            </a:r>
            <a:r>
              <a:rPr lang="sv-SE" sz="1600" dirty="0" smtClean="0"/>
              <a:t>högt.</a:t>
            </a:r>
          </a:p>
          <a:p>
            <a:pPr marL="0" lvl="0" indent="0">
              <a:buNone/>
            </a:pPr>
            <a:r>
              <a:rPr lang="sv-SE" sz="1600" dirty="0" smtClean="0"/>
              <a:t> </a:t>
            </a:r>
            <a:endParaRPr lang="sv-SE" sz="1600" dirty="0"/>
          </a:p>
          <a:p>
            <a:pPr lvl="0"/>
            <a:r>
              <a:rPr lang="sv-SE" sz="1600" dirty="0"/>
              <a:t>Högst betyg avseende servicefaktorer får Bemötande (index </a:t>
            </a:r>
            <a:r>
              <a:rPr lang="sv-SE" sz="1600" dirty="0" smtClean="0"/>
              <a:t>75), </a:t>
            </a:r>
            <a:r>
              <a:rPr lang="sv-SE" sz="1600" dirty="0"/>
              <a:t>följt av Effektivitet (index </a:t>
            </a:r>
            <a:r>
              <a:rPr lang="sv-SE" sz="1600" dirty="0" smtClean="0"/>
              <a:t>74), </a:t>
            </a:r>
            <a:r>
              <a:rPr lang="sv-SE" sz="1600" dirty="0"/>
              <a:t>Rättssäkerhet (index </a:t>
            </a:r>
            <a:r>
              <a:rPr lang="sv-SE" sz="1600" dirty="0" smtClean="0"/>
              <a:t>73), </a:t>
            </a:r>
            <a:r>
              <a:rPr lang="sv-SE" sz="1600" dirty="0"/>
              <a:t>Tillgänglighet (index </a:t>
            </a:r>
            <a:r>
              <a:rPr lang="sv-SE" sz="1600" dirty="0" smtClean="0"/>
              <a:t>71), </a:t>
            </a:r>
            <a:r>
              <a:rPr lang="sv-SE" sz="1600" dirty="0"/>
              <a:t>Kompetens (index </a:t>
            </a:r>
            <a:r>
              <a:rPr lang="sv-SE" sz="1600" dirty="0" smtClean="0"/>
              <a:t>70) </a:t>
            </a:r>
            <a:r>
              <a:rPr lang="sv-SE" sz="1600" dirty="0"/>
              <a:t>och Information (index </a:t>
            </a:r>
            <a:r>
              <a:rPr lang="sv-SE" sz="1600" dirty="0" smtClean="0"/>
              <a:t>66). </a:t>
            </a:r>
          </a:p>
          <a:p>
            <a:pPr lvl="0"/>
            <a:endParaRPr lang="sv-SE" sz="1600" dirty="0"/>
          </a:p>
          <a:p>
            <a:pPr lvl="0"/>
            <a:r>
              <a:rPr lang="sv-SE" sz="1600" dirty="0"/>
              <a:t>Uppdelat på olika målgrupper får Företag NKI </a:t>
            </a:r>
            <a:r>
              <a:rPr lang="sv-SE" sz="1600" dirty="0" smtClean="0"/>
              <a:t>66 och </a:t>
            </a:r>
            <a:r>
              <a:rPr lang="sv-SE" sz="1600" dirty="0"/>
              <a:t>Övriga får NKI </a:t>
            </a:r>
            <a:r>
              <a:rPr lang="sv-SE" sz="1600" dirty="0" smtClean="0"/>
              <a:t>74.</a:t>
            </a:r>
            <a:endParaRPr lang="sv-SE" sz="1600" dirty="0"/>
          </a:p>
          <a:p>
            <a:pPr marL="0" lvl="0" indent="0">
              <a:buNone/>
            </a:pPr>
            <a:endParaRPr lang="sv-SE" sz="1600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Sammanfattning och rekommendationer</a:t>
            </a:r>
            <a:endParaRPr lang="sv-SE" dirty="0"/>
          </a:p>
        </p:txBody>
      </p:sp>
      <p:sp>
        <p:nvSpPr>
          <p:cNvPr id="7" name="textruta 23"/>
          <p:cNvSpPr txBox="1"/>
          <p:nvPr/>
        </p:nvSpPr>
        <p:spPr>
          <a:xfrm>
            <a:off x="7375376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Markupplåtelser</a:t>
            </a:r>
          </a:p>
          <a:p>
            <a:r>
              <a:rPr lang="sv-SE" sz="1200" dirty="0" smtClean="0"/>
              <a:t>Alla målgrupper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664857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27584" y="2420888"/>
            <a:ext cx="7272808" cy="35283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8200" y="12192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984" y="2421509"/>
            <a:ext cx="7015392" cy="3455764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sv-SE" sz="1100" dirty="0" smtClean="0"/>
          </a:p>
          <a:p>
            <a:r>
              <a:rPr lang="sv-SE" sz="1600" dirty="0" smtClean="0"/>
              <a:t>När </a:t>
            </a:r>
            <a:r>
              <a:rPr lang="sv-SE" sz="1600" dirty="0"/>
              <a:t>det kommer till drivkraftsanalysen är </a:t>
            </a:r>
            <a:r>
              <a:rPr lang="sv-SE" sz="1600" dirty="0" smtClean="0"/>
              <a:t>det </a:t>
            </a:r>
            <a:r>
              <a:rPr lang="sv-SE" sz="1600" dirty="0"/>
              <a:t>som påverkar NKI mest är Information, Rättsäkerhet och Kompetens. En förbättring här skulle ge störst effekt på nöjdheten.</a:t>
            </a:r>
          </a:p>
          <a:p>
            <a:pPr marL="0" lvl="0" indent="0">
              <a:buNone/>
            </a:pPr>
            <a:endParaRPr lang="sv-SE" sz="1600" dirty="0" smtClean="0"/>
          </a:p>
          <a:p>
            <a:r>
              <a:rPr lang="sv-SE" sz="1600" dirty="0"/>
              <a:t>Det som bör prioriteras först är Information och sedan Rättssäkerhet.</a:t>
            </a:r>
          </a:p>
          <a:p>
            <a:pPr lvl="0"/>
            <a:endParaRPr lang="sv-SE" sz="1600" dirty="0" smtClean="0"/>
          </a:p>
          <a:p>
            <a:r>
              <a:rPr lang="sv-SE" sz="1600" dirty="0"/>
              <a:t>Det som bör prioriteras först </a:t>
            </a:r>
            <a:r>
              <a:rPr lang="sv-SE" sz="1600" dirty="0" smtClean="0"/>
              <a:t>vad gäller information är </a:t>
            </a:r>
            <a:r>
              <a:rPr lang="sv-SE" sz="1600" dirty="0"/>
              <a:t>informationen på webbplatsen, därefter </a:t>
            </a:r>
            <a:r>
              <a:rPr lang="sv-SE" sz="1600" dirty="0" smtClean="0"/>
              <a:t>informationen </a:t>
            </a:r>
            <a:r>
              <a:rPr lang="sv-SE" sz="1600" dirty="0"/>
              <a:t>om vad som förväntades, den skriftliga informationen samt hur det informerades om lagar och regler.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Sammanfattning och rekommendationer</a:t>
            </a:r>
            <a:endParaRPr lang="sv-SE" dirty="0"/>
          </a:p>
        </p:txBody>
      </p:sp>
      <p:sp>
        <p:nvSpPr>
          <p:cNvPr id="7" name="textruta 23"/>
          <p:cNvSpPr txBox="1"/>
          <p:nvPr/>
        </p:nvSpPr>
        <p:spPr>
          <a:xfrm>
            <a:off x="7375376" y="111603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 smtClean="0"/>
              <a:t>Markupplåtelser</a:t>
            </a:r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953210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827088" y="2133600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sv-S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sz="2000" dirty="0"/>
          </a:p>
        </p:txBody>
      </p:sp>
      <p:sp>
        <p:nvSpPr>
          <p:cNvPr id="14" name="Rektangel 13">
            <a:hlinkClick r:id="" action="ppaction://noaction"/>
          </p:cNvPr>
          <p:cNvSpPr/>
          <p:nvPr/>
        </p:nvSpPr>
        <p:spPr>
          <a:xfrm>
            <a:off x="684635" y="2619201"/>
            <a:ext cx="7128792" cy="3314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"/>
          </p:nvPr>
        </p:nvSpPr>
        <p:spPr>
          <a:xfrm>
            <a:off x="827584" y="2276872"/>
            <a:ext cx="7921625" cy="3454400"/>
          </a:xfrm>
        </p:spPr>
        <p:txBody>
          <a:bodyPr/>
          <a:lstStyle/>
          <a:p>
            <a:r>
              <a:rPr lang="sv-SE" dirty="0" smtClean="0"/>
              <a:t>Bakgrund och syfte 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Metod</a:t>
            </a:r>
          </a:p>
          <a:p>
            <a:r>
              <a:rPr lang="sv-SE" dirty="0" smtClean="0"/>
              <a:t>Resultat</a:t>
            </a:r>
          </a:p>
          <a:p>
            <a:r>
              <a:rPr lang="sv-SE" dirty="0" smtClean="0"/>
              <a:t>Bilagor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07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27088" y="1196975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>
              <a:solidFill>
                <a:schemeClr val="tx2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55650" y="2349500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23528" y="1052736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2800">
                <a:solidFill>
                  <a:schemeClr val="bg1"/>
                </a:solidFill>
              </a:rPr>
              <a:t>Verksamhetsområden 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827088" y="2565400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Brandtillsyn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Bygglov </a:t>
            </a:r>
            <a:endParaRPr lang="sv-S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/>
              <a:t>Markupplåtelser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/>
              <a:t>Miljö- och </a:t>
            </a:r>
            <a:r>
              <a:rPr lang="sv-SE" dirty="0" smtClean="0"/>
              <a:t>hälsoskyddstillsyn</a:t>
            </a:r>
            <a:endParaRPr lang="sv-S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Serveringstillstånd 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755576" y="3573016"/>
            <a:ext cx="417646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0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76993200"/>
              </p:ext>
            </p:extLst>
          </p:nvPr>
        </p:nvGraphicFramePr>
        <p:xfrm>
          <a:off x="755576" y="2420887"/>
          <a:ext cx="7416824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2007-2015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79512" y="5661248"/>
            <a:ext cx="7922986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837272"/>
              </p:ext>
            </p:extLst>
          </p:nvPr>
        </p:nvGraphicFramePr>
        <p:xfrm>
          <a:off x="237234" y="5746968"/>
          <a:ext cx="7791154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036"/>
                <a:gridCol w="1161490"/>
                <a:gridCol w="1152128"/>
                <a:gridCol w="1080120"/>
                <a:gridCol w="1152128"/>
                <a:gridCol w="1116126"/>
                <a:gridCol w="1116126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169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177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204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ruta 23"/>
          <p:cNvSpPr txBox="1"/>
          <p:nvPr/>
        </p:nvSpPr>
        <p:spPr>
          <a:xfrm>
            <a:off x="6638591" y="111603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Miljö- och hälsoskyddstillsyn</a:t>
            </a:r>
          </a:p>
          <a:p>
            <a:r>
              <a:rPr lang="sv-SE" sz="1200" dirty="0" smtClean="0"/>
              <a:t>FÖRETAG</a:t>
            </a:r>
          </a:p>
        </p:txBody>
      </p:sp>
    </p:spTree>
    <p:extLst>
      <p:ext uri="{BB962C8B-B14F-4D97-AF65-F5344CB8AC3E}">
        <p14:creationId xmlns:p14="http://schemas.microsoft.com/office/powerpoint/2010/main" val="341768638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55650" y="981075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55650" y="1917055"/>
            <a:ext cx="7992814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600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01847952"/>
              </p:ext>
            </p:extLst>
          </p:nvPr>
        </p:nvGraphicFramePr>
        <p:xfrm>
          <a:off x="467544" y="2182960"/>
          <a:ext cx="81983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Betygsindex per servicefaktor</a:t>
            </a:r>
            <a:endParaRPr lang="sv-SE" dirty="0"/>
          </a:p>
        </p:txBody>
      </p:sp>
      <p:sp>
        <p:nvSpPr>
          <p:cNvPr id="9" name="textruta 23"/>
          <p:cNvSpPr txBox="1"/>
          <p:nvPr/>
        </p:nvSpPr>
        <p:spPr>
          <a:xfrm>
            <a:off x="6638591" y="111603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Miljö- och hälsoskyddstillsyn</a:t>
            </a:r>
          </a:p>
          <a:p>
            <a:r>
              <a:rPr lang="sv-SE" sz="1200" dirty="0" smtClean="0"/>
              <a:t>FÖRETAG</a:t>
            </a:r>
          </a:p>
        </p:txBody>
      </p:sp>
    </p:spTree>
    <p:extLst>
      <p:ext uri="{BB962C8B-B14F-4D97-AF65-F5344CB8AC3E}">
        <p14:creationId xmlns:p14="http://schemas.microsoft.com/office/powerpoint/2010/main" val="106002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Nya målgrupper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909888" y="1916832"/>
            <a:ext cx="7842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Tidigare års 2013 års mätningar  omfattade enbart Företag. Från och med 2014 års mätning kan även andra målgrupper ingå. Vid jämförande med tidigare års resultat bör man således ha i beaktande att årets mätning består av fler målgrupper.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1040691"/>
              </p:ext>
            </p:extLst>
          </p:nvPr>
        </p:nvGraphicFramePr>
        <p:xfrm>
          <a:off x="1835696" y="2492896"/>
          <a:ext cx="4968552" cy="285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ruta 21"/>
          <p:cNvSpPr txBox="1"/>
          <p:nvPr/>
        </p:nvSpPr>
        <p:spPr>
          <a:xfrm>
            <a:off x="909886" y="5229200"/>
            <a:ext cx="6326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 smtClean="0"/>
              <a:t>Målgrupperna är</a:t>
            </a:r>
            <a:r>
              <a:rPr lang="sv-SE" sz="1100" i="1" dirty="0"/>
              <a:t> </a:t>
            </a:r>
            <a:r>
              <a:rPr lang="sv-SE" sz="1100" i="1" dirty="0" smtClean="0"/>
              <a:t>Företag eller Övriga</a:t>
            </a:r>
            <a:endParaRPr lang="sv-SE" sz="1100" i="1" dirty="0"/>
          </a:p>
          <a:p>
            <a:r>
              <a:rPr lang="sv-SE" sz="1100" i="1" dirty="0" smtClean="0"/>
              <a:t>I </a:t>
            </a:r>
            <a:r>
              <a:rPr lang="sv-SE" sz="1100" b="1" i="1" dirty="0" smtClean="0"/>
              <a:t>Företag</a:t>
            </a:r>
            <a:r>
              <a:rPr lang="sv-SE" sz="1100" i="1" dirty="0" smtClean="0"/>
              <a:t> ingår:</a:t>
            </a:r>
          </a:p>
          <a:p>
            <a:r>
              <a:rPr lang="sv-SE" sz="1100" i="1" dirty="0" smtClean="0"/>
              <a:t>- Företag eller representant för företag (inklusive jordbruk)</a:t>
            </a:r>
          </a:p>
          <a:p>
            <a:r>
              <a:rPr lang="sv-SE" sz="1100" i="1" dirty="0" smtClean="0"/>
              <a:t>I </a:t>
            </a:r>
            <a:r>
              <a:rPr lang="sv-SE" sz="1100" b="1" i="1" dirty="0" smtClean="0"/>
              <a:t>Övriga</a:t>
            </a:r>
            <a:r>
              <a:rPr lang="sv-SE" sz="1100" i="1" dirty="0" smtClean="0"/>
              <a:t> ingår: 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Privatpersoner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Verksam inom offentlig sektor (inkl. kommunala och statliga bolag, kyrkor)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Företrädare för ideell förening (inkl. bostadsrättsföreningar och stiftelser)</a:t>
            </a:r>
          </a:p>
          <a:p>
            <a:pPr marL="171450" indent="-171450">
              <a:buFontTx/>
              <a:buChar char="-"/>
            </a:pPr>
            <a:endParaRPr lang="sv-SE" sz="1100" i="1" dirty="0" smtClean="0"/>
          </a:p>
        </p:txBody>
      </p:sp>
      <p:sp>
        <p:nvSpPr>
          <p:cNvPr id="8" name="textruta 23"/>
          <p:cNvSpPr txBox="1"/>
          <p:nvPr/>
        </p:nvSpPr>
        <p:spPr>
          <a:xfrm>
            <a:off x="6638591" y="111603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Miljö- och hälsoskyddstillsyn</a:t>
            </a:r>
          </a:p>
          <a:p>
            <a:r>
              <a:rPr lang="sv-SE" sz="1200" dirty="0" smtClean="0"/>
              <a:t>Alla målgrupper</a:t>
            </a:r>
          </a:p>
        </p:txBody>
      </p:sp>
    </p:spTree>
    <p:extLst>
      <p:ext uri="{BB962C8B-B14F-4D97-AF65-F5344CB8AC3E}">
        <p14:creationId xmlns:p14="http://schemas.microsoft.com/office/powerpoint/2010/main" val="52851158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53767485"/>
              </p:ext>
            </p:extLst>
          </p:nvPr>
        </p:nvGraphicFramePr>
        <p:xfrm>
          <a:off x="755575" y="2420887"/>
          <a:ext cx="7473050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olika målgrupper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323528" y="6335742"/>
            <a:ext cx="3898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100" i="1" dirty="0" smtClean="0"/>
              <a:t>*Inga jämförande siffror har erhållits från 2014 års mätning. </a:t>
            </a:r>
          </a:p>
        </p:txBody>
      </p:sp>
      <p:sp>
        <p:nvSpPr>
          <p:cNvPr id="8" name="Rektangel 7"/>
          <p:cNvSpPr/>
          <p:nvPr/>
        </p:nvSpPr>
        <p:spPr>
          <a:xfrm>
            <a:off x="237230" y="5733256"/>
            <a:ext cx="7991395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78008"/>
              </p:ext>
            </p:extLst>
          </p:nvPr>
        </p:nvGraphicFramePr>
        <p:xfrm>
          <a:off x="237234" y="5746968"/>
          <a:ext cx="812894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148"/>
                <a:gridCol w="934378"/>
                <a:gridCol w="1152128"/>
                <a:gridCol w="1152128"/>
                <a:gridCol w="1080120"/>
                <a:gridCol w="1152128"/>
                <a:gridCol w="1417915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 2015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204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 2014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ctangle 25"/>
          <p:cNvSpPr/>
          <p:nvPr/>
        </p:nvSpPr>
        <p:spPr>
          <a:xfrm>
            <a:off x="8269595" y="2487866"/>
            <a:ext cx="130683" cy="126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27"/>
          <p:cNvSpPr txBox="1"/>
          <p:nvPr/>
        </p:nvSpPr>
        <p:spPr>
          <a:xfrm>
            <a:off x="8368817" y="243250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2015</a:t>
            </a:r>
            <a:endParaRPr lang="sv-SE" sz="1000" dirty="0"/>
          </a:p>
        </p:txBody>
      </p:sp>
      <p:sp>
        <p:nvSpPr>
          <p:cNvPr id="22" name="Rectangle 25"/>
          <p:cNvSpPr/>
          <p:nvPr/>
        </p:nvSpPr>
        <p:spPr>
          <a:xfrm>
            <a:off x="8269595" y="2297009"/>
            <a:ext cx="130683" cy="12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7"/>
          <p:cNvSpPr txBox="1"/>
          <p:nvPr/>
        </p:nvSpPr>
        <p:spPr>
          <a:xfrm>
            <a:off x="8368817" y="224164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2014</a:t>
            </a:r>
            <a:endParaRPr lang="sv-SE" sz="1000" dirty="0"/>
          </a:p>
        </p:txBody>
      </p:sp>
      <p:sp>
        <p:nvSpPr>
          <p:cNvPr id="13" name="textruta 23"/>
          <p:cNvSpPr txBox="1"/>
          <p:nvPr/>
        </p:nvSpPr>
        <p:spPr>
          <a:xfrm>
            <a:off x="6638591" y="111603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Miljö- och hälsoskyddstillsyn</a:t>
            </a:r>
          </a:p>
          <a:p>
            <a:r>
              <a:rPr lang="sv-SE" sz="1200" dirty="0" smtClean="0"/>
              <a:t>Alla målgrupper</a:t>
            </a:r>
          </a:p>
        </p:txBody>
      </p:sp>
    </p:spTree>
    <p:extLst>
      <p:ext uri="{BB962C8B-B14F-4D97-AF65-F5344CB8AC3E}">
        <p14:creationId xmlns:p14="http://schemas.microsoft.com/office/powerpoint/2010/main" val="9219464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– per månad och totalt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92995914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2" name="Rektangel 11"/>
          <p:cNvSpPr/>
          <p:nvPr/>
        </p:nvSpPr>
        <p:spPr>
          <a:xfrm>
            <a:off x="237230" y="5877272"/>
            <a:ext cx="799139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62176"/>
              </p:ext>
            </p:extLst>
          </p:nvPr>
        </p:nvGraphicFramePr>
        <p:xfrm>
          <a:off x="323527" y="5949280"/>
          <a:ext cx="7776861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5"/>
                <a:gridCol w="576064"/>
                <a:gridCol w="516577"/>
                <a:gridCol w="473374"/>
                <a:gridCol w="540998"/>
                <a:gridCol w="557283"/>
                <a:gridCol w="504056"/>
                <a:gridCol w="504056"/>
                <a:gridCol w="504056"/>
                <a:gridCol w="504056"/>
                <a:gridCol w="576064"/>
                <a:gridCol w="504056"/>
                <a:gridCol w="504056"/>
                <a:gridCol w="576060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5*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ruta 13"/>
          <p:cNvSpPr txBox="1"/>
          <p:nvPr/>
        </p:nvSpPr>
        <p:spPr>
          <a:xfrm>
            <a:off x="323528" y="6263734"/>
            <a:ext cx="763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 smtClean="0"/>
              <a:t>*Resultat med lågt antal svar bör tolkas med stor försiktighet</a:t>
            </a:r>
          </a:p>
        </p:txBody>
      </p:sp>
      <p:sp>
        <p:nvSpPr>
          <p:cNvPr id="13" name="textruta 23"/>
          <p:cNvSpPr txBox="1"/>
          <p:nvPr/>
        </p:nvSpPr>
        <p:spPr>
          <a:xfrm>
            <a:off x="6638591" y="111603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Miljö- och hälsoskyddstillsyn</a:t>
            </a:r>
          </a:p>
          <a:p>
            <a:r>
              <a:rPr lang="sv-SE" sz="1200" dirty="0" smtClean="0"/>
              <a:t>Alla målgrupper</a:t>
            </a:r>
          </a:p>
        </p:txBody>
      </p:sp>
    </p:spTree>
    <p:extLst>
      <p:ext uri="{BB962C8B-B14F-4D97-AF65-F5344CB8AC3E}">
        <p14:creationId xmlns:p14="http://schemas.microsoft.com/office/powerpoint/2010/main" val="26469110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– per kvartal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63028116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7" name="Rektangel 6"/>
          <p:cNvSpPr/>
          <p:nvPr/>
        </p:nvSpPr>
        <p:spPr>
          <a:xfrm>
            <a:off x="179512" y="5661248"/>
            <a:ext cx="8064896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3570"/>
              </p:ext>
            </p:extLst>
          </p:nvPr>
        </p:nvGraphicFramePr>
        <p:xfrm>
          <a:off x="237234" y="5746968"/>
          <a:ext cx="786315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406"/>
                <a:gridCol w="1368152"/>
                <a:gridCol w="1368152"/>
                <a:gridCol w="1368152"/>
                <a:gridCol w="1368152"/>
                <a:gridCol w="1296140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Antal svar 2015</a:t>
                      </a:r>
                      <a:endParaRPr lang="sv-SE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90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0" dirty="0" smtClean="0">
                          <a:solidFill>
                            <a:schemeClr val="tx1"/>
                          </a:solidFill>
                        </a:rPr>
                        <a:t>Antal svar 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ruta 23"/>
          <p:cNvSpPr txBox="1"/>
          <p:nvPr/>
        </p:nvSpPr>
        <p:spPr>
          <a:xfrm>
            <a:off x="6638591" y="111603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Miljö- och hälsoskyddstillsyn</a:t>
            </a:r>
          </a:p>
          <a:p>
            <a:r>
              <a:rPr lang="sv-SE" sz="1200" dirty="0" smtClean="0"/>
              <a:t>Alla målgrupper</a:t>
            </a:r>
          </a:p>
        </p:txBody>
      </p:sp>
      <p:sp>
        <p:nvSpPr>
          <p:cNvPr id="12" name="Rectangle 25"/>
          <p:cNvSpPr/>
          <p:nvPr/>
        </p:nvSpPr>
        <p:spPr>
          <a:xfrm>
            <a:off x="8269595" y="2487866"/>
            <a:ext cx="130683" cy="126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27"/>
          <p:cNvSpPr txBox="1"/>
          <p:nvPr/>
        </p:nvSpPr>
        <p:spPr>
          <a:xfrm>
            <a:off x="8368817" y="243250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2015</a:t>
            </a:r>
            <a:endParaRPr lang="sv-SE" sz="1000" dirty="0"/>
          </a:p>
        </p:txBody>
      </p:sp>
      <p:sp>
        <p:nvSpPr>
          <p:cNvPr id="14" name="Rectangle 25"/>
          <p:cNvSpPr/>
          <p:nvPr/>
        </p:nvSpPr>
        <p:spPr>
          <a:xfrm>
            <a:off x="8269595" y="2297009"/>
            <a:ext cx="130683" cy="126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Box 27"/>
          <p:cNvSpPr txBox="1"/>
          <p:nvPr/>
        </p:nvSpPr>
        <p:spPr>
          <a:xfrm>
            <a:off x="8368817" y="224164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= 2014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95431527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632848" cy="432048"/>
          </a:xfrm>
        </p:spPr>
        <p:txBody>
          <a:bodyPr/>
          <a:lstStyle/>
          <a:p>
            <a:r>
              <a:rPr lang="sv-SE" dirty="0" smtClean="0"/>
              <a:t>NKI – uppdelat per delområde</a:t>
            </a:r>
            <a:endParaRPr lang="sv-S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06277701"/>
              </p:ext>
            </p:extLst>
          </p:nvPr>
        </p:nvGraphicFramePr>
        <p:xfrm>
          <a:off x="755576" y="1844824"/>
          <a:ext cx="7416824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2" name="Rektangel 11"/>
          <p:cNvSpPr/>
          <p:nvPr/>
        </p:nvSpPr>
        <p:spPr>
          <a:xfrm>
            <a:off x="237230" y="5877272"/>
            <a:ext cx="7991395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165844"/>
              </p:ext>
            </p:extLst>
          </p:nvPr>
        </p:nvGraphicFramePr>
        <p:xfrm>
          <a:off x="323527" y="5949280"/>
          <a:ext cx="7056786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5"/>
                <a:gridCol w="1440160"/>
                <a:gridCol w="1800200"/>
                <a:gridCol w="1728192"/>
                <a:gridCol w="1152129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323528" y="6263734"/>
            <a:ext cx="763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/>
              <a:t>Resultat med lågt antal svar bör tolkas med stor försiktighet</a:t>
            </a:r>
          </a:p>
        </p:txBody>
      </p:sp>
      <p:sp>
        <p:nvSpPr>
          <p:cNvPr id="19" name="textruta 23"/>
          <p:cNvSpPr txBox="1"/>
          <p:nvPr/>
        </p:nvSpPr>
        <p:spPr>
          <a:xfrm>
            <a:off x="6638591" y="111603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Miljö- och hälsoskyddstillsyn</a:t>
            </a:r>
          </a:p>
          <a:p>
            <a:r>
              <a:rPr lang="sv-SE" sz="1200" dirty="0" smtClean="0"/>
              <a:t>Alla målgrupper</a:t>
            </a:r>
          </a:p>
        </p:txBody>
      </p:sp>
    </p:spTree>
    <p:extLst>
      <p:ext uri="{BB962C8B-B14F-4D97-AF65-F5344CB8AC3E}">
        <p14:creationId xmlns:p14="http://schemas.microsoft.com/office/powerpoint/2010/main" val="29569138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55650" y="981075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55650" y="1917055"/>
            <a:ext cx="7992814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600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252312"/>
              </p:ext>
            </p:extLst>
          </p:nvPr>
        </p:nvGraphicFramePr>
        <p:xfrm>
          <a:off x="467544" y="2182960"/>
          <a:ext cx="81983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Betygsindex per servicefaktor</a:t>
            </a:r>
            <a:endParaRPr lang="sv-SE" dirty="0"/>
          </a:p>
        </p:txBody>
      </p:sp>
      <p:sp>
        <p:nvSpPr>
          <p:cNvPr id="8" name="textruta 23"/>
          <p:cNvSpPr txBox="1"/>
          <p:nvPr/>
        </p:nvSpPr>
        <p:spPr>
          <a:xfrm>
            <a:off x="6638591" y="111603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Miljö- och hälsoskyddstillsyn</a:t>
            </a:r>
          </a:p>
          <a:p>
            <a:r>
              <a:rPr lang="sv-SE" sz="1200" dirty="0" smtClean="0"/>
              <a:t>Alla målgrupper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23528" y="6263734"/>
            <a:ext cx="7632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/>
              <a:t>I de fall det saknas staplar var antalet svar för få för att redovisas</a:t>
            </a:r>
          </a:p>
        </p:txBody>
      </p:sp>
    </p:spTree>
    <p:extLst>
      <p:ext uri="{BB962C8B-B14F-4D97-AF65-F5344CB8AC3E}">
        <p14:creationId xmlns:p14="http://schemas.microsoft.com/office/powerpoint/2010/main" val="2565946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55650" y="981075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55650" y="1917055"/>
            <a:ext cx="7992814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600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15211504"/>
              </p:ext>
            </p:extLst>
          </p:nvPr>
        </p:nvGraphicFramePr>
        <p:xfrm>
          <a:off x="467544" y="2182960"/>
          <a:ext cx="81983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632848" cy="432048"/>
          </a:xfrm>
        </p:spPr>
        <p:txBody>
          <a:bodyPr/>
          <a:lstStyle/>
          <a:p>
            <a:r>
              <a:rPr lang="sv-SE" dirty="0" smtClean="0"/>
              <a:t>Betygsindex per servicefaktor per delområde</a:t>
            </a:r>
            <a:endParaRPr lang="sv-SE" dirty="0"/>
          </a:p>
        </p:txBody>
      </p:sp>
      <p:sp>
        <p:nvSpPr>
          <p:cNvPr id="11" name="textruta 23"/>
          <p:cNvSpPr txBox="1"/>
          <p:nvPr/>
        </p:nvSpPr>
        <p:spPr>
          <a:xfrm>
            <a:off x="6638591" y="111603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Miljö- och hälsoskyddstillsyn</a:t>
            </a:r>
          </a:p>
          <a:p>
            <a:r>
              <a:rPr lang="sv-SE" sz="1200" dirty="0" smtClean="0"/>
              <a:t>Alla målgrupper</a:t>
            </a:r>
          </a:p>
        </p:txBody>
      </p:sp>
    </p:spTree>
    <p:extLst>
      <p:ext uri="{BB962C8B-B14F-4D97-AF65-F5344CB8AC3E}">
        <p14:creationId xmlns:p14="http://schemas.microsoft.com/office/powerpoint/2010/main" val="22130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27584" y="2420888"/>
            <a:ext cx="7545936" cy="35283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984" y="2421509"/>
            <a:ext cx="7231416" cy="3167731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sv-SE" sz="1000" dirty="0" smtClean="0"/>
          </a:p>
          <a:p>
            <a:pPr eaLnBrk="0" hangingPunct="0">
              <a:defRPr/>
            </a:pPr>
            <a:r>
              <a:rPr lang="sv-SE" sz="1600" dirty="0">
                <a:cs typeface="Lucida Sans" pitchFamily="34" charset="0"/>
              </a:rPr>
              <a:t>Analysmodellen är uppbyggd dels av ett mått för totalnöjdheten </a:t>
            </a:r>
            <a:r>
              <a:rPr lang="sv-SE" sz="1600" dirty="0" smtClean="0">
                <a:cs typeface="Lucida Sans" pitchFamily="34" charset="0"/>
              </a:rPr>
              <a:t>NKI </a:t>
            </a:r>
            <a:r>
              <a:rPr lang="sv-SE" sz="1600" dirty="0">
                <a:cs typeface="Lucida Sans" pitchFamily="34" charset="0"/>
              </a:rPr>
              <a:t>(</a:t>
            </a:r>
            <a:r>
              <a:rPr lang="sv-SE" sz="1600" dirty="0" smtClean="0">
                <a:cs typeface="Lucida Sans" pitchFamily="34" charset="0"/>
              </a:rPr>
              <a:t>Nöjd-Kund-Index</a:t>
            </a:r>
            <a:r>
              <a:rPr lang="sv-SE" sz="1600" dirty="0">
                <a:cs typeface="Lucida Sans" pitchFamily="34" charset="0"/>
              </a:rPr>
              <a:t>) och dels av </a:t>
            </a:r>
            <a:r>
              <a:rPr lang="sv-SE" sz="1600" dirty="0" smtClean="0">
                <a:cs typeface="Lucida Sans" pitchFamily="34" charset="0"/>
              </a:rPr>
              <a:t>sex faktorer </a:t>
            </a:r>
            <a:r>
              <a:rPr lang="sv-SE" sz="1600" dirty="0">
                <a:cs typeface="Lucida Sans" pitchFamily="34" charset="0"/>
              </a:rPr>
              <a:t>som speglar olika </a:t>
            </a:r>
            <a:r>
              <a:rPr lang="sv-SE" sz="1600" dirty="0" smtClean="0">
                <a:cs typeface="Lucida Sans" pitchFamily="34" charset="0"/>
              </a:rPr>
              <a:t>serviceaspekter </a:t>
            </a:r>
            <a:r>
              <a:rPr lang="sv-SE" sz="1600" dirty="0">
                <a:cs typeface="Lucida Sans" pitchFamily="34" charset="0"/>
              </a:rPr>
              <a:t>av förvaltningskvalitén. </a:t>
            </a:r>
            <a:r>
              <a:rPr lang="sv-SE" sz="1600" dirty="0" smtClean="0">
                <a:cs typeface="Lucida Sans" pitchFamily="34" charset="0"/>
              </a:rPr>
              <a:t>NKI </a:t>
            </a:r>
            <a:r>
              <a:rPr lang="sv-SE" sz="1600" dirty="0">
                <a:cs typeface="Lucida Sans" pitchFamily="34" charset="0"/>
              </a:rPr>
              <a:t>mäts med tre specifika </a:t>
            </a:r>
            <a:r>
              <a:rPr lang="sv-SE" sz="1600" dirty="0" smtClean="0">
                <a:cs typeface="Lucida Sans" pitchFamily="34" charset="0"/>
              </a:rPr>
              <a:t>frågor:</a:t>
            </a:r>
          </a:p>
          <a:p>
            <a:pPr marL="0" indent="0">
              <a:buNone/>
            </a:pPr>
            <a:r>
              <a:rPr lang="sv-SE" sz="1600" dirty="0"/>
              <a:t> </a:t>
            </a:r>
            <a:r>
              <a:rPr lang="sv-SE" sz="1600" dirty="0" smtClean="0"/>
              <a:t> </a:t>
            </a:r>
            <a:r>
              <a:rPr lang="sv-SE" sz="1600" dirty="0"/>
              <a:t>	</a:t>
            </a:r>
            <a:r>
              <a:rPr lang="sv-SE" sz="1200" dirty="0" smtClean="0"/>
              <a:t>1</a:t>
            </a:r>
            <a:r>
              <a:rPr lang="sv-SE" sz="1200" dirty="0"/>
              <a:t>. Hur nöjd var Du med förvaltningen i sin helhet?</a:t>
            </a:r>
          </a:p>
          <a:p>
            <a:pPr marL="0" indent="0">
              <a:buNone/>
            </a:pPr>
            <a:r>
              <a:rPr lang="sv-SE" sz="1200" dirty="0"/>
              <a:t>	</a:t>
            </a:r>
            <a:r>
              <a:rPr lang="sv-SE" sz="1200" dirty="0" smtClean="0"/>
              <a:t>2</a:t>
            </a:r>
            <a:r>
              <a:rPr lang="sv-SE" sz="1200" dirty="0"/>
              <a:t>. Hur väl uppfyllde förvaltningen </a:t>
            </a:r>
            <a:r>
              <a:rPr lang="sv-SE" sz="1200" dirty="0" smtClean="0"/>
              <a:t>Dina </a:t>
            </a:r>
            <a:r>
              <a:rPr lang="sv-SE" sz="1200" dirty="0"/>
              <a:t>förväntningar?</a:t>
            </a:r>
          </a:p>
          <a:p>
            <a:pPr marL="0" indent="0">
              <a:buNone/>
            </a:pPr>
            <a:r>
              <a:rPr lang="sv-SE" sz="1200" dirty="0"/>
              <a:t>	</a:t>
            </a:r>
            <a:r>
              <a:rPr lang="sv-SE" sz="1200" dirty="0" smtClean="0"/>
              <a:t>3</a:t>
            </a:r>
            <a:r>
              <a:rPr lang="sv-SE" sz="1200" dirty="0"/>
              <a:t>. Tänk Dig en perfekt förvaltning. Hur nära ett sådant ideal kom </a:t>
            </a:r>
            <a:r>
              <a:rPr lang="sv-SE" sz="1200" dirty="0" smtClean="0"/>
              <a:t>förvaltningen</a:t>
            </a:r>
            <a:r>
              <a:rPr lang="sv-SE" sz="1200" dirty="0"/>
              <a:t>?</a:t>
            </a:r>
          </a:p>
          <a:p>
            <a:endParaRPr lang="sv-SE" sz="700" dirty="0" smtClean="0">
              <a:latin typeface="Arial" charset="0"/>
              <a:cs typeface="Lucida Sans" pitchFamily="34" charset="0"/>
            </a:endParaRPr>
          </a:p>
          <a:p>
            <a:r>
              <a:rPr lang="sv-SE" sz="1600" dirty="0" smtClean="0">
                <a:latin typeface="Arial" charset="0"/>
                <a:cs typeface="Lucida Sans" pitchFamily="34" charset="0"/>
              </a:rPr>
              <a:t>De sex serviceaspekterna </a:t>
            </a:r>
            <a:r>
              <a:rPr lang="sv-SE" sz="1600" dirty="0">
                <a:latin typeface="Arial" charset="0"/>
                <a:cs typeface="Lucida Sans" pitchFamily="34" charset="0"/>
              </a:rPr>
              <a:t>är </a:t>
            </a:r>
            <a:r>
              <a:rPr lang="sv-SE" sz="1600" dirty="0" smtClean="0"/>
              <a:t>Tillgänglighet, Information, Bemötande, Kompetens, Rättssäkerhet och Effektivitet</a:t>
            </a:r>
            <a:r>
              <a:rPr lang="sv-SE" sz="1600" dirty="0" smtClean="0">
                <a:latin typeface="Arial" charset="0"/>
                <a:cs typeface="Lucida Sans" pitchFamily="34" charset="0"/>
              </a:rPr>
              <a:t> </a:t>
            </a:r>
          </a:p>
          <a:p>
            <a:endParaRPr lang="sv-SE" sz="700" dirty="0" smtClean="0">
              <a:latin typeface="Arial" charset="0"/>
              <a:cs typeface="Lucida Sans" pitchFamily="34" charset="0"/>
            </a:endParaRPr>
          </a:p>
          <a:p>
            <a:r>
              <a:rPr lang="sv-SE" sz="1600" dirty="0" smtClean="0">
                <a:latin typeface="Arial" charset="0"/>
                <a:cs typeface="Lucida Sans" pitchFamily="34" charset="0"/>
              </a:rPr>
              <a:t>För varje av </a:t>
            </a:r>
            <a:r>
              <a:rPr lang="sv-SE" sz="1600" dirty="0">
                <a:latin typeface="Arial" charset="0"/>
                <a:cs typeface="Lucida Sans" pitchFamily="34" charset="0"/>
              </a:rPr>
              <a:t>dessa </a:t>
            </a:r>
            <a:r>
              <a:rPr lang="sv-SE" sz="1600" dirty="0" smtClean="0">
                <a:latin typeface="Arial" charset="0"/>
                <a:cs typeface="Lucida Sans" pitchFamily="34" charset="0"/>
              </a:rPr>
              <a:t>faktorer mäter vi deras effekt på NKI. Därefter analyserar vi i nästa steg ett </a:t>
            </a:r>
            <a:r>
              <a:rPr lang="sv-SE" sz="1600" dirty="0">
                <a:latin typeface="Arial" charset="0"/>
                <a:cs typeface="Lucida Sans" pitchFamily="34" charset="0"/>
              </a:rPr>
              <a:t>antal </a:t>
            </a:r>
            <a:r>
              <a:rPr lang="sv-SE" sz="1600" dirty="0" smtClean="0">
                <a:latin typeface="Arial" charset="0"/>
                <a:cs typeface="Lucida Sans" pitchFamily="34" charset="0"/>
              </a:rPr>
              <a:t>delfrågor </a:t>
            </a:r>
            <a:r>
              <a:rPr lang="sv-SE" sz="1600" i="1" dirty="0" smtClean="0">
                <a:latin typeface="Arial" charset="0"/>
                <a:cs typeface="Lucida Sans" pitchFamily="34" charset="0"/>
              </a:rPr>
              <a:t>inom </a:t>
            </a:r>
            <a:r>
              <a:rPr lang="sv-SE" sz="1600" dirty="0" smtClean="0">
                <a:latin typeface="Arial" charset="0"/>
                <a:cs typeface="Lucida Sans" pitchFamily="34" charset="0"/>
              </a:rPr>
              <a:t>varje faktor, så att vi i detalj får reda på exakt vad som ska förbättras</a:t>
            </a:r>
          </a:p>
          <a:p>
            <a:endParaRPr lang="sv-SE" sz="1600" dirty="0">
              <a:latin typeface="Arial" charset="0"/>
              <a:cs typeface="Lucida Sans" pitchFamily="34" charset="0"/>
            </a:endParaRPr>
          </a:p>
          <a:p>
            <a:endParaRPr lang="sv-SE" sz="1600" dirty="0">
              <a:cs typeface="Lucida Sans" pitchFamily="34" charset="0"/>
            </a:endParaRP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Metod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814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912768" cy="432048"/>
          </a:xfrm>
        </p:spPr>
        <p:txBody>
          <a:bodyPr/>
          <a:lstStyle/>
          <a:p>
            <a:r>
              <a:rPr lang="sv-SE" dirty="0" smtClean="0"/>
              <a:t>Resultat - drivkraftsanalys</a:t>
            </a:r>
            <a:endParaRPr lang="sv-SE" dirty="0"/>
          </a:p>
        </p:txBody>
      </p:sp>
      <p:sp>
        <p:nvSpPr>
          <p:cNvPr id="8" name="Rounded Rectangle 2"/>
          <p:cNvSpPr/>
          <p:nvPr/>
        </p:nvSpPr>
        <p:spPr>
          <a:xfrm>
            <a:off x="4184159" y="2914010"/>
            <a:ext cx="1080120" cy="2506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NKI</a:t>
            </a:r>
            <a:endParaRPr lang="sv-S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112474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MILJÖ</a:t>
            </a:r>
            <a:endParaRPr lang="sv-SE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7014766"/>
              </p:ext>
            </p:extLst>
          </p:nvPr>
        </p:nvGraphicFramePr>
        <p:xfrm>
          <a:off x="611560" y="2842003"/>
          <a:ext cx="4151784" cy="262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5"/>
          <p:cNvSpPr txBox="1"/>
          <p:nvPr/>
        </p:nvSpPr>
        <p:spPr>
          <a:xfrm>
            <a:off x="1591871" y="5550331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 smtClean="0"/>
          </a:p>
          <a:p>
            <a:r>
              <a:rPr lang="sv-SE" sz="1600" dirty="0" smtClean="0"/>
              <a:t>Förklaringsgrad (R-square):     94%	</a:t>
            </a:r>
          </a:p>
        </p:txBody>
      </p:sp>
      <p:sp>
        <p:nvSpPr>
          <p:cNvPr id="15" name="TextBox 37"/>
          <p:cNvSpPr txBox="1"/>
          <p:nvPr/>
        </p:nvSpPr>
        <p:spPr>
          <a:xfrm>
            <a:off x="5868144" y="3140968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Det som påverkar NKI mest är Kompetens och Effektivitet. En förbättring här skulle ge störst effekt på nöjdheten.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562325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12768" cy="432048"/>
          </a:xfrm>
        </p:spPr>
        <p:txBody>
          <a:bodyPr/>
          <a:lstStyle/>
          <a:p>
            <a:r>
              <a:rPr lang="sv-SE" dirty="0" smtClean="0"/>
              <a:t>Resultat - prioriteringsmatris</a:t>
            </a:r>
            <a:endParaRPr lang="sv-SE" dirty="0"/>
          </a:p>
        </p:txBody>
      </p:sp>
      <p:cxnSp>
        <p:nvCxnSpPr>
          <p:cNvPr id="7" name="Straight Connector 21"/>
          <p:cNvCxnSpPr/>
          <p:nvPr/>
        </p:nvCxnSpPr>
        <p:spPr>
          <a:xfrm>
            <a:off x="6082128" y="6018154"/>
            <a:ext cx="4921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2"/>
          <p:cNvSpPr txBox="1"/>
          <p:nvPr/>
        </p:nvSpPr>
        <p:spPr>
          <a:xfrm>
            <a:off x="6588224" y="58052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Kommunens medelindex och medeleffekt</a:t>
            </a:r>
            <a:endParaRPr lang="sv-SE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7920776" y="112474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MILJÖ</a:t>
            </a:r>
            <a:endParaRPr lang="sv-SE" sz="1200" dirty="0"/>
          </a:p>
        </p:txBody>
      </p:sp>
      <p:sp>
        <p:nvSpPr>
          <p:cNvPr id="17" name="TextBox 17"/>
          <p:cNvSpPr txBox="1"/>
          <p:nvPr/>
        </p:nvSpPr>
        <p:spPr>
          <a:xfrm>
            <a:off x="6082128" y="1916832"/>
            <a:ext cx="2702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Kommentar: </a:t>
            </a:r>
          </a:p>
          <a:p>
            <a:r>
              <a:rPr lang="sv-SE" dirty="0" smtClean="0"/>
              <a:t>Det som bör prioriteras först är att bibehålla den redan höga nivån på Kompetens</a:t>
            </a:r>
            <a:r>
              <a:rPr lang="sv-SE" dirty="0"/>
              <a:t> </a:t>
            </a:r>
            <a:r>
              <a:rPr lang="sv-SE" dirty="0" smtClean="0"/>
              <a:t>och Effektivitet</a:t>
            </a:r>
            <a:endParaRPr lang="sv-SE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964064846"/>
              </p:ext>
            </p:extLst>
          </p:nvPr>
        </p:nvGraphicFramePr>
        <p:xfrm>
          <a:off x="539552" y="1853342"/>
          <a:ext cx="4818401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2051720" y="2234341"/>
            <a:ext cx="8546" cy="3469592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03807" y="2297309"/>
            <a:ext cx="1552020" cy="1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Bevara</a:t>
            </a:r>
            <a:endParaRPr lang="sv-SE" sz="1000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328035" y="2289302"/>
            <a:ext cx="695693" cy="19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sv-SE" sz="1000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Förbättra om möjligt</a:t>
            </a:r>
            <a:endParaRPr lang="sv-SE" sz="1000" b="0" i="0" u="none" strike="noStrike" baseline="0" dirty="0">
              <a:solidFill>
                <a:srgbClr val="666699"/>
              </a:solidFill>
              <a:latin typeface="Arial"/>
              <a:cs typeface="Arial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352422" y="5455274"/>
            <a:ext cx="635872" cy="1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Prioritera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890259" y="5311255"/>
            <a:ext cx="1044716" cy="36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endParaRPr lang="sv-SE" sz="975" b="1" i="0" u="none" strike="noStrike" baseline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sv-SE" sz="975" b="1" i="0" u="none" strike="noStrike" baseline="0" dirty="0" smtClean="0">
                <a:solidFill>
                  <a:schemeClr val="tx1"/>
                </a:solidFill>
                <a:latin typeface="Arial"/>
                <a:cs typeface="Arial"/>
              </a:rPr>
              <a:t>Lägre prioritet</a:t>
            </a:r>
            <a:endParaRPr lang="sv-SE" sz="975" b="1" i="0" u="none" strike="noStrike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871615" y="4437112"/>
            <a:ext cx="4239664" cy="8544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07813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Kundcitat</a:t>
            </a:r>
            <a:endParaRPr lang="sv-SE" dirty="0"/>
          </a:p>
        </p:txBody>
      </p:sp>
      <p:pic>
        <p:nvPicPr>
          <p:cNvPr id="12" name="Picture 2" descr="http://a2.mndcdn.com/image/upload/t_article_v2/lhayqbh84x765bwd0iexh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821545" cy="123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323528" y="2060847"/>
            <a:ext cx="2736304" cy="1224137"/>
          </a:xfrm>
          <a:prstGeom prst="wedgeEllipseCallout">
            <a:avLst>
              <a:gd name="adj1" fmla="val 37804"/>
              <a:gd name="adj2" fmla="val 852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Callout 12"/>
          <p:cNvSpPr/>
          <p:nvPr/>
        </p:nvSpPr>
        <p:spPr>
          <a:xfrm>
            <a:off x="179512" y="4029164"/>
            <a:ext cx="1926215" cy="839996"/>
          </a:xfrm>
          <a:prstGeom prst="wedgeEllipseCallout">
            <a:avLst>
              <a:gd name="adj1" fmla="val 71225"/>
              <a:gd name="adj2" fmla="val -341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val Callout 13"/>
          <p:cNvSpPr/>
          <p:nvPr/>
        </p:nvSpPr>
        <p:spPr>
          <a:xfrm>
            <a:off x="4524927" y="3215693"/>
            <a:ext cx="2685572" cy="908228"/>
          </a:xfrm>
          <a:prstGeom prst="wedgeEllipseCallout">
            <a:avLst>
              <a:gd name="adj1" fmla="val -67936"/>
              <a:gd name="adj2" fmla="val 89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Callout 13"/>
          <p:cNvSpPr/>
          <p:nvPr/>
        </p:nvSpPr>
        <p:spPr>
          <a:xfrm>
            <a:off x="4211960" y="2123764"/>
            <a:ext cx="3154164" cy="853913"/>
          </a:xfrm>
          <a:prstGeom prst="wedgeEllipseCallout">
            <a:avLst>
              <a:gd name="adj1" fmla="val -63997"/>
              <a:gd name="adj2" fmla="val 837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23"/>
          <p:cNvSpPr txBox="1"/>
          <p:nvPr/>
        </p:nvSpPr>
        <p:spPr>
          <a:xfrm>
            <a:off x="6638591" y="111603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Miljö- och hälsoskyddstillsyn</a:t>
            </a:r>
          </a:p>
          <a:p>
            <a:r>
              <a:rPr lang="sv-SE" sz="1200" dirty="0" smtClean="0"/>
              <a:t>Alla målgrupper</a:t>
            </a:r>
          </a:p>
        </p:txBody>
      </p:sp>
      <p:sp>
        <p:nvSpPr>
          <p:cNvPr id="24" name="Rektangel 23"/>
          <p:cNvSpPr/>
          <p:nvPr/>
        </p:nvSpPr>
        <p:spPr>
          <a:xfrm>
            <a:off x="5035603" y="3539002"/>
            <a:ext cx="1717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 smtClean="0"/>
              <a:t>”kom </a:t>
            </a:r>
            <a:r>
              <a:rPr lang="sv-SE" sz="1100" dirty="0"/>
              <a:t>inte mitt i lunchen</a:t>
            </a:r>
            <a:r>
              <a:rPr lang="sv-SE" sz="1100" dirty="0" smtClean="0"/>
              <a:t>!”</a:t>
            </a:r>
            <a:endParaRPr lang="sv-SE" sz="1100" dirty="0"/>
          </a:p>
        </p:txBody>
      </p:sp>
      <p:sp>
        <p:nvSpPr>
          <p:cNvPr id="25" name="Oval Callout 12"/>
          <p:cNvSpPr/>
          <p:nvPr/>
        </p:nvSpPr>
        <p:spPr>
          <a:xfrm rot="10800000">
            <a:off x="3737361" y="4799493"/>
            <a:ext cx="3672408" cy="1152130"/>
          </a:xfrm>
          <a:prstGeom prst="wedgeEllipseCallout">
            <a:avLst>
              <a:gd name="adj1" fmla="val 39452"/>
              <a:gd name="adj2" fmla="val 741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/>
          <p:cNvSpPr/>
          <p:nvPr/>
        </p:nvSpPr>
        <p:spPr>
          <a:xfrm>
            <a:off x="4788024" y="23775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”Svårt </a:t>
            </a:r>
            <a:r>
              <a:rPr lang="sv-SE" sz="1100" dirty="0"/>
              <a:t>att komma fram via </a:t>
            </a:r>
            <a:endParaRPr lang="sv-SE" sz="1100" dirty="0" smtClean="0"/>
          </a:p>
          <a:p>
            <a:r>
              <a:rPr lang="sv-SE" sz="1100" dirty="0" smtClean="0"/>
              <a:t>telefon </a:t>
            </a:r>
            <a:r>
              <a:rPr lang="sv-SE" sz="1100" dirty="0"/>
              <a:t>till kommunen</a:t>
            </a:r>
            <a:r>
              <a:rPr lang="sv-SE" sz="1100" dirty="0" smtClean="0"/>
              <a:t>.”</a:t>
            </a:r>
            <a:endParaRPr lang="sv-SE" sz="1100" dirty="0"/>
          </a:p>
        </p:txBody>
      </p:sp>
      <p:sp>
        <p:nvSpPr>
          <p:cNvPr id="28" name="Rektangel 27"/>
          <p:cNvSpPr/>
          <p:nvPr/>
        </p:nvSpPr>
        <p:spPr>
          <a:xfrm>
            <a:off x="290462" y="4318357"/>
            <a:ext cx="17043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 smtClean="0"/>
              <a:t>”Tydligare instruktioner.”</a:t>
            </a:r>
            <a:endParaRPr lang="sv-SE" sz="1100" dirty="0"/>
          </a:p>
        </p:txBody>
      </p:sp>
      <p:sp>
        <p:nvSpPr>
          <p:cNvPr id="29" name="Rektangel 28"/>
          <p:cNvSpPr/>
          <p:nvPr/>
        </p:nvSpPr>
        <p:spPr>
          <a:xfrm>
            <a:off x="381354" y="237751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”Jag </a:t>
            </a:r>
            <a:r>
              <a:rPr lang="sv-SE" sz="1100" dirty="0"/>
              <a:t>fick snabbt hjälp med mitt ärende. </a:t>
            </a:r>
            <a:endParaRPr lang="sv-SE" sz="1100" dirty="0" smtClean="0"/>
          </a:p>
          <a:p>
            <a:r>
              <a:rPr lang="sv-SE" sz="1100" dirty="0" smtClean="0"/>
              <a:t>Och </a:t>
            </a:r>
            <a:r>
              <a:rPr lang="sv-SE" sz="1100" dirty="0"/>
              <a:t>jag fick hjälp av en mycket </a:t>
            </a:r>
            <a:r>
              <a:rPr lang="sv-SE" sz="1100" dirty="0" smtClean="0"/>
              <a:t>kunnig</a:t>
            </a:r>
          </a:p>
          <a:p>
            <a:r>
              <a:rPr lang="sv-SE" sz="1100" dirty="0" smtClean="0"/>
              <a:t> </a:t>
            </a:r>
            <a:r>
              <a:rPr lang="sv-SE" sz="1100" dirty="0"/>
              <a:t>och tillmötesgående </a:t>
            </a:r>
            <a:r>
              <a:rPr lang="sv-SE" sz="1100" dirty="0" smtClean="0"/>
              <a:t>person.”</a:t>
            </a:r>
            <a:endParaRPr lang="sv-SE" sz="1100" dirty="0"/>
          </a:p>
        </p:txBody>
      </p:sp>
      <p:sp>
        <p:nvSpPr>
          <p:cNvPr id="30" name="Rektangel 29"/>
          <p:cNvSpPr/>
          <p:nvPr/>
        </p:nvSpPr>
        <p:spPr>
          <a:xfrm>
            <a:off x="4136994" y="507547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 smtClean="0"/>
              <a:t>”De </a:t>
            </a:r>
            <a:r>
              <a:rPr lang="sv-SE" sz="1100" dirty="0"/>
              <a:t>kunde komma vid tider som passa vår </a:t>
            </a:r>
            <a:endParaRPr lang="sv-SE" sz="1100" dirty="0" smtClean="0"/>
          </a:p>
          <a:p>
            <a:r>
              <a:rPr lang="sv-SE" sz="1100" dirty="0" smtClean="0"/>
              <a:t>verksamhet</a:t>
            </a:r>
            <a:r>
              <a:rPr lang="sv-SE" sz="1100" dirty="0"/>
              <a:t>. Det skulle passa bäst på </a:t>
            </a:r>
            <a:endParaRPr lang="sv-SE" sz="1100" dirty="0" smtClean="0"/>
          </a:p>
          <a:p>
            <a:r>
              <a:rPr lang="sv-SE" sz="1100" dirty="0" smtClean="0"/>
              <a:t>eftermiddagen </a:t>
            </a:r>
            <a:r>
              <a:rPr lang="sv-SE" sz="1100" dirty="0"/>
              <a:t>för oss</a:t>
            </a:r>
            <a:r>
              <a:rPr lang="sv-SE" sz="1100" dirty="0" smtClean="0"/>
              <a:t>.”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26259339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5800" y="21336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r>
              <a:rPr lang="sv-SE" sz="3600" b="1" dirty="0">
                <a:solidFill>
                  <a:schemeClr val="tx2"/>
                </a:solidFill>
              </a:rPr>
              <a:t/>
            </a:r>
            <a:br>
              <a:rPr lang="sv-SE" sz="3600" b="1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55650" y="2276475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 dirty="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09215" y="3212976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v-SE" sz="3600" dirty="0">
                <a:solidFill>
                  <a:schemeClr val="tx2"/>
                </a:solidFill>
              </a:rPr>
              <a:t>Sammanfattning och rekommendationer </a:t>
            </a:r>
            <a:r>
              <a:rPr lang="sv-SE" sz="3600" dirty="0" smtClean="0">
                <a:solidFill>
                  <a:schemeClr val="tx2"/>
                </a:solidFill>
              </a:rPr>
              <a:t>Miljö- och hälsoskyddstillsyn</a:t>
            </a:r>
            <a:endParaRPr lang="sv-SE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03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27584" y="2420888"/>
            <a:ext cx="7272808" cy="37444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8200" y="12192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984" y="2421508"/>
            <a:ext cx="7015392" cy="3743795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z="1600" dirty="0"/>
              <a:t>NKI för Miljö- och hälsoskyddstillsyn hamnar på </a:t>
            </a:r>
            <a:r>
              <a:rPr lang="sv-SE" sz="1600" dirty="0" smtClean="0"/>
              <a:t>75, </a:t>
            </a:r>
            <a:r>
              <a:rPr lang="sv-SE" sz="1600" dirty="0"/>
              <a:t>vilket är </a:t>
            </a:r>
            <a:r>
              <a:rPr lang="sv-SE" sz="1600" dirty="0" smtClean="0"/>
              <a:t>högt.</a:t>
            </a:r>
          </a:p>
          <a:p>
            <a:pPr marL="0" lvl="0" indent="0">
              <a:buNone/>
            </a:pPr>
            <a:r>
              <a:rPr lang="sv-SE" sz="1600" dirty="0" smtClean="0"/>
              <a:t> </a:t>
            </a:r>
            <a:endParaRPr lang="sv-SE" sz="1600" dirty="0"/>
          </a:p>
          <a:p>
            <a:pPr lvl="0"/>
            <a:r>
              <a:rPr lang="sv-SE" sz="1600" dirty="0"/>
              <a:t>Högst betyg avseende servicefaktorer får Bemötande (index </a:t>
            </a:r>
            <a:r>
              <a:rPr lang="sv-SE" sz="1600" dirty="0" smtClean="0"/>
              <a:t>83), </a:t>
            </a:r>
            <a:r>
              <a:rPr lang="sv-SE" sz="1600" dirty="0"/>
              <a:t>följt av </a:t>
            </a:r>
            <a:r>
              <a:rPr lang="sv-SE" sz="1600" dirty="0" smtClean="0"/>
              <a:t>Effektivitet (79), Kompetens (78) sedan följer Rättssäkerhet </a:t>
            </a:r>
            <a:r>
              <a:rPr lang="sv-SE" sz="1600" dirty="0"/>
              <a:t>(index </a:t>
            </a:r>
            <a:r>
              <a:rPr lang="sv-SE" sz="1600" dirty="0" smtClean="0"/>
              <a:t>76) </a:t>
            </a:r>
            <a:r>
              <a:rPr lang="sv-SE" sz="1600" dirty="0"/>
              <a:t>och Information (index </a:t>
            </a:r>
            <a:r>
              <a:rPr lang="sv-SE" sz="1600" dirty="0" smtClean="0"/>
              <a:t>73).</a:t>
            </a:r>
          </a:p>
          <a:p>
            <a:pPr marL="0" lvl="0" indent="0">
              <a:buNone/>
            </a:pPr>
            <a:endParaRPr lang="sv-SE" sz="1600" dirty="0"/>
          </a:p>
          <a:p>
            <a:pPr lvl="0"/>
            <a:r>
              <a:rPr lang="sv-SE" sz="1600" dirty="0"/>
              <a:t>Inom delområdena hamnar NKI för Livsmedelskontroll på </a:t>
            </a:r>
            <a:r>
              <a:rPr lang="sv-SE" sz="1600" dirty="0" smtClean="0"/>
              <a:t>76, </a:t>
            </a:r>
            <a:r>
              <a:rPr lang="sv-SE" sz="1600" dirty="0"/>
              <a:t>Hälsoskydd på </a:t>
            </a:r>
            <a:r>
              <a:rPr lang="sv-SE" sz="1600" dirty="0" smtClean="0"/>
              <a:t>77 och </a:t>
            </a:r>
            <a:r>
              <a:rPr lang="sv-SE" sz="1600" dirty="0"/>
              <a:t>Miljöskydd på </a:t>
            </a:r>
            <a:r>
              <a:rPr lang="sv-SE" sz="1600" dirty="0" smtClean="0"/>
              <a:t>72. Det är alla höga betyg. </a:t>
            </a:r>
          </a:p>
          <a:p>
            <a:pPr lvl="0"/>
            <a:endParaRPr lang="sv-SE" sz="1600" dirty="0" smtClean="0"/>
          </a:p>
          <a:p>
            <a:pPr lvl="0"/>
            <a:r>
              <a:rPr lang="sv-SE" sz="1600" dirty="0" smtClean="0"/>
              <a:t>Uppdelat på olika målgrupper får Företag NKI 74 och Övriga får NKI 91. Noterbart är att gruppen Övriga har få svar varför resultatet för dessa bör tolkas med stor försiktighet. </a:t>
            </a:r>
            <a:endParaRPr lang="sv-SE" sz="1600" dirty="0"/>
          </a:p>
          <a:p>
            <a:pPr lvl="0" eaLnBrk="0" hangingPunct="0"/>
            <a:endParaRPr lang="sv-SE" sz="1600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Sammanfattning och rekommendationer</a:t>
            </a:r>
            <a:endParaRPr lang="sv-SE" dirty="0"/>
          </a:p>
        </p:txBody>
      </p:sp>
      <p:sp>
        <p:nvSpPr>
          <p:cNvPr id="7" name="textruta 23"/>
          <p:cNvSpPr txBox="1"/>
          <p:nvPr/>
        </p:nvSpPr>
        <p:spPr>
          <a:xfrm>
            <a:off x="6638591" y="111603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Miljö- och hälsoskyddstillsyn</a:t>
            </a:r>
          </a:p>
          <a:p>
            <a:r>
              <a:rPr lang="sv-SE" sz="1200" dirty="0" smtClean="0"/>
              <a:t>Alla målgrupper</a:t>
            </a:r>
          </a:p>
        </p:txBody>
      </p:sp>
    </p:spTree>
    <p:extLst>
      <p:ext uri="{BB962C8B-B14F-4D97-AF65-F5344CB8AC3E}">
        <p14:creationId xmlns:p14="http://schemas.microsoft.com/office/powerpoint/2010/main" val="2320037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27584" y="2420888"/>
            <a:ext cx="7272808" cy="37444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8200" y="12192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984" y="2421508"/>
            <a:ext cx="7015392" cy="3743795"/>
          </a:xfr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sv-SE" sz="1600" dirty="0"/>
              <a:t> </a:t>
            </a:r>
            <a:endParaRPr lang="sv-SE" sz="1600" dirty="0" smtClean="0"/>
          </a:p>
          <a:p>
            <a:endParaRPr lang="sv-SE" sz="1600" dirty="0"/>
          </a:p>
          <a:p>
            <a:r>
              <a:rPr lang="sv-SE" sz="1600" dirty="0"/>
              <a:t>Det som påverkar NKI mest är Kompetens och Effektivitet. En förbättring här skulle ge störst effekt på nöjdheten.</a:t>
            </a:r>
          </a:p>
          <a:p>
            <a:pPr marL="0" lvl="0" indent="0">
              <a:buNone/>
            </a:pPr>
            <a:endParaRPr lang="sv-SE" sz="1600" dirty="0"/>
          </a:p>
          <a:p>
            <a:pPr marL="0" lvl="0" indent="0">
              <a:buNone/>
            </a:pPr>
            <a:endParaRPr lang="sv-SE" sz="1600" dirty="0"/>
          </a:p>
          <a:p>
            <a:r>
              <a:rPr lang="sv-SE" sz="1600" dirty="0"/>
              <a:t>Det som bör prioriteras först är att bibehålla den redan höga nivån på Kompetens och </a:t>
            </a:r>
            <a:r>
              <a:rPr lang="sv-SE" sz="1600" dirty="0" smtClean="0"/>
              <a:t>Effektivitet.</a:t>
            </a:r>
            <a:endParaRPr lang="sv-SE" sz="1600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98525" y="1277888"/>
            <a:ext cx="7921625" cy="1143000"/>
          </a:xfrm>
        </p:spPr>
        <p:txBody>
          <a:bodyPr/>
          <a:lstStyle/>
          <a:p>
            <a:r>
              <a:rPr lang="sv-SE" dirty="0" smtClean="0"/>
              <a:t>Sammanfattning och rekommendationer</a:t>
            </a:r>
            <a:endParaRPr lang="sv-SE" dirty="0"/>
          </a:p>
        </p:txBody>
      </p:sp>
      <p:sp>
        <p:nvSpPr>
          <p:cNvPr id="7" name="textruta 23"/>
          <p:cNvSpPr txBox="1"/>
          <p:nvPr/>
        </p:nvSpPr>
        <p:spPr>
          <a:xfrm>
            <a:off x="6638591" y="111603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Miljö- och hälsoskyddstillsyn</a:t>
            </a:r>
          </a:p>
          <a:p>
            <a:endParaRPr lang="sv-SE" sz="1200" dirty="0" smtClean="0"/>
          </a:p>
        </p:txBody>
      </p:sp>
    </p:spTree>
    <p:extLst>
      <p:ext uri="{BB962C8B-B14F-4D97-AF65-F5344CB8AC3E}">
        <p14:creationId xmlns:p14="http://schemas.microsoft.com/office/powerpoint/2010/main" val="3381628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27088" y="1196975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800">
              <a:solidFill>
                <a:schemeClr val="tx2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55650" y="2349500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sv-SE" sz="2400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23528" y="1052736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2800">
                <a:solidFill>
                  <a:schemeClr val="bg1"/>
                </a:solidFill>
              </a:rPr>
              <a:t>Verksamhetsområden 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827088" y="2565400"/>
            <a:ext cx="80232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Brandtillsyn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Bygglov </a:t>
            </a:r>
            <a:endParaRPr lang="sv-S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/>
              <a:t>Markupplåtelser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/>
              <a:t>Miljö- och </a:t>
            </a:r>
            <a:r>
              <a:rPr lang="sv-SE" dirty="0" smtClean="0"/>
              <a:t>hälsoskyddstillsyn</a:t>
            </a:r>
            <a:endParaRPr lang="sv-S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Serveringstillstånd 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755576" y="3895231"/>
            <a:ext cx="417646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9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33221287"/>
              </p:ext>
            </p:extLst>
          </p:nvPr>
        </p:nvGraphicFramePr>
        <p:xfrm>
          <a:off x="755576" y="2420887"/>
          <a:ext cx="7416824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231" y="3656057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(Index)</a:t>
            </a:r>
            <a:endParaRPr lang="sv-SE" sz="1200" dirty="0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NKI 2007-2015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79512" y="5661248"/>
            <a:ext cx="7922986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246711"/>
              </p:ext>
            </p:extLst>
          </p:nvPr>
        </p:nvGraphicFramePr>
        <p:xfrm>
          <a:off x="237234" y="5746968"/>
          <a:ext cx="7791154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036"/>
                <a:gridCol w="1161490"/>
                <a:gridCol w="1152128"/>
                <a:gridCol w="1080120"/>
                <a:gridCol w="1152128"/>
                <a:gridCol w="1116126"/>
                <a:gridCol w="1116126"/>
              </a:tblGrid>
              <a:tr h="190820">
                <a:tc>
                  <a:txBody>
                    <a:bodyPr/>
                    <a:lstStyle/>
                    <a:p>
                      <a:pPr algn="l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Antal svar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sv-SE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ruta 23"/>
          <p:cNvSpPr txBox="1"/>
          <p:nvPr/>
        </p:nvSpPr>
        <p:spPr>
          <a:xfrm>
            <a:off x="7311852" y="111603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Serveringstillstånd</a:t>
            </a:r>
          </a:p>
          <a:p>
            <a:r>
              <a:rPr lang="sv-SE" sz="1200" dirty="0" smtClean="0"/>
              <a:t>FÖRETAG</a:t>
            </a:r>
          </a:p>
        </p:txBody>
      </p:sp>
    </p:spTree>
    <p:extLst>
      <p:ext uri="{BB962C8B-B14F-4D97-AF65-F5344CB8AC3E}">
        <p14:creationId xmlns:p14="http://schemas.microsoft.com/office/powerpoint/2010/main" val="341768638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55650" y="981075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55650" y="1917055"/>
            <a:ext cx="7992814" cy="79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sv-SE" sz="2600" dirty="0">
              <a:solidFill>
                <a:srgbClr val="FF000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79237764"/>
              </p:ext>
            </p:extLst>
          </p:nvPr>
        </p:nvGraphicFramePr>
        <p:xfrm>
          <a:off x="467544" y="2182960"/>
          <a:ext cx="81983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Betygsindex per servicefaktor</a:t>
            </a:r>
            <a:endParaRPr lang="sv-SE" dirty="0"/>
          </a:p>
        </p:txBody>
      </p:sp>
      <p:sp>
        <p:nvSpPr>
          <p:cNvPr id="9" name="textruta 23"/>
          <p:cNvSpPr txBox="1"/>
          <p:nvPr/>
        </p:nvSpPr>
        <p:spPr>
          <a:xfrm>
            <a:off x="7311852" y="111603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Serveringstillstånd</a:t>
            </a:r>
          </a:p>
          <a:p>
            <a:r>
              <a:rPr lang="sv-SE" sz="1200" dirty="0" smtClean="0"/>
              <a:t>FÖRETAG</a:t>
            </a:r>
          </a:p>
        </p:txBody>
      </p:sp>
    </p:spTree>
    <p:extLst>
      <p:ext uri="{BB962C8B-B14F-4D97-AF65-F5344CB8AC3E}">
        <p14:creationId xmlns:p14="http://schemas.microsoft.com/office/powerpoint/2010/main" val="106002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632848" cy="432048"/>
          </a:xfrm>
        </p:spPr>
        <p:txBody>
          <a:bodyPr/>
          <a:lstStyle/>
          <a:p>
            <a:r>
              <a:rPr lang="sv-SE" dirty="0" smtClean="0"/>
              <a:t>Nya målgrupper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909888" y="1916832"/>
            <a:ext cx="7842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Tidigare års 2013 års mätningar  omfattade enbart Företag. Från och med 2014 års mätning kan även andra målgrupper ingå. Vid jämförande med tidigare års resultat bör man således ha i beaktande att årets mätning består av fler målgrupper.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40491745"/>
              </p:ext>
            </p:extLst>
          </p:nvPr>
        </p:nvGraphicFramePr>
        <p:xfrm>
          <a:off x="1835696" y="2492896"/>
          <a:ext cx="4968552" cy="285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ruta 21"/>
          <p:cNvSpPr txBox="1"/>
          <p:nvPr/>
        </p:nvSpPr>
        <p:spPr>
          <a:xfrm>
            <a:off x="909886" y="5229200"/>
            <a:ext cx="6326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 smtClean="0"/>
              <a:t>Målgrupperna är</a:t>
            </a:r>
            <a:r>
              <a:rPr lang="sv-SE" sz="1100" i="1" dirty="0"/>
              <a:t> </a:t>
            </a:r>
            <a:r>
              <a:rPr lang="sv-SE" sz="1100" i="1" dirty="0" smtClean="0"/>
              <a:t>Företag eller Övriga</a:t>
            </a:r>
            <a:endParaRPr lang="sv-SE" sz="1100" i="1" dirty="0"/>
          </a:p>
          <a:p>
            <a:r>
              <a:rPr lang="sv-SE" sz="1100" i="1" dirty="0" smtClean="0"/>
              <a:t>I </a:t>
            </a:r>
            <a:r>
              <a:rPr lang="sv-SE" sz="1100" b="1" i="1" dirty="0" smtClean="0"/>
              <a:t>Företag</a:t>
            </a:r>
            <a:r>
              <a:rPr lang="sv-SE" sz="1100" i="1" dirty="0" smtClean="0"/>
              <a:t> ingår:</a:t>
            </a:r>
          </a:p>
          <a:p>
            <a:r>
              <a:rPr lang="sv-SE" sz="1100" i="1" dirty="0" smtClean="0"/>
              <a:t>- Företag eller representant för företag (inklusive jordbruk)</a:t>
            </a:r>
          </a:p>
          <a:p>
            <a:r>
              <a:rPr lang="sv-SE" sz="1100" i="1" dirty="0" smtClean="0"/>
              <a:t>I </a:t>
            </a:r>
            <a:r>
              <a:rPr lang="sv-SE" sz="1100" b="1" i="1" dirty="0" smtClean="0"/>
              <a:t>Övriga</a:t>
            </a:r>
            <a:r>
              <a:rPr lang="sv-SE" sz="1100" i="1" dirty="0" smtClean="0"/>
              <a:t> ingår: 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Privatpersoner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Verksam inom offentlig sektor (inkl. kommunala och statliga bolag, kyrkor)</a:t>
            </a:r>
          </a:p>
          <a:p>
            <a:pPr marL="171450" indent="-171450">
              <a:buFontTx/>
              <a:buChar char="-"/>
            </a:pPr>
            <a:r>
              <a:rPr lang="sv-SE" sz="1100" i="1" dirty="0" smtClean="0"/>
              <a:t>Företrädare för ideell förening (inkl. bostadsrättsföreningar och stiftelser)</a:t>
            </a:r>
          </a:p>
          <a:p>
            <a:pPr marL="171450" indent="-171450">
              <a:buFontTx/>
              <a:buChar char="-"/>
            </a:pPr>
            <a:endParaRPr lang="sv-SE" sz="1100" i="1" dirty="0" smtClean="0"/>
          </a:p>
        </p:txBody>
      </p:sp>
      <p:sp>
        <p:nvSpPr>
          <p:cNvPr id="8" name="textruta 23"/>
          <p:cNvSpPr txBox="1"/>
          <p:nvPr/>
        </p:nvSpPr>
        <p:spPr>
          <a:xfrm>
            <a:off x="7311852" y="111603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Serveringstillstånd</a:t>
            </a:r>
          </a:p>
          <a:p>
            <a:r>
              <a:rPr lang="sv-SE" sz="1200" dirty="0" smtClean="0"/>
              <a:t>Alla målgrupper</a:t>
            </a:r>
          </a:p>
        </p:txBody>
      </p:sp>
    </p:spTree>
    <p:extLst>
      <p:ext uri="{BB962C8B-B14F-4D97-AF65-F5344CB8AC3E}">
        <p14:creationId xmlns:p14="http://schemas.microsoft.com/office/powerpoint/2010/main" val="52851158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r_ppt_darker">
  <a:themeElements>
    <a:clrScheme name="sbr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C4"/>
      </a:accent1>
      <a:accent2>
        <a:srgbClr val="504F54"/>
      </a:accent2>
      <a:accent3>
        <a:srgbClr val="FFFFFF"/>
      </a:accent3>
      <a:accent4>
        <a:srgbClr val="000000"/>
      </a:accent4>
      <a:accent5>
        <a:srgbClr val="AAB6DE"/>
      </a:accent5>
      <a:accent6>
        <a:srgbClr val="48474B"/>
      </a:accent6>
      <a:hlink>
        <a:srgbClr val="7F7E83"/>
      </a:hlink>
      <a:folHlink>
        <a:srgbClr val="ACADB0"/>
      </a:folHlink>
    </a:clrScheme>
    <a:fontScheme name="sbr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r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C4"/>
        </a:accent1>
        <a:accent2>
          <a:srgbClr val="504F54"/>
        </a:accent2>
        <a:accent3>
          <a:srgbClr val="FFFFFF"/>
        </a:accent3>
        <a:accent4>
          <a:srgbClr val="000000"/>
        </a:accent4>
        <a:accent5>
          <a:srgbClr val="AAB6DE"/>
        </a:accent5>
        <a:accent6>
          <a:srgbClr val="48474B"/>
        </a:accent6>
        <a:hlink>
          <a:srgbClr val="7F7E83"/>
        </a:hlink>
        <a:folHlink>
          <a:srgbClr val="ACAD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r_ppt 2">
        <a:dk1>
          <a:srgbClr val="000000"/>
        </a:dk1>
        <a:lt1>
          <a:srgbClr val="FFFFFF"/>
        </a:lt1>
        <a:dk2>
          <a:srgbClr val="000000"/>
        </a:dk2>
        <a:lt2>
          <a:srgbClr val="A3A19E"/>
        </a:lt2>
        <a:accent1>
          <a:srgbClr val="005EC4"/>
        </a:accent1>
        <a:accent2>
          <a:srgbClr val="0DB02B"/>
        </a:accent2>
        <a:accent3>
          <a:srgbClr val="FFFFFF"/>
        </a:accent3>
        <a:accent4>
          <a:srgbClr val="000000"/>
        </a:accent4>
        <a:accent5>
          <a:srgbClr val="AAB6DE"/>
        </a:accent5>
        <a:accent6>
          <a:srgbClr val="0B9F26"/>
        </a:accent6>
        <a:hlink>
          <a:srgbClr val="F5E617"/>
        </a:hlink>
        <a:folHlink>
          <a:srgbClr val="D42E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sbr_ppt_darker</Template>
  <TotalTime>18565</TotalTime>
  <Words>5060</Words>
  <Application>Microsoft Office PowerPoint</Application>
  <PresentationFormat>Bildspel på skärmen (4:3)</PresentationFormat>
  <Paragraphs>1418</Paragraphs>
  <Slides>111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111</vt:i4>
      </vt:variant>
    </vt:vector>
  </HeadingPairs>
  <TitlesOfParts>
    <vt:vector size="113" baseType="lpstr">
      <vt:lpstr>sbr_ppt_darker</vt:lpstr>
      <vt:lpstr>Anpassad formgivning</vt:lpstr>
      <vt:lpstr>Nöjd-Kund-Index - Servicemätning</vt:lpstr>
      <vt:lpstr>PowerPoint-presentation</vt:lpstr>
      <vt:lpstr>PowerPoint-presentation</vt:lpstr>
      <vt:lpstr>Bakgrund och syfte</vt:lpstr>
      <vt:lpstr>Fakta om undersökningen</vt:lpstr>
      <vt:lpstr>Undersökta verksamhetsområden</vt:lpstr>
      <vt:lpstr>Serviceaspekter</vt:lpstr>
      <vt:lpstr>PowerPoint-presentation</vt:lpstr>
      <vt:lpstr>Metod</vt:lpstr>
      <vt:lpstr>Metod</vt:lpstr>
      <vt:lpstr>Analysmodell</vt:lpstr>
      <vt:lpstr>För att på ett enkelt sätt åskådliggöra resultaten placeras servicefaktorerna in i ett fyrfältsdiagram, en så kallad prioriteringsmatris. Kvadranterna utgör fyra områden med olika prioriteringsgrad i ett förbättringsarbete.</vt:lpstr>
      <vt:lpstr>NKI Betygsskala</vt:lpstr>
      <vt:lpstr>PowerPoint-presentation</vt:lpstr>
      <vt:lpstr>PowerPoint-presentation</vt:lpstr>
      <vt:lpstr>Fördelning av ärenden</vt:lpstr>
      <vt:lpstr>PowerPoint-presentation</vt:lpstr>
      <vt:lpstr>NKI 2007-2015</vt:lpstr>
      <vt:lpstr>Betygsindex per servicefaktor</vt:lpstr>
      <vt:lpstr>Nya målgrupper</vt:lpstr>
      <vt:lpstr>NKI olika målgrupper</vt:lpstr>
      <vt:lpstr>NKI – per månad och totalt</vt:lpstr>
      <vt:lpstr>NKI – per kvartal</vt:lpstr>
      <vt:lpstr>Betygsindex per servicefaktor</vt:lpstr>
      <vt:lpstr>NKI per verksamhetsområde</vt:lpstr>
      <vt:lpstr>NKI per delområde inom Miljö</vt:lpstr>
      <vt:lpstr>PowerPoint-presentation</vt:lpstr>
      <vt:lpstr>Resultat - drivkraftsanalys</vt:lpstr>
      <vt:lpstr>Resultat - prioriteringsmatris</vt:lpstr>
      <vt:lpstr>PowerPoint-presentation</vt:lpstr>
      <vt:lpstr>Kundcitat</vt:lpstr>
      <vt:lpstr>PowerPoint-presentation</vt:lpstr>
      <vt:lpstr>Sammanfattning och rekommendationer</vt:lpstr>
      <vt:lpstr>Sammanfattning och rekommendationer</vt:lpstr>
      <vt:lpstr>PowerPoint-presentation</vt:lpstr>
      <vt:lpstr>PowerPoint-presentation</vt:lpstr>
      <vt:lpstr>NKI 2007-2015</vt:lpstr>
      <vt:lpstr>Betygsindex per servicefaktor</vt:lpstr>
      <vt:lpstr>Nya målgrupper</vt:lpstr>
      <vt:lpstr>NKI olika målgrupper</vt:lpstr>
      <vt:lpstr>NKI – per månad och totalt</vt:lpstr>
      <vt:lpstr>NKI – per kvartal</vt:lpstr>
      <vt:lpstr>Betygsindex per servicefaktor</vt:lpstr>
      <vt:lpstr>Resultat - drivkraftsanalys</vt:lpstr>
      <vt:lpstr>Resultat - prioriteringsmatris</vt:lpstr>
      <vt:lpstr>PowerPoint-presentation</vt:lpstr>
      <vt:lpstr>Kundcitat</vt:lpstr>
      <vt:lpstr>PowerPoint-presentation</vt:lpstr>
      <vt:lpstr>Sammanfattning och rekommendationer</vt:lpstr>
      <vt:lpstr>PowerPoint-presentation</vt:lpstr>
      <vt:lpstr>NKI 2007-2015</vt:lpstr>
      <vt:lpstr>Betygsindex per servicefaktor</vt:lpstr>
      <vt:lpstr>Nya målgrupper</vt:lpstr>
      <vt:lpstr>NKI olika målgrupper</vt:lpstr>
      <vt:lpstr>NKI – per månad och totalt</vt:lpstr>
      <vt:lpstr>NKI – per kvartal</vt:lpstr>
      <vt:lpstr>Betygsindex per servicefaktor</vt:lpstr>
      <vt:lpstr>Resultat - drivkraftsanalys</vt:lpstr>
      <vt:lpstr>Resultat - prioriteringsmatris</vt:lpstr>
      <vt:lpstr>Resultat - prioriteringsmatris</vt:lpstr>
      <vt:lpstr>Kundcitat</vt:lpstr>
      <vt:lpstr>PowerPoint-presentation</vt:lpstr>
      <vt:lpstr>Sammanfattning och rekommendationer</vt:lpstr>
      <vt:lpstr>Sammanfattning och rekommendationer</vt:lpstr>
      <vt:lpstr>PowerPoint-presentation</vt:lpstr>
      <vt:lpstr>NKI 2007-2015</vt:lpstr>
      <vt:lpstr>Betygsindex per servicefaktor</vt:lpstr>
      <vt:lpstr>Nya målgrupper</vt:lpstr>
      <vt:lpstr>NKI olika målgrupper</vt:lpstr>
      <vt:lpstr>NKI – per månad och totalt</vt:lpstr>
      <vt:lpstr>NKI – per kvartal</vt:lpstr>
      <vt:lpstr>Betygsindex per servicefaktor</vt:lpstr>
      <vt:lpstr>Resultat - drivkraftsanalys</vt:lpstr>
      <vt:lpstr>Resultat - prioriteringsmatris</vt:lpstr>
      <vt:lpstr>PowerPoint-presentation</vt:lpstr>
      <vt:lpstr>Kundcitat</vt:lpstr>
      <vt:lpstr>PowerPoint-presentation</vt:lpstr>
      <vt:lpstr>Sammanfattning och rekommendationer</vt:lpstr>
      <vt:lpstr>Sammanfattning och rekommendationer</vt:lpstr>
      <vt:lpstr>PowerPoint-presentation</vt:lpstr>
      <vt:lpstr>NKI 2007-2015</vt:lpstr>
      <vt:lpstr>Betygsindex per servicefaktor</vt:lpstr>
      <vt:lpstr>Nya målgrupper</vt:lpstr>
      <vt:lpstr>NKI olika målgrupper</vt:lpstr>
      <vt:lpstr>NKI – per månad och totalt</vt:lpstr>
      <vt:lpstr>NKI – per kvartal</vt:lpstr>
      <vt:lpstr>NKI – uppdelat per delområde</vt:lpstr>
      <vt:lpstr>Betygsindex per servicefaktor</vt:lpstr>
      <vt:lpstr>Betygsindex per servicefaktor per delområde</vt:lpstr>
      <vt:lpstr>Resultat - drivkraftsanalys</vt:lpstr>
      <vt:lpstr>Resultat - prioriteringsmatris</vt:lpstr>
      <vt:lpstr>Kundcitat</vt:lpstr>
      <vt:lpstr>PowerPoint-presentation</vt:lpstr>
      <vt:lpstr>Sammanfattning och rekommendationer</vt:lpstr>
      <vt:lpstr>Sammanfattning och rekommendationer</vt:lpstr>
      <vt:lpstr>PowerPoint-presentation</vt:lpstr>
      <vt:lpstr>NKI 2007-2015</vt:lpstr>
      <vt:lpstr>Betygsindex per servicefaktor</vt:lpstr>
      <vt:lpstr>Nya målgrupper</vt:lpstr>
      <vt:lpstr>NKI olika målgrupper</vt:lpstr>
      <vt:lpstr>NKI – per månad och totalt</vt:lpstr>
      <vt:lpstr>NKI – per kvartal</vt:lpstr>
      <vt:lpstr>Betygsindex per servicefaktor</vt:lpstr>
      <vt:lpstr>Resultat - drivkraftsanalys</vt:lpstr>
      <vt:lpstr>Kundcitat</vt:lpstr>
      <vt:lpstr>PowerPoint-presentation</vt:lpstr>
      <vt:lpstr>Sammanfattning och rekommendationer</vt:lpstr>
      <vt:lpstr>PowerPoint-presentation</vt:lpstr>
      <vt:lpstr>PowerPoint-presentation</vt:lpstr>
      <vt:lpstr>Enkät</vt:lpstr>
      <vt:lpstr>Undersökningen genomfördes av MIND Research 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NKI Servicemätning 2015</dc:title>
  <dc:creator>Peter Annerbäck</dc:creator>
  <cp:lastModifiedBy>Löfvander, Susanne</cp:lastModifiedBy>
  <cp:revision>1260</cp:revision>
  <cp:lastPrinted>2015-04-15T08:16:20Z</cp:lastPrinted>
  <dcterms:created xsi:type="dcterms:W3CDTF">2012-11-01T12:36:13Z</dcterms:created>
  <dcterms:modified xsi:type="dcterms:W3CDTF">2016-06-08T13:44:03Z</dcterms:modified>
</cp:coreProperties>
</file>