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3.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4.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notesSlides/notesSlide5.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notesSlides/notesSlide6.xml" ContentType="application/vnd.openxmlformats-officedocument.presentationml.notesSlide+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notesSlides/notesSlide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charts/chart209.xml" ContentType="application/vnd.openxmlformats-officedocument.drawingml.chart+xml"/>
  <Override PartName="/ppt/charts/chart210.xml" ContentType="application/vnd.openxmlformats-officedocument.drawingml.chart+xml"/>
  <Override PartName="/ppt/notesSlides/notesSlide8.xml" ContentType="application/vnd.openxmlformats-officedocument.presentationml.notesSlide+xml"/>
  <Override PartName="/ppt/charts/chart211.xml" ContentType="application/vnd.openxmlformats-officedocument.drawingml.chart+xml"/>
  <Override PartName="/ppt/charts/chart212.xml" ContentType="application/vnd.openxmlformats-officedocument.drawingml.chart+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charts/chart216.xml" ContentType="application/vnd.openxmlformats-officedocument.drawingml.chart+xml"/>
  <Override PartName="/ppt/charts/chart217.xml" ContentType="application/vnd.openxmlformats-officedocument.drawingml.chart+xml"/>
  <Override PartName="/ppt/charts/chart218.xml" ContentType="application/vnd.openxmlformats-officedocument.drawingml.chart+xml"/>
  <Override PartName="/ppt/charts/chart219.xml" ContentType="application/vnd.openxmlformats-officedocument.drawingml.chart+xml"/>
  <Override PartName="/ppt/charts/chart220.xml" ContentType="application/vnd.openxmlformats-officedocument.drawingml.chart+xml"/>
  <Override PartName="/ppt/charts/chart221.xml" ContentType="application/vnd.openxmlformats-officedocument.drawingml.chart+xml"/>
  <Override PartName="/ppt/charts/chart222.xml" ContentType="application/vnd.openxmlformats-officedocument.drawingml.chart+xml"/>
  <Override PartName="/ppt/charts/chart223.xml" ContentType="application/vnd.openxmlformats-officedocument.drawingml.chart+xml"/>
  <Override PartName="/ppt/charts/chart224.xml" ContentType="application/vnd.openxmlformats-officedocument.drawingml.chart+xml"/>
  <Override PartName="/ppt/charts/chart225.xml" ContentType="application/vnd.openxmlformats-officedocument.drawingml.chart+xml"/>
  <Override PartName="/ppt/charts/chart226.xml" ContentType="application/vnd.openxmlformats-officedocument.drawingml.chart+xml"/>
  <Override PartName="/ppt/charts/chart227.xml" ContentType="application/vnd.openxmlformats-officedocument.drawingml.chart+xml"/>
  <Override PartName="/ppt/charts/chart228.xml" ContentType="application/vnd.openxmlformats-officedocument.drawingml.chart+xml"/>
  <Override PartName="/ppt/charts/chart229.xml" ContentType="application/vnd.openxmlformats-officedocument.drawingml.chart+xml"/>
  <Override PartName="/ppt/charts/chart230.xml" ContentType="application/vnd.openxmlformats-officedocument.drawingml.chart+xml"/>
  <Override PartName="/ppt/charts/chart231.xml" ContentType="application/vnd.openxmlformats-officedocument.drawingml.chart+xml"/>
  <Override PartName="/ppt/charts/chart232.xml" ContentType="application/vnd.openxmlformats-officedocument.drawingml.chart+xml"/>
  <Override PartName="/ppt/charts/chart233.xml" ContentType="application/vnd.openxmlformats-officedocument.drawingml.chart+xml"/>
  <Override PartName="/ppt/charts/chart234.xml" ContentType="application/vnd.openxmlformats-officedocument.drawingml.chart+xml"/>
  <Override PartName="/ppt/charts/chart235.xml" ContentType="application/vnd.openxmlformats-officedocument.drawingml.chart+xml"/>
  <Override PartName="/ppt/charts/chart236.xml" ContentType="application/vnd.openxmlformats-officedocument.drawingml.chart+xml"/>
  <Override PartName="/ppt/charts/chart237.xml" ContentType="application/vnd.openxmlformats-officedocument.drawingml.chart+xml"/>
  <Override PartName="/ppt/charts/chart238.xml" ContentType="application/vnd.openxmlformats-officedocument.drawingml.chart+xml"/>
  <Override PartName="/ppt/charts/chart2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6" r:id="rId4"/>
    <p:sldMasterId id="2147483669" r:id="rId5"/>
    <p:sldMasterId id="2147483672" r:id="rId6"/>
    <p:sldMasterId id="2147483675" r:id="rId7"/>
    <p:sldMasterId id="2147483678" r:id="rId8"/>
    <p:sldMasterId id="2147483681" r:id="rId9"/>
    <p:sldMasterId id="2147483684" r:id="rId10"/>
  </p:sldMasterIdLst>
  <p:notesMasterIdLst>
    <p:notesMasterId r:id="rId314"/>
  </p:notesMasterIdLst>
  <p:sldIdLst>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56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560"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561"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6" r:id="rId140"/>
    <p:sldId id="387" r:id="rId141"/>
    <p:sldId id="388" r:id="rId142"/>
    <p:sldId id="389" r:id="rId143"/>
    <p:sldId id="390" r:id="rId144"/>
    <p:sldId id="391" r:id="rId145"/>
    <p:sldId id="392" r:id="rId146"/>
    <p:sldId id="393" r:id="rId147"/>
    <p:sldId id="394" r:id="rId148"/>
    <p:sldId id="395" r:id="rId149"/>
    <p:sldId id="396" r:id="rId150"/>
    <p:sldId id="397" r:id="rId151"/>
    <p:sldId id="398" r:id="rId152"/>
    <p:sldId id="399" r:id="rId153"/>
    <p:sldId id="400" r:id="rId154"/>
    <p:sldId id="401" r:id="rId155"/>
    <p:sldId id="402" r:id="rId156"/>
    <p:sldId id="562" r:id="rId157"/>
    <p:sldId id="404" r:id="rId158"/>
    <p:sldId id="405" r:id="rId159"/>
    <p:sldId id="406" r:id="rId160"/>
    <p:sldId id="407" r:id="rId161"/>
    <p:sldId id="408" r:id="rId162"/>
    <p:sldId id="409" r:id="rId163"/>
    <p:sldId id="410" r:id="rId164"/>
    <p:sldId id="411" r:id="rId165"/>
    <p:sldId id="412" r:id="rId166"/>
    <p:sldId id="413" r:id="rId167"/>
    <p:sldId id="414" r:id="rId168"/>
    <p:sldId id="415" r:id="rId169"/>
    <p:sldId id="416" r:id="rId170"/>
    <p:sldId id="417" r:id="rId171"/>
    <p:sldId id="418" r:id="rId172"/>
    <p:sldId id="419" r:id="rId173"/>
    <p:sldId id="420" r:id="rId174"/>
    <p:sldId id="421" r:id="rId175"/>
    <p:sldId id="422" r:id="rId176"/>
    <p:sldId id="423" r:id="rId177"/>
    <p:sldId id="424" r:id="rId178"/>
    <p:sldId id="425" r:id="rId179"/>
    <p:sldId id="426" r:id="rId180"/>
    <p:sldId id="427" r:id="rId181"/>
    <p:sldId id="428" r:id="rId182"/>
    <p:sldId id="429" r:id="rId183"/>
    <p:sldId id="430" r:id="rId184"/>
    <p:sldId id="431" r:id="rId185"/>
    <p:sldId id="432" r:id="rId186"/>
    <p:sldId id="433" r:id="rId187"/>
    <p:sldId id="434" r:id="rId188"/>
    <p:sldId id="435" r:id="rId189"/>
    <p:sldId id="436" r:id="rId190"/>
    <p:sldId id="437" r:id="rId191"/>
    <p:sldId id="438" r:id="rId192"/>
    <p:sldId id="439" r:id="rId193"/>
    <p:sldId id="440" r:id="rId194"/>
    <p:sldId id="441" r:id="rId195"/>
    <p:sldId id="563" r:id="rId196"/>
    <p:sldId id="443" r:id="rId197"/>
    <p:sldId id="444" r:id="rId198"/>
    <p:sldId id="445" r:id="rId199"/>
    <p:sldId id="446" r:id="rId200"/>
    <p:sldId id="447" r:id="rId201"/>
    <p:sldId id="448" r:id="rId202"/>
    <p:sldId id="449" r:id="rId203"/>
    <p:sldId id="450" r:id="rId204"/>
    <p:sldId id="451" r:id="rId205"/>
    <p:sldId id="452" r:id="rId206"/>
    <p:sldId id="453" r:id="rId207"/>
    <p:sldId id="454" r:id="rId208"/>
    <p:sldId id="455" r:id="rId209"/>
    <p:sldId id="456" r:id="rId210"/>
    <p:sldId id="457" r:id="rId211"/>
    <p:sldId id="458" r:id="rId212"/>
    <p:sldId id="459" r:id="rId213"/>
    <p:sldId id="460" r:id="rId214"/>
    <p:sldId id="461" r:id="rId215"/>
    <p:sldId id="462" r:id="rId216"/>
    <p:sldId id="463" r:id="rId217"/>
    <p:sldId id="464" r:id="rId218"/>
    <p:sldId id="465" r:id="rId219"/>
    <p:sldId id="466" r:id="rId220"/>
    <p:sldId id="467" r:id="rId221"/>
    <p:sldId id="468" r:id="rId222"/>
    <p:sldId id="469" r:id="rId223"/>
    <p:sldId id="470" r:id="rId224"/>
    <p:sldId id="471" r:id="rId225"/>
    <p:sldId id="472" r:id="rId226"/>
    <p:sldId id="473" r:id="rId227"/>
    <p:sldId id="474" r:id="rId228"/>
    <p:sldId id="475" r:id="rId229"/>
    <p:sldId id="476" r:id="rId230"/>
    <p:sldId id="477" r:id="rId231"/>
    <p:sldId id="478" r:id="rId232"/>
    <p:sldId id="479" r:id="rId233"/>
    <p:sldId id="480" r:id="rId234"/>
    <p:sldId id="481" r:id="rId235"/>
    <p:sldId id="567" r:id="rId236"/>
    <p:sldId id="482" r:id="rId237"/>
    <p:sldId id="564" r:id="rId238"/>
    <p:sldId id="484" r:id="rId239"/>
    <p:sldId id="485" r:id="rId240"/>
    <p:sldId id="486" r:id="rId241"/>
    <p:sldId id="487" r:id="rId242"/>
    <p:sldId id="488" r:id="rId243"/>
    <p:sldId id="489" r:id="rId244"/>
    <p:sldId id="490" r:id="rId245"/>
    <p:sldId id="491" r:id="rId246"/>
    <p:sldId id="492" r:id="rId247"/>
    <p:sldId id="493" r:id="rId248"/>
    <p:sldId id="494" r:id="rId249"/>
    <p:sldId id="495" r:id="rId250"/>
    <p:sldId id="496" r:id="rId251"/>
    <p:sldId id="497" r:id="rId252"/>
    <p:sldId id="498" r:id="rId253"/>
    <p:sldId id="499" r:id="rId254"/>
    <p:sldId id="500" r:id="rId255"/>
    <p:sldId id="501" r:id="rId256"/>
    <p:sldId id="502" r:id="rId257"/>
    <p:sldId id="503" r:id="rId258"/>
    <p:sldId id="504" r:id="rId259"/>
    <p:sldId id="505" r:id="rId260"/>
    <p:sldId id="506" r:id="rId261"/>
    <p:sldId id="507" r:id="rId262"/>
    <p:sldId id="508" r:id="rId263"/>
    <p:sldId id="509" r:id="rId264"/>
    <p:sldId id="510" r:id="rId265"/>
    <p:sldId id="511" r:id="rId266"/>
    <p:sldId id="512" r:id="rId267"/>
    <p:sldId id="513" r:id="rId268"/>
    <p:sldId id="514" r:id="rId269"/>
    <p:sldId id="515" r:id="rId270"/>
    <p:sldId id="516" r:id="rId271"/>
    <p:sldId id="517" r:id="rId272"/>
    <p:sldId id="518" r:id="rId273"/>
    <p:sldId id="519" r:id="rId274"/>
    <p:sldId id="520" r:id="rId275"/>
    <p:sldId id="521" r:id="rId276"/>
    <p:sldId id="522" r:id="rId277"/>
    <p:sldId id="523" r:id="rId278"/>
    <p:sldId id="524" r:id="rId279"/>
    <p:sldId id="565" r:id="rId280"/>
    <p:sldId id="527" r:id="rId281"/>
    <p:sldId id="528" r:id="rId282"/>
    <p:sldId id="529" r:id="rId283"/>
    <p:sldId id="530" r:id="rId284"/>
    <p:sldId id="531" r:id="rId285"/>
    <p:sldId id="532" r:id="rId286"/>
    <p:sldId id="533" r:id="rId287"/>
    <p:sldId id="534" r:id="rId288"/>
    <p:sldId id="535" r:id="rId289"/>
    <p:sldId id="536" r:id="rId290"/>
    <p:sldId id="537" r:id="rId291"/>
    <p:sldId id="538" r:id="rId292"/>
    <p:sldId id="539" r:id="rId293"/>
    <p:sldId id="540" r:id="rId294"/>
    <p:sldId id="541" r:id="rId295"/>
    <p:sldId id="542" r:id="rId296"/>
    <p:sldId id="543" r:id="rId297"/>
    <p:sldId id="544" r:id="rId298"/>
    <p:sldId id="545" r:id="rId299"/>
    <p:sldId id="546" r:id="rId300"/>
    <p:sldId id="547" r:id="rId301"/>
    <p:sldId id="548" r:id="rId302"/>
    <p:sldId id="549" r:id="rId303"/>
    <p:sldId id="550" r:id="rId304"/>
    <p:sldId id="551" r:id="rId305"/>
    <p:sldId id="552" r:id="rId306"/>
    <p:sldId id="553" r:id="rId307"/>
    <p:sldId id="554" r:id="rId308"/>
    <p:sldId id="555" r:id="rId309"/>
    <p:sldId id="556" r:id="rId310"/>
    <p:sldId id="557" r:id="rId311"/>
    <p:sldId id="558" r:id="rId312"/>
    <p:sldId id="559" r:id="rId313"/>
  </p:sldIdLst>
  <p:sldSz cx="9144000" cy="6858000" type="screen4x3"/>
  <p:notesSz cx="6858000" cy="9144000"/>
  <p:custDataLst>
    <p:tags r:id="rId3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p:cViewPr varScale="1">
        <p:scale>
          <a:sx n="68" d="100"/>
          <a:sy n="68" d="100"/>
        </p:scale>
        <p:origin x="-11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99" Type="http://schemas.openxmlformats.org/officeDocument/2006/relationships/slide" Target="slides/slide289.xml"/><Relationship Id="rId303" Type="http://schemas.openxmlformats.org/officeDocument/2006/relationships/slide" Target="slides/slide293.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slide" Target="slides/slide216.xml"/><Relationship Id="rId247" Type="http://schemas.openxmlformats.org/officeDocument/2006/relationships/slide" Target="slides/slide237.xml"/><Relationship Id="rId107" Type="http://schemas.openxmlformats.org/officeDocument/2006/relationships/slide" Target="slides/slide97.xml"/><Relationship Id="rId268" Type="http://schemas.openxmlformats.org/officeDocument/2006/relationships/slide" Target="slides/slide258.xml"/><Relationship Id="rId289" Type="http://schemas.openxmlformats.org/officeDocument/2006/relationships/slide" Target="slides/slide279.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314" Type="http://schemas.openxmlformats.org/officeDocument/2006/relationships/notesMaster" Target="notesMasters/notesMaster1.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37" Type="http://schemas.openxmlformats.org/officeDocument/2006/relationships/slide" Target="slides/slide227.xml"/><Relationship Id="rId258" Type="http://schemas.openxmlformats.org/officeDocument/2006/relationships/slide" Target="slides/slide248.xml"/><Relationship Id="rId279" Type="http://schemas.openxmlformats.org/officeDocument/2006/relationships/slide" Target="slides/slide269.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290" Type="http://schemas.openxmlformats.org/officeDocument/2006/relationships/slide" Target="slides/slide280.xml"/><Relationship Id="rId304" Type="http://schemas.openxmlformats.org/officeDocument/2006/relationships/slide" Target="slides/slide294.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227" Type="http://schemas.openxmlformats.org/officeDocument/2006/relationships/slide" Target="slides/slide217.xml"/><Relationship Id="rId248" Type="http://schemas.openxmlformats.org/officeDocument/2006/relationships/slide" Target="slides/slide238.xml"/><Relationship Id="rId269" Type="http://schemas.openxmlformats.org/officeDocument/2006/relationships/slide" Target="slides/slide259.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280" Type="http://schemas.openxmlformats.org/officeDocument/2006/relationships/slide" Target="slides/slide270.xml"/><Relationship Id="rId315" Type="http://schemas.openxmlformats.org/officeDocument/2006/relationships/tags" Target="tags/tag1.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openxmlformats.org/officeDocument/2006/relationships/slide" Target="slides/slide207.xml"/><Relationship Id="rId6" Type="http://schemas.openxmlformats.org/officeDocument/2006/relationships/slideMaster" Target="slideMasters/slideMaster6.xml"/><Relationship Id="rId238" Type="http://schemas.openxmlformats.org/officeDocument/2006/relationships/slide" Target="slides/slide228.xml"/><Relationship Id="rId259" Type="http://schemas.openxmlformats.org/officeDocument/2006/relationships/slide" Target="slides/slide249.xml"/><Relationship Id="rId23" Type="http://schemas.openxmlformats.org/officeDocument/2006/relationships/slide" Target="slides/slide13.xml"/><Relationship Id="rId119" Type="http://schemas.openxmlformats.org/officeDocument/2006/relationships/slide" Target="slides/slide109.xml"/><Relationship Id="rId270" Type="http://schemas.openxmlformats.org/officeDocument/2006/relationships/slide" Target="slides/slide260.xml"/><Relationship Id="rId291" Type="http://schemas.openxmlformats.org/officeDocument/2006/relationships/slide" Target="slides/slide281.xml"/><Relationship Id="rId305" Type="http://schemas.openxmlformats.org/officeDocument/2006/relationships/slide" Target="slides/slide295.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228" Type="http://schemas.openxmlformats.org/officeDocument/2006/relationships/slide" Target="slides/slide218.xml"/><Relationship Id="rId249" Type="http://schemas.openxmlformats.org/officeDocument/2006/relationships/slide" Target="slides/slide239.xml"/><Relationship Id="rId13" Type="http://schemas.openxmlformats.org/officeDocument/2006/relationships/slide" Target="slides/slide3.xml"/><Relationship Id="rId109" Type="http://schemas.openxmlformats.org/officeDocument/2006/relationships/slide" Target="slides/slide99.xml"/><Relationship Id="rId260" Type="http://schemas.openxmlformats.org/officeDocument/2006/relationships/slide" Target="slides/slide250.xml"/><Relationship Id="rId281" Type="http://schemas.openxmlformats.org/officeDocument/2006/relationships/slide" Target="slides/slide271.xml"/><Relationship Id="rId316" Type="http://schemas.openxmlformats.org/officeDocument/2006/relationships/presProps" Target="presProps.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7.xml"/><Relationship Id="rId162" Type="http://schemas.openxmlformats.org/officeDocument/2006/relationships/slide" Target="slides/slide152.xml"/><Relationship Id="rId183" Type="http://schemas.openxmlformats.org/officeDocument/2006/relationships/slide" Target="slides/slide173.xml"/><Relationship Id="rId218" Type="http://schemas.openxmlformats.org/officeDocument/2006/relationships/slide" Target="slides/slide208.xml"/><Relationship Id="rId239" Type="http://schemas.openxmlformats.org/officeDocument/2006/relationships/slide" Target="slides/slide229.xml"/><Relationship Id="rId250" Type="http://schemas.openxmlformats.org/officeDocument/2006/relationships/slide" Target="slides/slide240.xml"/><Relationship Id="rId271" Type="http://schemas.openxmlformats.org/officeDocument/2006/relationships/slide" Target="slides/slide261.xml"/><Relationship Id="rId292" Type="http://schemas.openxmlformats.org/officeDocument/2006/relationships/slide" Target="slides/slide282.xml"/><Relationship Id="rId306" Type="http://schemas.openxmlformats.org/officeDocument/2006/relationships/slide" Target="slides/slide296.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229" Type="http://schemas.openxmlformats.org/officeDocument/2006/relationships/slide" Target="slides/slide219.xml"/><Relationship Id="rId19" Type="http://schemas.openxmlformats.org/officeDocument/2006/relationships/slide" Target="slides/slide9.xml"/><Relationship Id="rId224" Type="http://schemas.openxmlformats.org/officeDocument/2006/relationships/slide" Target="slides/slide214.xml"/><Relationship Id="rId240" Type="http://schemas.openxmlformats.org/officeDocument/2006/relationships/slide" Target="slides/slide230.xml"/><Relationship Id="rId245" Type="http://schemas.openxmlformats.org/officeDocument/2006/relationships/slide" Target="slides/slide235.xml"/><Relationship Id="rId261" Type="http://schemas.openxmlformats.org/officeDocument/2006/relationships/slide" Target="slides/slide251.xml"/><Relationship Id="rId266" Type="http://schemas.openxmlformats.org/officeDocument/2006/relationships/slide" Target="slides/slide256.xml"/><Relationship Id="rId287" Type="http://schemas.openxmlformats.org/officeDocument/2006/relationships/slide" Target="slides/slide277.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282" Type="http://schemas.openxmlformats.org/officeDocument/2006/relationships/slide" Target="slides/slide272.xml"/><Relationship Id="rId312" Type="http://schemas.openxmlformats.org/officeDocument/2006/relationships/slide" Target="slides/slide302.xml"/><Relationship Id="rId31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slide" Target="slides/slide179.xml"/><Relationship Id="rId219" Type="http://schemas.openxmlformats.org/officeDocument/2006/relationships/slide" Target="slides/slide209.xml"/><Relationship Id="rId3" Type="http://schemas.openxmlformats.org/officeDocument/2006/relationships/slideMaster" Target="slideMasters/slideMaster3.xml"/><Relationship Id="rId214" Type="http://schemas.openxmlformats.org/officeDocument/2006/relationships/slide" Target="slides/slide204.xml"/><Relationship Id="rId230" Type="http://schemas.openxmlformats.org/officeDocument/2006/relationships/slide" Target="slides/slide220.xml"/><Relationship Id="rId235" Type="http://schemas.openxmlformats.org/officeDocument/2006/relationships/slide" Target="slides/slide225.xml"/><Relationship Id="rId251" Type="http://schemas.openxmlformats.org/officeDocument/2006/relationships/slide" Target="slides/slide241.xml"/><Relationship Id="rId256" Type="http://schemas.openxmlformats.org/officeDocument/2006/relationships/slide" Target="slides/slide246.xml"/><Relationship Id="rId277" Type="http://schemas.openxmlformats.org/officeDocument/2006/relationships/slide" Target="slides/slide267.xml"/><Relationship Id="rId298" Type="http://schemas.openxmlformats.org/officeDocument/2006/relationships/slide" Target="slides/slide288.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72" Type="http://schemas.openxmlformats.org/officeDocument/2006/relationships/slide" Target="slides/slide262.xml"/><Relationship Id="rId293" Type="http://schemas.openxmlformats.org/officeDocument/2006/relationships/slide" Target="slides/slide283.xml"/><Relationship Id="rId302" Type="http://schemas.openxmlformats.org/officeDocument/2006/relationships/slide" Target="slides/slide292.xml"/><Relationship Id="rId307" Type="http://schemas.openxmlformats.org/officeDocument/2006/relationships/slide" Target="slides/slide29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209" Type="http://schemas.openxmlformats.org/officeDocument/2006/relationships/slide" Target="slides/slide199.xml"/><Relationship Id="rId190" Type="http://schemas.openxmlformats.org/officeDocument/2006/relationships/slide" Target="slides/slide180.xml"/><Relationship Id="rId204" Type="http://schemas.openxmlformats.org/officeDocument/2006/relationships/slide" Target="slides/slide194.xml"/><Relationship Id="rId220" Type="http://schemas.openxmlformats.org/officeDocument/2006/relationships/slide" Target="slides/slide210.xml"/><Relationship Id="rId225" Type="http://schemas.openxmlformats.org/officeDocument/2006/relationships/slide" Target="slides/slide215.xml"/><Relationship Id="rId241" Type="http://schemas.openxmlformats.org/officeDocument/2006/relationships/slide" Target="slides/slide231.xml"/><Relationship Id="rId246" Type="http://schemas.openxmlformats.org/officeDocument/2006/relationships/slide" Target="slides/slide236.xml"/><Relationship Id="rId267" Type="http://schemas.openxmlformats.org/officeDocument/2006/relationships/slide" Target="slides/slide257.xml"/><Relationship Id="rId288" Type="http://schemas.openxmlformats.org/officeDocument/2006/relationships/slide" Target="slides/slide278.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262" Type="http://schemas.openxmlformats.org/officeDocument/2006/relationships/slide" Target="slides/slide252.xml"/><Relationship Id="rId283" Type="http://schemas.openxmlformats.org/officeDocument/2006/relationships/slide" Target="slides/slide273.xml"/><Relationship Id="rId313" Type="http://schemas.openxmlformats.org/officeDocument/2006/relationships/slide" Target="slides/slide303.xml"/><Relationship Id="rId318"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36" Type="http://schemas.openxmlformats.org/officeDocument/2006/relationships/slide" Target="slides/slide226.xml"/><Relationship Id="rId257" Type="http://schemas.openxmlformats.org/officeDocument/2006/relationships/slide" Target="slides/slide247.xml"/><Relationship Id="rId278" Type="http://schemas.openxmlformats.org/officeDocument/2006/relationships/slide" Target="slides/slide268.xml"/><Relationship Id="rId26" Type="http://schemas.openxmlformats.org/officeDocument/2006/relationships/slide" Target="slides/slide16.xml"/><Relationship Id="rId231" Type="http://schemas.openxmlformats.org/officeDocument/2006/relationships/slide" Target="slides/slide221.xml"/><Relationship Id="rId252" Type="http://schemas.openxmlformats.org/officeDocument/2006/relationships/slide" Target="slides/slide242.xml"/><Relationship Id="rId273" Type="http://schemas.openxmlformats.org/officeDocument/2006/relationships/slide" Target="slides/slide263.xml"/><Relationship Id="rId294" Type="http://schemas.openxmlformats.org/officeDocument/2006/relationships/slide" Target="slides/slide284.xml"/><Relationship Id="rId308" Type="http://schemas.openxmlformats.org/officeDocument/2006/relationships/slide" Target="slides/slide298.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242" Type="http://schemas.openxmlformats.org/officeDocument/2006/relationships/slide" Target="slides/slide232.xml"/><Relationship Id="rId263" Type="http://schemas.openxmlformats.org/officeDocument/2006/relationships/slide" Target="slides/slide253.xml"/><Relationship Id="rId284" Type="http://schemas.openxmlformats.org/officeDocument/2006/relationships/slide" Target="slides/slide274.xml"/><Relationship Id="rId319" Type="http://schemas.openxmlformats.org/officeDocument/2006/relationships/tableStyles" Target="tableStyles.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32" Type="http://schemas.openxmlformats.org/officeDocument/2006/relationships/slide" Target="slides/slide222.xml"/><Relationship Id="rId253" Type="http://schemas.openxmlformats.org/officeDocument/2006/relationships/slide" Target="slides/slide243.xml"/><Relationship Id="rId274" Type="http://schemas.openxmlformats.org/officeDocument/2006/relationships/slide" Target="slides/slide264.xml"/><Relationship Id="rId295" Type="http://schemas.openxmlformats.org/officeDocument/2006/relationships/slide" Target="slides/slide285.xml"/><Relationship Id="rId309" Type="http://schemas.openxmlformats.org/officeDocument/2006/relationships/slide" Target="slides/slide299.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222" Type="http://schemas.openxmlformats.org/officeDocument/2006/relationships/slide" Target="slides/slide212.xml"/><Relationship Id="rId243" Type="http://schemas.openxmlformats.org/officeDocument/2006/relationships/slide" Target="slides/slide233.xml"/><Relationship Id="rId264" Type="http://schemas.openxmlformats.org/officeDocument/2006/relationships/slide" Target="slides/slide254.xml"/><Relationship Id="rId285" Type="http://schemas.openxmlformats.org/officeDocument/2006/relationships/slide" Target="slides/slide275.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310" Type="http://schemas.openxmlformats.org/officeDocument/2006/relationships/slide" Target="slides/slide300.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slideMaster" Target="slideMasters/slideMaster1.xml"/><Relationship Id="rId212" Type="http://schemas.openxmlformats.org/officeDocument/2006/relationships/slide" Target="slides/slide202.xml"/><Relationship Id="rId233" Type="http://schemas.openxmlformats.org/officeDocument/2006/relationships/slide" Target="slides/slide223.xml"/><Relationship Id="rId254" Type="http://schemas.openxmlformats.org/officeDocument/2006/relationships/slide" Target="slides/slide244.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275" Type="http://schemas.openxmlformats.org/officeDocument/2006/relationships/slide" Target="slides/slide265.xml"/><Relationship Id="rId296" Type="http://schemas.openxmlformats.org/officeDocument/2006/relationships/slide" Target="slides/slide286.xml"/><Relationship Id="rId300" Type="http://schemas.openxmlformats.org/officeDocument/2006/relationships/slide" Target="slides/slide290.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223" Type="http://schemas.openxmlformats.org/officeDocument/2006/relationships/slide" Target="slides/slide213.xml"/><Relationship Id="rId244" Type="http://schemas.openxmlformats.org/officeDocument/2006/relationships/slide" Target="slides/slide234.xml"/><Relationship Id="rId18" Type="http://schemas.openxmlformats.org/officeDocument/2006/relationships/slide" Target="slides/slide8.xml"/><Relationship Id="rId39" Type="http://schemas.openxmlformats.org/officeDocument/2006/relationships/slide" Target="slides/slide29.xml"/><Relationship Id="rId265" Type="http://schemas.openxmlformats.org/officeDocument/2006/relationships/slide" Target="slides/slide255.xml"/><Relationship Id="rId286" Type="http://schemas.openxmlformats.org/officeDocument/2006/relationships/slide" Target="slides/slide276.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311" Type="http://schemas.openxmlformats.org/officeDocument/2006/relationships/slide" Target="slides/slide301.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slide" Target="slides/slide203.xml"/><Relationship Id="rId234" Type="http://schemas.openxmlformats.org/officeDocument/2006/relationships/slide" Target="slides/slide224.xml"/><Relationship Id="rId2" Type="http://schemas.openxmlformats.org/officeDocument/2006/relationships/slideMaster" Target="slideMasters/slideMaster2.xml"/><Relationship Id="rId29" Type="http://schemas.openxmlformats.org/officeDocument/2006/relationships/slide" Target="slides/slide19.xml"/><Relationship Id="rId255" Type="http://schemas.openxmlformats.org/officeDocument/2006/relationships/slide" Target="slides/slide245.xml"/><Relationship Id="rId276" Type="http://schemas.openxmlformats.org/officeDocument/2006/relationships/slide" Target="slides/slide266.xml"/><Relationship Id="rId297" Type="http://schemas.openxmlformats.org/officeDocument/2006/relationships/slide" Target="slides/slide287.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301" Type="http://schemas.openxmlformats.org/officeDocument/2006/relationships/slide" Target="slides/slide291.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1"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_Worksheet215.xlsx"/></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1" Type="http://schemas.openxmlformats.org/officeDocument/2006/relationships/package" Target="../embeddings/Microsoft_Excel_Worksheet217.xlsx"/></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1" Type="http://schemas.openxmlformats.org/officeDocument/2006/relationships/package" Target="../embeddings/Microsoft_Excel_Worksheet221.xlsx"/></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1" Type="http://schemas.openxmlformats.org/officeDocument/2006/relationships/package" Target="../embeddings/Microsoft_Excel_Worksheet225.xlsx"/></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_Worksheet228.xlsx"/></Relationships>
</file>

<file path=ppt/charts/_rels/chart229.xml.rels><?xml version="1.0" encoding="UTF-8" standalone="yes"?>
<Relationships xmlns="http://schemas.openxmlformats.org/package/2006/relationships"><Relationship Id="rId1" Type="http://schemas.openxmlformats.org/officeDocument/2006/relationships/package" Target="../embeddings/Microsoft_Excel_Worksheet22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_Worksheet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_Worksheet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_Worksheet232.xlsx"/></Relationships>
</file>

<file path=ppt/charts/_rels/chart233.xml.rels><?xml version="1.0" encoding="UTF-8" standalone="yes"?>
<Relationships xmlns="http://schemas.openxmlformats.org/package/2006/relationships"><Relationship Id="rId1" Type="http://schemas.openxmlformats.org/officeDocument/2006/relationships/package" Target="../embeddings/Microsoft_Excel_Worksheet233.xlsx"/></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_Worksheet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_Worksheet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_Worksheet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Brandskydd</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6</c:v>
                </c:pt>
                <c:pt idx="1">
                  <c:v>7</c:v>
                </c:pt>
                <c:pt idx="2">
                  <c:v>8</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Bygglov</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20</c:v>
                </c:pt>
                <c:pt idx="1">
                  <c:v>20</c:v>
                </c:pt>
                <c:pt idx="2">
                  <c:v>8</c:v>
                </c:pt>
                <c:pt idx="3">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Markupplåtelse</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8</c:v>
                </c:pt>
                <c:pt idx="1">
                  <c:v>19</c:v>
                </c:pt>
                <c:pt idx="2">
                  <c:v>56</c:v>
                </c:pt>
                <c:pt idx="3">
                  <c:v>25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Serveringstillstånd</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16</c:v>
                </c:pt>
                <c:pt idx="1">
                  <c:v>20</c:v>
                </c:pt>
                <c:pt idx="2">
                  <c:v>6</c:v>
                </c:pt>
                <c:pt idx="3">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Miljö- och hälsoskydd</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18</c:v>
                </c:pt>
                <c:pt idx="1">
                  <c:v>19</c:v>
                </c:pt>
                <c:pt idx="2">
                  <c:v>8</c:v>
                </c:pt>
                <c:pt idx="3">
                  <c:v>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Livsmedelskontroll</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32</c:v>
                </c:pt>
                <c:pt idx="1">
                  <c:v>14</c:v>
                </c:pt>
                <c:pt idx="2">
                  <c:v>14</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35056768"/>
        <c:axId val="135054848"/>
        <c:axId val="0"/>
      </c:bar3DChart>
      <c:valAx>
        <c:axId val="13505484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35056768"/>
        <c:crosses val="autoZero"/>
        <c:crossBetween val="between"/>
      </c:valAx>
      <c:catAx>
        <c:axId val="1350567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3505484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Brandskydd</c:v>
                </c:pt>
                <c:pt idx="1">
                  <c:v>Bygglov</c:v>
                </c:pt>
                <c:pt idx="2">
                  <c:v>Markupplåtelse</c:v>
                </c:pt>
                <c:pt idx="3">
                  <c:v>Serveringstillstånd</c:v>
                </c:pt>
                <c:pt idx="4">
                  <c:v>Miljöskydd, hälsoskydd och livsmedelskontroll</c:v>
                </c:pt>
                <c:pt idx="5">
                  <c:v>Total</c:v>
                </c:pt>
              </c:strCache>
            </c:strRef>
          </c:cat>
          <c:val>
            <c:numRef>
              <c:f>'Sheet1'!$B$2:$B$7</c:f>
              <c:numCache>
                <c:formatCode>General</c:formatCode>
                <c:ptCount val="6"/>
                <c:pt idx="0">
                  <c:v>80</c:v>
                </c:pt>
                <c:pt idx="1">
                  <c:v>60</c:v>
                </c:pt>
                <c:pt idx="2">
                  <c:v>69</c:v>
                </c:pt>
                <c:pt idx="3">
                  <c:v>74</c:v>
                </c:pt>
                <c:pt idx="4">
                  <c:v>72</c:v>
                </c:pt>
                <c:pt idx="5">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Brandskydd</c:v>
                </c:pt>
                <c:pt idx="1">
                  <c:v>Bygglov</c:v>
                </c:pt>
                <c:pt idx="2">
                  <c:v>Markupplåtelse</c:v>
                </c:pt>
                <c:pt idx="3">
                  <c:v>Serveringstillstånd</c:v>
                </c:pt>
                <c:pt idx="4">
                  <c:v>Miljöskydd, hälsoskydd och livsmedelskontroll</c:v>
                </c:pt>
                <c:pt idx="5">
                  <c:v>Total</c:v>
                </c:pt>
              </c:strCache>
            </c:strRef>
          </c:cat>
          <c:val>
            <c:numRef>
              <c:f>'Sheet1'!$C$2:$C$7</c:f>
              <c:numCache>
                <c:formatCode>General</c:formatCode>
                <c:ptCount val="6"/>
                <c:pt idx="0">
                  <c:v>75</c:v>
                </c:pt>
                <c:pt idx="1">
                  <c:v>61</c:v>
                </c:pt>
                <c:pt idx="2">
                  <c:v>68</c:v>
                </c:pt>
                <c:pt idx="3">
                  <c:v>75</c:v>
                </c:pt>
                <c:pt idx="4">
                  <c:v>75</c:v>
                </c:pt>
                <c:pt idx="5">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Brandskydd</c:v>
                </c:pt>
                <c:pt idx="1">
                  <c:v>Bygglov</c:v>
                </c:pt>
                <c:pt idx="2">
                  <c:v>Markupplåtelse</c:v>
                </c:pt>
                <c:pt idx="3">
                  <c:v>Serveringstillstånd</c:v>
                </c:pt>
                <c:pt idx="4">
                  <c:v>Miljöskydd, hälsoskydd och livsmedelskontroll</c:v>
                </c:pt>
                <c:pt idx="5">
                  <c:v>Total</c:v>
                </c:pt>
              </c:strCache>
            </c:strRef>
          </c:cat>
          <c:val>
            <c:numRef>
              <c:f>'Sheet1'!$D$2:$D$7</c:f>
              <c:numCache>
                <c:formatCode>General</c:formatCode>
                <c:ptCount val="6"/>
                <c:pt idx="0">
                  <c:v>92</c:v>
                </c:pt>
                <c:pt idx="1">
                  <c:v>52</c:v>
                </c:pt>
                <c:pt idx="2">
                  <c:v>71</c:v>
                </c:pt>
                <c:pt idx="4">
                  <c:v>75</c:v>
                </c:pt>
                <c:pt idx="5">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Brandskydd</c:v>
                </c:pt>
                <c:pt idx="1">
                  <c:v>Bygglov</c:v>
                </c:pt>
                <c:pt idx="2">
                  <c:v>Markupplåtelse</c:v>
                </c:pt>
                <c:pt idx="3">
                  <c:v>Serveringstillstånd</c:v>
                </c:pt>
                <c:pt idx="4">
                  <c:v>Miljöskydd, hälsoskydd och livsmedelskontroll</c:v>
                </c:pt>
                <c:pt idx="5">
                  <c:v>Total</c:v>
                </c:pt>
              </c:strCache>
            </c:strRef>
          </c:cat>
          <c:val>
            <c:numRef>
              <c:f>'Sheet1'!$E$2:$E$7</c:f>
              <c:numCache>
                <c:formatCode>General</c:formatCode>
                <c:ptCount val="6"/>
                <c:pt idx="0">
                  <c:v>79</c:v>
                </c:pt>
                <c:pt idx="1">
                  <c:v>60</c:v>
                </c:pt>
                <c:pt idx="2">
                  <c:v>69</c:v>
                </c:pt>
                <c:pt idx="3">
                  <c:v>76</c:v>
                </c:pt>
                <c:pt idx="4">
                  <c:v>75</c:v>
                </c:pt>
                <c:pt idx="5">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41582336"/>
        <c:axId val="141583872"/>
      </c:barChart>
      <c:catAx>
        <c:axId val="14158233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41583872"/>
        <c:crosses val="autoZero"/>
        <c:auto val="1"/>
        <c:lblAlgn val="ctr"/>
        <c:lblOffset val="100"/>
        <c:noMultiLvlLbl val="1"/>
      </c:catAx>
      <c:valAx>
        <c:axId val="14158387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4158233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Föreläggande och/eller åtgärder behövde vidtas</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1"/>
                <c:pt idx="0">
                  <c:v>47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Varken föreläggande eller åtgärder behövde vidtas</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1"/>
                <c:pt idx="0">
                  <c:v>53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7207168"/>
        <c:axId val="217192704"/>
        <c:axId val="0"/>
      </c:bar3DChart>
      <c:valAx>
        <c:axId val="21719270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7207168"/>
        <c:crosses val="autoZero"/>
        <c:crossBetween val="between"/>
      </c:valAx>
      <c:catAx>
        <c:axId val="2172071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719270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Telefon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14</c:v>
                </c:pt>
                <c:pt idx="1">
                  <c:v>15</c:v>
                </c:pt>
                <c:pt idx="2">
                  <c:v>15</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E-post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57</c:v>
                </c:pt>
                <c:pt idx="1">
                  <c:v>52</c:v>
                </c:pt>
                <c:pt idx="2">
                  <c:v>46</c:v>
                </c:pt>
                <c:pt idx="3">
                  <c:v>51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Brev</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13</c:v>
                </c:pt>
                <c:pt idx="1">
                  <c:v>19</c:v>
                </c:pt>
                <c:pt idx="2">
                  <c:v>31</c:v>
                </c:pt>
                <c:pt idx="3">
                  <c:v>20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Personligt möte</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12</c:v>
                </c:pt>
                <c:pt idx="1">
                  <c:v>11</c:v>
                </c:pt>
                <c:pt idx="2">
                  <c:v>8</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Digital tjänst</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2</c:v>
                </c:pt>
                <c:pt idx="1">
                  <c:v>1</c:v>
                </c:pt>
                <c:pt idx="2">
                  <c:v>0</c:v>
                </c:pt>
                <c:pt idx="3">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Annat sätt</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2</c:v>
                </c:pt>
                <c:pt idx="1">
                  <c:v>2</c:v>
                </c:pt>
                <c:pt idx="2">
                  <c:v>0</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25880320"/>
        <c:axId val="225878400"/>
        <c:axId val="0"/>
      </c:bar3DChart>
      <c:valAx>
        <c:axId val="2258784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25880320"/>
        <c:crosses val="autoZero"/>
        <c:crossBetween val="between"/>
      </c:valAx>
      <c:catAx>
        <c:axId val="22588032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258784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fick fullständig information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35</c:v>
                </c:pt>
                <c:pt idx="1">
                  <c:v>30</c:v>
                </c:pt>
                <c:pt idx="2">
                  <c:v>31</c:v>
                </c:pt>
                <c:pt idx="3">
                  <c:v>30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fick viss information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25</c:v>
                </c:pt>
                <c:pt idx="1">
                  <c:v>31</c:v>
                </c:pt>
                <c:pt idx="2">
                  <c:v>54</c:v>
                </c:pt>
                <c:pt idx="3">
                  <c:v>33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 inte alls</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40</c:v>
                </c:pt>
                <c:pt idx="1">
                  <c:v>39</c:v>
                </c:pt>
                <c:pt idx="2">
                  <c:v>15</c:v>
                </c:pt>
                <c:pt idx="3">
                  <c:v>37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26264576"/>
        <c:axId val="226241920"/>
        <c:axId val="0"/>
      </c:bar3DChart>
      <c:valAx>
        <c:axId val="22624192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26264576"/>
        <c:crosses val="autoZero"/>
        <c:crossBetween val="between"/>
      </c:valAx>
      <c:catAx>
        <c:axId val="22626457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2624192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Helt rimlig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20</c:v>
                </c:pt>
                <c:pt idx="1">
                  <c:v>11</c:v>
                </c:pt>
                <c:pt idx="2">
                  <c:v>31</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Ganska rimlig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35</c:v>
                </c:pt>
                <c:pt idx="1">
                  <c:v>31</c:v>
                </c:pt>
                <c:pt idx="2">
                  <c:v>46</c:v>
                </c:pt>
                <c:pt idx="3">
                  <c:v>32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Varken rimlig eller orimlig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21</c:v>
                </c:pt>
                <c:pt idx="1">
                  <c:v>29</c:v>
                </c:pt>
                <c:pt idx="2">
                  <c:v>8</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Ganska orimlig</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16</c:v>
                </c:pt>
                <c:pt idx="1">
                  <c:v>21</c:v>
                </c:pt>
                <c:pt idx="2">
                  <c:v>8</c:v>
                </c:pt>
                <c:pt idx="3">
                  <c:v>20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Helt orimlig</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9</c:v>
                </c:pt>
                <c:pt idx="1">
                  <c:v>8</c:v>
                </c:pt>
                <c:pt idx="2">
                  <c:v>8</c:v>
                </c:pt>
                <c:pt idx="3">
                  <c:v>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26186368"/>
        <c:axId val="226163712"/>
        <c:axId val="0"/>
      </c:bar3DChart>
      <c:valAx>
        <c:axId val="22616371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26186368"/>
        <c:crosses val="autoZero"/>
        <c:crossBetween val="between"/>
      </c:valAx>
      <c:catAx>
        <c:axId val="2261863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2616371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från flera andra kommuner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48</c:v>
                </c:pt>
                <c:pt idx="1">
                  <c:v>44</c:v>
                </c:pt>
                <c:pt idx="2">
                  <c:v>23</c:v>
                </c:pt>
                <c:pt idx="3">
                  <c:v>42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från en kommun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15</c:v>
                </c:pt>
                <c:pt idx="1">
                  <c:v>11</c:v>
                </c:pt>
                <c:pt idx="2">
                  <c:v>8</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36</c:v>
                </c:pt>
                <c:pt idx="1">
                  <c:v>46</c:v>
                </c:pt>
                <c:pt idx="2">
                  <c:v>69</c:v>
                </c:pt>
                <c:pt idx="3">
                  <c:v>48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26639872"/>
        <c:axId val="226355072"/>
        <c:axId val="0"/>
      </c:bar3DChart>
      <c:valAx>
        <c:axId val="22635507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26639872"/>
        <c:crosses val="autoZero"/>
        <c:crossBetween val="between"/>
      </c:valAx>
      <c:catAx>
        <c:axId val="22663987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2635507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flera gånger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58</c:v>
                </c:pt>
                <c:pt idx="1">
                  <c:v>56</c:v>
                </c:pt>
                <c:pt idx="2">
                  <c:v>31</c:v>
                </c:pt>
                <c:pt idx="3">
                  <c:v>54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en gång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12</c:v>
                </c:pt>
                <c:pt idx="1">
                  <c:v>12</c:v>
                </c:pt>
                <c:pt idx="2">
                  <c:v>38</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31</c:v>
                </c:pt>
                <c:pt idx="1">
                  <c:v>32</c:v>
                </c:pt>
                <c:pt idx="2">
                  <c:v>31</c:v>
                </c:pt>
                <c:pt idx="3">
                  <c:v>32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26436992"/>
        <c:axId val="226435072"/>
        <c:axId val="0"/>
      </c:bar3DChart>
      <c:valAx>
        <c:axId val="22643507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26436992"/>
        <c:crosses val="autoZero"/>
        <c:crossBetween val="between"/>
      </c:valAx>
      <c:catAx>
        <c:axId val="22643699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2643507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'Sheet1'!$B$2:$B$3</c:f>
              <c:numCache>
                <c:formatCode>General</c:formatCode>
                <c:ptCount val="2"/>
                <c:pt idx="0">
                  <c:v>62</c:v>
                </c:pt>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'Sheet1'!$C$2:$C$3</c:f>
              <c:numCache>
                <c:formatCode>General</c:formatCode>
                <c:ptCount val="2"/>
                <c:pt idx="0">
                  <c:v>38</c:v>
                </c:pt>
                <c:pt idx="1">
                  <c:v>40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27595008"/>
        <c:axId val="227580544"/>
        <c:axId val="0"/>
      </c:bar3DChart>
      <c:valAx>
        <c:axId val="22758054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27595008"/>
        <c:crosses val="autoZero"/>
        <c:crossBetween val="between"/>
      </c:valAx>
      <c:catAx>
        <c:axId val="22759500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2758054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67</c:v>
                </c:pt>
                <c:pt idx="1">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68</c:v>
                </c:pt>
                <c:pt idx="1">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68</c:v>
                </c:pt>
                <c:pt idx="1">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8042240"/>
        <c:axId val="228043776"/>
      </c:barChart>
      <c:catAx>
        <c:axId val="22804224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8043776"/>
        <c:crosses val="autoZero"/>
        <c:auto val="1"/>
        <c:lblAlgn val="ctr"/>
        <c:lblOffset val="100"/>
        <c:noMultiLvlLbl val="1"/>
      </c:catAx>
      <c:valAx>
        <c:axId val="2280437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804224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74</c:v>
                </c:pt>
                <c:pt idx="1">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71</c:v>
                </c:pt>
                <c:pt idx="1">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8160640"/>
        <c:axId val="228162176"/>
      </c:barChart>
      <c:catAx>
        <c:axId val="22816064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8162176"/>
        <c:crosses val="autoZero"/>
        <c:auto val="1"/>
        <c:lblAlgn val="ctr"/>
        <c:lblOffset val="100"/>
        <c:noMultiLvlLbl val="1"/>
      </c:catAx>
      <c:valAx>
        <c:axId val="2281621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816064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67</c:v>
                </c:pt>
                <c:pt idx="1">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71</c:v>
                </c:pt>
                <c:pt idx="1">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69</c:v>
                </c:pt>
                <c:pt idx="1">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7705600"/>
        <c:axId val="227707136"/>
      </c:barChart>
      <c:catAx>
        <c:axId val="22770560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7707136"/>
        <c:crosses val="autoZero"/>
        <c:auto val="1"/>
        <c:lblAlgn val="ctr"/>
        <c:lblOffset val="100"/>
        <c:noMultiLvlLbl val="1"/>
      </c:catAx>
      <c:valAx>
        <c:axId val="22770713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770560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Brandskydd</c:v>
                </c:pt>
                <c:pt idx="1">
                  <c:v>Bygglov</c:v>
                </c:pt>
                <c:pt idx="2">
                  <c:v>Markupplåtelse</c:v>
                </c:pt>
                <c:pt idx="3">
                  <c:v>Serveringstillstånd</c:v>
                </c:pt>
                <c:pt idx="4">
                  <c:v>Miljö- och hälsoskydd</c:v>
                </c:pt>
                <c:pt idx="5">
                  <c:v>Livsmedelskontroll</c:v>
                </c:pt>
                <c:pt idx="6">
                  <c:v>Total</c:v>
                </c:pt>
              </c:strCache>
            </c:strRef>
          </c:cat>
          <c:val>
            <c:numRef>
              <c:f>'Sheet1'!$B$2:$B$8</c:f>
              <c:numCache>
                <c:formatCode>General</c:formatCode>
                <c:ptCount val="7"/>
                <c:pt idx="0">
                  <c:v>80</c:v>
                </c:pt>
                <c:pt idx="1">
                  <c:v>60</c:v>
                </c:pt>
                <c:pt idx="2">
                  <c:v>69</c:v>
                </c:pt>
                <c:pt idx="3">
                  <c:v>74</c:v>
                </c:pt>
                <c:pt idx="4">
                  <c:v>70</c:v>
                </c:pt>
                <c:pt idx="5">
                  <c:v>74</c:v>
                </c:pt>
                <c:pt idx="6">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Brandskydd</c:v>
                </c:pt>
                <c:pt idx="1">
                  <c:v>Bygglov</c:v>
                </c:pt>
                <c:pt idx="2">
                  <c:v>Markupplåtelse</c:v>
                </c:pt>
                <c:pt idx="3">
                  <c:v>Serveringstillstånd</c:v>
                </c:pt>
                <c:pt idx="4">
                  <c:v>Miljö- och hälsoskydd</c:v>
                </c:pt>
                <c:pt idx="5">
                  <c:v>Livsmedelskontroll</c:v>
                </c:pt>
                <c:pt idx="6">
                  <c:v>Total</c:v>
                </c:pt>
              </c:strCache>
            </c:strRef>
          </c:cat>
          <c:val>
            <c:numRef>
              <c:f>'Sheet1'!$C$2:$C$8</c:f>
              <c:numCache>
                <c:formatCode>General</c:formatCode>
                <c:ptCount val="7"/>
                <c:pt idx="0">
                  <c:v>75</c:v>
                </c:pt>
                <c:pt idx="1">
                  <c:v>61</c:v>
                </c:pt>
                <c:pt idx="2">
                  <c:v>68</c:v>
                </c:pt>
                <c:pt idx="3">
                  <c:v>75</c:v>
                </c:pt>
                <c:pt idx="4">
                  <c:v>76</c:v>
                </c:pt>
                <c:pt idx="5">
                  <c:v>74</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Brandskydd</c:v>
                </c:pt>
                <c:pt idx="1">
                  <c:v>Bygglov</c:v>
                </c:pt>
                <c:pt idx="2">
                  <c:v>Markupplåtelse</c:v>
                </c:pt>
                <c:pt idx="3">
                  <c:v>Serveringstillstånd</c:v>
                </c:pt>
                <c:pt idx="4">
                  <c:v>Miljö- och hälsoskydd</c:v>
                </c:pt>
                <c:pt idx="5">
                  <c:v>Livsmedelskontroll</c:v>
                </c:pt>
                <c:pt idx="6">
                  <c:v>Total</c:v>
                </c:pt>
              </c:strCache>
            </c:strRef>
          </c:cat>
          <c:val>
            <c:numRef>
              <c:f>'Sheet1'!$D$2:$D$8</c:f>
              <c:numCache>
                <c:formatCode>General</c:formatCode>
                <c:ptCount val="7"/>
                <c:pt idx="0">
                  <c:v>92</c:v>
                </c:pt>
                <c:pt idx="1">
                  <c:v>52</c:v>
                </c:pt>
                <c:pt idx="2">
                  <c:v>71</c:v>
                </c:pt>
                <c:pt idx="4">
                  <c:v>72</c:v>
                </c:pt>
                <c:pt idx="5">
                  <c:v>77</c:v>
                </c:pt>
                <c:pt idx="6">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Brandskydd</c:v>
                </c:pt>
                <c:pt idx="1">
                  <c:v>Bygglov</c:v>
                </c:pt>
                <c:pt idx="2">
                  <c:v>Markupplåtelse</c:v>
                </c:pt>
                <c:pt idx="3">
                  <c:v>Serveringstillstånd</c:v>
                </c:pt>
                <c:pt idx="4">
                  <c:v>Miljö- och hälsoskydd</c:v>
                </c:pt>
                <c:pt idx="5">
                  <c:v>Livsmedelskontroll</c:v>
                </c:pt>
                <c:pt idx="6">
                  <c:v>Total</c:v>
                </c:pt>
              </c:strCache>
            </c:strRef>
          </c:cat>
          <c:val>
            <c:numRef>
              <c:f>'Sheet1'!$E$2:$E$8</c:f>
              <c:numCache>
                <c:formatCode>General</c:formatCode>
                <c:ptCount val="7"/>
                <c:pt idx="0">
                  <c:v>79</c:v>
                </c:pt>
                <c:pt idx="1">
                  <c:v>60</c:v>
                </c:pt>
                <c:pt idx="2">
                  <c:v>69</c:v>
                </c:pt>
                <c:pt idx="3">
                  <c:v>76</c:v>
                </c:pt>
                <c:pt idx="4">
                  <c:v>75</c:v>
                </c:pt>
                <c:pt idx="5">
                  <c:v>74</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53335680"/>
        <c:axId val="153337216"/>
      </c:barChart>
      <c:catAx>
        <c:axId val="15333568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53337216"/>
        <c:crosses val="autoZero"/>
        <c:auto val="1"/>
        <c:lblAlgn val="ctr"/>
        <c:lblOffset val="100"/>
        <c:noMultiLvlLbl val="1"/>
      </c:catAx>
      <c:valAx>
        <c:axId val="15333721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5333568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NKI &lt; 10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c:v>
                </c:pt>
                <c:pt idx="1">
                  <c:v>0</c:v>
                </c:pt>
                <c:pt idx="2">
                  <c:v>9</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10 ≤ NKI &lt; 20</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c:v>
                </c:pt>
                <c:pt idx="1">
                  <c:v>6</c:v>
                </c:pt>
                <c:pt idx="2">
                  <c:v>0</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 ≤ NKI &lt; 30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c:v>
                </c:pt>
                <c:pt idx="1">
                  <c:v>6</c:v>
                </c:pt>
                <c:pt idx="2">
                  <c:v>4</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30 ≤ NKI &lt; 40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4</c:v>
                </c:pt>
                <c:pt idx="1">
                  <c:v>4</c:v>
                </c:pt>
                <c:pt idx="2">
                  <c:v>4</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40 ≤ NKI &lt; 50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7</c:v>
                </c:pt>
                <c:pt idx="1">
                  <c:v>7</c:v>
                </c:pt>
                <c:pt idx="2">
                  <c:v>4</c:v>
                </c:pt>
                <c:pt idx="3">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50 ≤ NKI &lt; 60</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10</c:v>
                </c:pt>
                <c:pt idx="1">
                  <c:v>13</c:v>
                </c:pt>
                <c:pt idx="2">
                  <c:v>9</c:v>
                </c:pt>
                <c:pt idx="3">
                  <c:v>11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60 ≤ NKI &lt; 70</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'Sheet1'!$H$2:$H$5</c:f>
              <c:numCache>
                <c:formatCode>General</c:formatCode>
                <c:ptCount val="4"/>
                <c:pt idx="0">
                  <c:v>10</c:v>
                </c:pt>
                <c:pt idx="1">
                  <c:v>10</c:v>
                </c:pt>
                <c:pt idx="2">
                  <c:v>11</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70 ≤ NKI &lt; 80</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'Sheet1'!$I$2:$I$5</c:f>
              <c:numCache>
                <c:formatCode>General</c:formatCode>
                <c:ptCount val="4"/>
                <c:pt idx="0">
                  <c:v>20</c:v>
                </c:pt>
                <c:pt idx="1">
                  <c:v>20</c:v>
                </c:pt>
                <c:pt idx="2">
                  <c:v>9</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9"/>
          <c:order val="8"/>
          <c:tx>
            <c:strRef>
              <c:f>Sheet1!$J$1</c:f>
              <c:strCache>
                <c:ptCount val="1"/>
                <c:pt idx="0">
                  <c:v>80 ≤ NKI &lt; 90</c:v>
                </c:pt>
              </c:strCache>
            </c:strRef>
          </c:tx>
          <c:spPr>
            <a:solidFill>
              <a:srgbClr val="52BACC"/>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'Sheet1'!$J$2:$J$5</c:f>
              <c:numCache>
                <c:formatCode>General</c:formatCode>
                <c:ptCount val="4"/>
                <c:pt idx="0">
                  <c:v>17</c:v>
                </c:pt>
                <c:pt idx="1">
                  <c:v>14</c:v>
                </c:pt>
                <c:pt idx="2">
                  <c:v>13</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10"/>
          <c:order val="9"/>
          <c:tx>
            <c:strRef>
              <c:f>Sheet1!$K$1</c:f>
              <c:strCache>
                <c:ptCount val="1"/>
                <c:pt idx="0">
                  <c:v>90 ≤ NKI</c:v>
                </c:pt>
              </c:strCache>
            </c:strRef>
          </c:tx>
          <c:spPr>
            <a:solidFill>
              <a:srgbClr val="DBDB4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'Sheet1'!$K$2:$K$5</c:f>
              <c:numCache>
                <c:formatCode>General</c:formatCode>
                <c:ptCount val="4"/>
                <c:pt idx="0">
                  <c:v>22</c:v>
                </c:pt>
                <c:pt idx="1">
                  <c:v>21</c:v>
                </c:pt>
                <c:pt idx="2">
                  <c:v>36</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0388608"/>
        <c:axId val="180382336"/>
        <c:axId val="0"/>
      </c:bar3DChart>
      <c:valAx>
        <c:axId val="18038233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0388608"/>
        <c:crosses val="autoZero"/>
        <c:crossBetween val="between"/>
      </c:valAx>
      <c:catAx>
        <c:axId val="18038860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038233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legendEntry>
        <c:idx val="8"/>
        <c:txPr>
          <a:bodyPr/>
          <a:lstStyle/>
          <a:p>
            <a:pPr>
              <a:defRPr sz="1200">
                <a:latin typeface="Tw Cen MT"/>
              </a:defRPr>
            </a:pPr>
            <a:endParaRPr lang="sv-SE"/>
          </a:p>
        </c:txPr>
      </c:legendEntry>
      <c:legendEntry>
        <c:idx val="9"/>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'Sheet1'!$B$2:$B$5</c:f>
              <c:numCache>
                <c:formatCode>General</c:formatCode>
                <c:ptCount val="4"/>
                <c:pt idx="0">
                  <c:v>65</c:v>
                </c:pt>
                <c:pt idx="1">
                  <c:v>70</c:v>
                </c:pt>
                <c:pt idx="2">
                  <c:v>71</c:v>
                </c:pt>
                <c:pt idx="3">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'Sheet1'!$C$2:$C$5</c:f>
              <c:numCache>
                <c:formatCode>General</c:formatCode>
                <c:ptCount val="3"/>
                <c:pt idx="0">
                  <c:v>75</c:v>
                </c:pt>
                <c:pt idx="1">
                  <c:v>69</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'Sheet1'!$D$2:$D$5</c:f>
              <c:numCache>
                <c:formatCode>General</c:formatCode>
                <c:ptCount val="4"/>
                <c:pt idx="0">
                  <c:v>67</c:v>
                </c:pt>
                <c:pt idx="1">
                  <c:v>69</c:v>
                </c:pt>
                <c:pt idx="2">
                  <c:v>73</c:v>
                </c:pt>
                <c:pt idx="3">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8363264"/>
        <c:axId val="228377344"/>
      </c:barChart>
      <c:catAx>
        <c:axId val="22836326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8377344"/>
        <c:crosses val="autoZero"/>
        <c:auto val="1"/>
        <c:lblAlgn val="ctr"/>
        <c:lblOffset val="100"/>
        <c:noMultiLvlLbl val="1"/>
      </c:catAx>
      <c:valAx>
        <c:axId val="22837734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836326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'Sheet1'!$B$2:$B$7</c:f>
              <c:numCache>
                <c:formatCode>General</c:formatCode>
                <c:ptCount val="6"/>
                <c:pt idx="0">
                  <c:v>70</c:v>
                </c:pt>
                <c:pt idx="1">
                  <c:v>68</c:v>
                </c:pt>
                <c:pt idx="2">
                  <c:v>73</c:v>
                </c:pt>
                <c:pt idx="3">
                  <c:v>69</c:v>
                </c:pt>
                <c:pt idx="4">
                  <c:v>71</c:v>
                </c:pt>
                <c:pt idx="5">
                  <c:v>66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'Sheet1'!$C$2:$C$7</c:f>
              <c:numCache>
                <c:formatCode>General</c:formatCode>
                <c:ptCount val="6"/>
                <c:pt idx="0">
                  <c:v>71</c:v>
                </c:pt>
                <c:pt idx="1">
                  <c:v>66</c:v>
                </c:pt>
                <c:pt idx="2">
                  <c:v>70</c:v>
                </c:pt>
                <c:pt idx="3">
                  <c:v>65</c:v>
                </c:pt>
                <c:pt idx="4">
                  <c:v>64</c:v>
                </c:pt>
                <c:pt idx="5">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'Sheet1'!$D$2:$D$7</c:f>
              <c:numCache>
                <c:formatCode>General</c:formatCode>
                <c:ptCount val="6"/>
                <c:pt idx="0">
                  <c:v>74</c:v>
                </c:pt>
                <c:pt idx="1">
                  <c:v>67</c:v>
                </c:pt>
                <c:pt idx="2">
                  <c:v>77</c:v>
                </c:pt>
                <c:pt idx="3">
                  <c:v>76</c:v>
                </c:pt>
                <c:pt idx="4">
                  <c:v>74</c:v>
                </c:pt>
                <c:pt idx="5">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'Sheet1'!$E$2:$E$7</c:f>
              <c:numCache>
                <c:formatCode>General</c:formatCode>
                <c:ptCount val="6"/>
                <c:pt idx="0">
                  <c:v>72</c:v>
                </c:pt>
                <c:pt idx="1">
                  <c:v>66</c:v>
                </c:pt>
                <c:pt idx="2">
                  <c:v>73</c:v>
                </c:pt>
                <c:pt idx="3">
                  <c:v>69</c:v>
                </c:pt>
                <c:pt idx="4">
                  <c:v>67</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8928512"/>
        <c:axId val="228938496"/>
      </c:barChart>
      <c:catAx>
        <c:axId val="22892851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8938496"/>
        <c:crosses val="autoZero"/>
        <c:auto val="1"/>
        <c:lblAlgn val="ctr"/>
        <c:lblOffset val="100"/>
        <c:noMultiLvlLbl val="1"/>
      </c:catAx>
      <c:valAx>
        <c:axId val="228938496"/>
        <c:scaling>
          <c:orientation val="minMax"/>
          <c:max val="100"/>
          <c:min val="0"/>
        </c:scaling>
        <c:delete val="0"/>
        <c:axPos val="l"/>
        <c:majorGridlines/>
        <c:title>
          <c:tx>
            <c:rich>
              <a:bodyPr/>
              <a:lstStyle/>
              <a:p>
                <a:pPr>
                  <a:defRPr/>
                </a:pPr>
                <a:r>
                  <a:rPr lang="sv-SE" sz="1200">
                    <a:latin typeface="Tw Cen MT"/>
                  </a:rPr>
                  <a:t>Index</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892851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1.2927229510346401</c:v>
                </c:pt>
              </c:numCache>
            </c:numRef>
          </c:xVal>
          <c:yVal>
            <c:numRef>
              <c:f>Sheet1!$C$2</c:f>
              <c:numCache>
                <c:formatCode>General</c:formatCode>
                <c:ptCount val="1"/>
                <c:pt idx="0">
                  <c:v>71.269841269841294</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66.183574879227095</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1.6192945770729501</c:v>
                </c:pt>
              </c:numCache>
            </c:numRef>
          </c:xVal>
          <c:yVal>
            <c:numRef>
              <c:f>Sheet1!$C$4</c:f>
              <c:numCache>
                <c:formatCode>General</c:formatCode>
                <c:ptCount val="1"/>
                <c:pt idx="0">
                  <c:v>70.270270270270302</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0.27336576268046597</c:v>
                </c:pt>
              </c:numCache>
            </c:numRef>
          </c:xVal>
          <c:yVal>
            <c:numRef>
              <c:f>Sheet1!$C$5</c:f>
              <c:numCache>
                <c:formatCode>General</c:formatCode>
                <c:ptCount val="1"/>
                <c:pt idx="0">
                  <c:v>65.4513888888889</c:v>
                </c:pt>
              </c:numCache>
            </c:numRef>
          </c:yVal>
          <c:smooth val="0"/>
        </c:ser>
        <c:ser>
          <c:idx val="5"/>
          <c:order val="4"/>
          <c:tx>
            <c:strRef>
              <c:f>Sheet1!$A$6</c:f>
              <c:strCache>
                <c:ptCount val="1"/>
                <c:pt idx="0">
                  <c:v>Rättssäkerhet</c:v>
                </c:pt>
              </c:strCache>
            </c:strRef>
          </c:tx>
          <c:dLbls>
            <c:dLbl>
              <c:idx val="0"/>
              <c:layout>
                <c:manualLayout>
                  <c:x val="-0.02"/>
                  <c:y val="-3.2500000000000001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2.2769779340598801</c:v>
                </c:pt>
              </c:numCache>
            </c:numRef>
          </c:xVal>
          <c:yVal>
            <c:numRef>
              <c:f>Sheet1!$C$6</c:f>
              <c:numCache>
                <c:formatCode>General</c:formatCode>
                <c:ptCount val="1"/>
                <c:pt idx="0">
                  <c:v>64.030131826741993</c:v>
                </c:pt>
              </c:numCache>
            </c:numRef>
          </c:yVal>
          <c:smooth val="0"/>
        </c:ser>
        <c:ser>
          <c:idx val="6"/>
          <c:order val="5"/>
          <c:tx>
            <c:strRef>
              <c:f>Sheet1!$A$7</c:f>
              <c:strCache>
                <c:ptCount val="1"/>
                <c:pt idx="0">
                  <c:v>Effektivitet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0.39072828038857899</c:v>
                </c:pt>
              </c:numCache>
            </c:numRef>
          </c:xVal>
          <c:yVal>
            <c:numRef>
              <c:f>Sheet1!$C$7</c:f>
              <c:numCache>
                <c:formatCode>General</c:formatCode>
                <c:ptCount val="1"/>
                <c:pt idx="0">
                  <c:v>75.456053067993395</c:v>
                </c:pt>
              </c:numCache>
            </c:numRef>
          </c:yVal>
          <c:smooth val="0"/>
        </c:ser>
        <c:dLbls>
          <c:showLegendKey val="0"/>
          <c:showVal val="0"/>
          <c:showCatName val="0"/>
          <c:showSerName val="0"/>
          <c:showPercent val="0"/>
          <c:showBubbleSize val="0"/>
        </c:dLbls>
        <c:axId val="229431936"/>
        <c:axId val="229319424"/>
      </c:scatterChart>
      <c:valAx>
        <c:axId val="229431936"/>
        <c:scaling>
          <c:orientation val="minMax"/>
          <c:max val="2.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29319424"/>
        <c:crosses val="autoZero"/>
        <c:crossBetween val="midCat"/>
      </c:valAx>
      <c:valAx>
        <c:axId val="229319424"/>
        <c:scaling>
          <c:orientation val="minMax"/>
          <c:max val="80"/>
          <c:min val="6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29431936"/>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1.1307542763448</c:v>
                </c:pt>
              </c:numCache>
            </c:numRef>
          </c:xVal>
          <c:yVal>
            <c:numRef>
              <c:f>Sheet1!$C$2</c:f>
              <c:numCache>
                <c:formatCode>General</c:formatCode>
                <c:ptCount val="1"/>
                <c:pt idx="0">
                  <c:v>67.204301075268802</c:v>
                </c:pt>
              </c:numCache>
            </c:numRef>
          </c:yVal>
          <c:smooth val="0"/>
        </c:ser>
        <c:ser>
          <c:idx val="2"/>
          <c:order val="1"/>
          <c:tx>
            <c:strRef>
              <c:f>Sheet1!$A$3</c:f>
              <c:strCache>
                <c:ptCount val="1"/>
                <c:pt idx="0">
                  <c:v>Hur nöjd var du med det sätt som vi motiverade våra ställningstaganden/beslut?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0.25857903681651501</c:v>
                </c:pt>
              </c:numCache>
            </c:numRef>
          </c:xVal>
          <c:yVal>
            <c:numRef>
              <c:f>Sheet1!$C$3</c:f>
              <c:numCache>
                <c:formatCode>General</c:formatCode>
                <c:ptCount val="1"/>
                <c:pt idx="0">
                  <c:v>60.942760942760998</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8.7499999999999994E-2"/>
                  <c:y val="0.01"/>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3.3724346723248502</c:v>
                </c:pt>
              </c:numCache>
            </c:numRef>
          </c:xVal>
          <c:yVal>
            <c:numRef>
              <c:f>Sheet1!$C$4</c:f>
              <c:numCache>
                <c:formatCode>General</c:formatCode>
                <c:ptCount val="1"/>
                <c:pt idx="0">
                  <c:v>59.259259259259203</c:v>
                </c:pt>
              </c:numCache>
            </c:numRef>
          </c:yVal>
          <c:smooth val="0"/>
        </c:ser>
        <c:dLbls>
          <c:showLegendKey val="0"/>
          <c:showVal val="0"/>
          <c:showCatName val="0"/>
          <c:showSerName val="0"/>
          <c:showPercent val="0"/>
          <c:showBubbleSize val="0"/>
        </c:dLbls>
        <c:axId val="215190912"/>
        <c:axId val="215205376"/>
      </c:scatterChart>
      <c:valAx>
        <c:axId val="215190912"/>
        <c:scaling>
          <c:orientation val="minMax"/>
          <c:max val="3.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5205376"/>
        <c:crosses val="autoZero"/>
        <c:crossBetween val="midCat"/>
      </c:valAx>
      <c:valAx>
        <c:axId val="215205376"/>
        <c:scaling>
          <c:orientation val="minMax"/>
          <c:max val="70"/>
          <c:min val="5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5190912"/>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0.72442554035814199</c:v>
                </c:pt>
              </c:numCache>
            </c:numRef>
          </c:xVal>
          <c:yVal>
            <c:numRef>
              <c:f>Sheet1!$C$2</c:f>
              <c:numCache>
                <c:formatCode>General</c:formatCode>
                <c:ptCount val="1"/>
                <c:pt idx="0">
                  <c:v>72.369714847590998</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66.371681415929302</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1.2906208499962299</c:v>
                </c:pt>
              </c:numCache>
            </c:numRef>
          </c:xVal>
          <c:yVal>
            <c:numRef>
              <c:f>Sheet1!$C$4</c:f>
              <c:numCache>
                <c:formatCode>General</c:formatCode>
                <c:ptCount val="1"/>
                <c:pt idx="0">
                  <c:v>73.002754820936701</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0.30606679706159501</c:v>
                </c:pt>
              </c:numCache>
            </c:numRef>
          </c:xVal>
          <c:yVal>
            <c:numRef>
              <c:f>Sheet1!$C$5</c:f>
              <c:numCache>
                <c:formatCode>General</c:formatCode>
                <c:ptCount val="1"/>
                <c:pt idx="0">
                  <c:v>69.416941694169296</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2.0398205164087599</c:v>
                </c:pt>
              </c:numCache>
            </c:numRef>
          </c:xVal>
          <c:yVal>
            <c:numRef>
              <c:f>Sheet1!$C$6</c:f>
              <c:numCache>
                <c:formatCode>General</c:formatCode>
                <c:ptCount val="1"/>
                <c:pt idx="0">
                  <c:v>67.177522349936098</c:v>
                </c:pt>
              </c:numCache>
            </c:numRef>
          </c:yVal>
          <c:smooth val="0"/>
        </c:ser>
        <c:ser>
          <c:idx val="6"/>
          <c:order val="5"/>
          <c:tx>
            <c:strRef>
              <c:f>Sheet1!$A$7</c:f>
              <c:strCache>
                <c:ptCount val="1"/>
                <c:pt idx="0">
                  <c:v>Effektivitet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1.0739246736880601</c:v>
                </c:pt>
              </c:numCache>
            </c:numRef>
          </c:xVal>
          <c:yVal>
            <c:numRef>
              <c:f>Sheet1!$C$7</c:f>
              <c:numCache>
                <c:formatCode>General</c:formatCode>
                <c:ptCount val="1"/>
                <c:pt idx="0">
                  <c:v>73.908730158730094</c:v>
                </c:pt>
              </c:numCache>
            </c:numRef>
          </c:yVal>
          <c:smooth val="0"/>
        </c:ser>
        <c:dLbls>
          <c:showLegendKey val="0"/>
          <c:showVal val="0"/>
          <c:showCatName val="0"/>
          <c:showSerName val="0"/>
          <c:showPercent val="0"/>
          <c:showBubbleSize val="0"/>
        </c:dLbls>
        <c:axId val="215286912"/>
        <c:axId val="215288832"/>
      </c:scatterChart>
      <c:valAx>
        <c:axId val="215286912"/>
        <c:scaling>
          <c:orientation val="minMax"/>
          <c:max val="2.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5288832"/>
        <c:crosses val="autoZero"/>
        <c:crossBetween val="midCat"/>
      </c:valAx>
      <c:valAx>
        <c:axId val="215288832"/>
        <c:scaling>
          <c:orientation val="minMax"/>
          <c:max val="80"/>
          <c:min val="6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5286912"/>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1.0222846799099401</c:v>
                </c:pt>
              </c:numCache>
            </c:numRef>
          </c:xVal>
          <c:yVal>
            <c:numRef>
              <c:f>Sheet1!$C$2</c:f>
              <c:numCache>
                <c:formatCode>General</c:formatCode>
                <c:ptCount val="1"/>
                <c:pt idx="0">
                  <c:v>68.518518518518405</c:v>
                </c:pt>
              </c:numCache>
            </c:numRef>
          </c:yVal>
          <c:smooth val="0"/>
        </c:ser>
        <c:ser>
          <c:idx val="2"/>
          <c:order val="1"/>
          <c:tx>
            <c:strRef>
              <c:f>Sheet1!$A$3</c:f>
              <c:strCache>
                <c:ptCount val="1"/>
                <c:pt idx="0">
                  <c:v>Hur nöjd var du med det sätt som vi motiverade våra ställningstaganden/beslut?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0.45251482566847301</c:v>
                </c:pt>
              </c:numCache>
            </c:numRef>
          </c:xVal>
          <c:yVal>
            <c:numRef>
              <c:f>Sheet1!$C$3</c:f>
              <c:numCache>
                <c:formatCode>General</c:formatCode>
                <c:ptCount val="1"/>
                <c:pt idx="0">
                  <c:v>64.686468646864597</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9.1665607737743949E-17"/>
                  <c:y val="-6.7500000000000004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3.3193246351158101</c:v>
                </c:pt>
              </c:numCache>
            </c:numRef>
          </c:xVal>
          <c:yVal>
            <c:numRef>
              <c:f>Sheet1!$C$4</c:f>
              <c:numCache>
                <c:formatCode>General</c:formatCode>
                <c:ptCount val="1"/>
                <c:pt idx="0">
                  <c:v>62.191358024691297</c:v>
                </c:pt>
              </c:numCache>
            </c:numRef>
          </c:yVal>
          <c:smooth val="0"/>
        </c:ser>
        <c:dLbls>
          <c:showLegendKey val="0"/>
          <c:showVal val="0"/>
          <c:showCatName val="0"/>
          <c:showSerName val="0"/>
          <c:showPercent val="0"/>
          <c:showBubbleSize val="0"/>
        </c:dLbls>
        <c:axId val="229099392"/>
        <c:axId val="229117952"/>
      </c:scatterChart>
      <c:valAx>
        <c:axId val="229099392"/>
        <c:scaling>
          <c:orientation val="minMax"/>
          <c:max val="3.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29117952"/>
        <c:crosses val="autoZero"/>
        <c:crossBetween val="midCat"/>
      </c:valAx>
      <c:valAx>
        <c:axId val="229117952"/>
        <c:scaling>
          <c:orientation val="minMax"/>
          <c:max val="70"/>
          <c:min val="6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29099392"/>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'Sheet1'!$B$2:$B$4</c:f>
              <c:numCache>
                <c:formatCode>General</c:formatCode>
                <c:ptCount val="3"/>
                <c:pt idx="0">
                  <c:v>68</c:v>
                </c:pt>
                <c:pt idx="1">
                  <c:v>73</c:v>
                </c:pt>
                <c:pt idx="2">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'Sheet1'!$C$2:$C$4</c:f>
              <c:numCache>
                <c:formatCode>General</c:formatCode>
                <c:ptCount val="3"/>
                <c:pt idx="0">
                  <c:v>68</c:v>
                </c:pt>
                <c:pt idx="1">
                  <c:v>70</c:v>
                </c:pt>
                <c:pt idx="2">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'Sheet1'!$D$2:$D$4</c:f>
              <c:numCache>
                <c:formatCode>General</c:formatCode>
                <c:ptCount val="3"/>
                <c:pt idx="0">
                  <c:v>71</c:v>
                </c:pt>
                <c:pt idx="1">
                  <c:v>71</c:v>
                </c:pt>
                <c:pt idx="2">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'Sheet1'!$E$2:$E$4</c:f>
              <c:numCache>
                <c:formatCode>General</c:formatCode>
                <c:ptCount val="3"/>
                <c:pt idx="0">
                  <c:v>69</c:v>
                </c:pt>
                <c:pt idx="1">
                  <c:v>71</c:v>
                </c:pt>
                <c:pt idx="2">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9248384"/>
        <c:axId val="229278848"/>
      </c:barChart>
      <c:catAx>
        <c:axId val="22924838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9278848"/>
        <c:crosses val="autoZero"/>
        <c:auto val="1"/>
        <c:lblAlgn val="ctr"/>
        <c:lblOffset val="100"/>
        <c:noMultiLvlLbl val="1"/>
      </c:catAx>
      <c:valAx>
        <c:axId val="22927884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924838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'Sheet1'!$B$2:$B$8</c:f>
              <c:numCache>
                <c:formatCode>General</c:formatCode>
                <c:ptCount val="7"/>
                <c:pt idx="0">
                  <c:v>63</c:v>
                </c:pt>
                <c:pt idx="1">
                  <c:v>67</c:v>
                </c:pt>
                <c:pt idx="2">
                  <c:v>68</c:v>
                </c:pt>
                <c:pt idx="3">
                  <c:v>71</c:v>
                </c:pt>
                <c:pt idx="4">
                  <c:v>68</c:v>
                </c:pt>
                <c:pt idx="5">
                  <c:v>74</c:v>
                </c:pt>
                <c:pt idx="6">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'Sheet1'!$C$2:$C$8</c:f>
              <c:numCache>
                <c:formatCode>General</c:formatCode>
                <c:ptCount val="7"/>
                <c:pt idx="1">
                  <c:v>63</c:v>
                </c:pt>
                <c:pt idx="2">
                  <c:v>72</c:v>
                </c:pt>
                <c:pt idx="3">
                  <c:v>66</c:v>
                </c:pt>
                <c:pt idx="4">
                  <c:v>69</c:v>
                </c:pt>
                <c:pt idx="6">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'Sheet1'!$D$2:$D$8</c:f>
              <c:numCache>
                <c:formatCode>General</c:formatCode>
                <c:ptCount val="7"/>
                <c:pt idx="2">
                  <c:v>73</c:v>
                </c:pt>
                <c:pt idx="3">
                  <c:v>63</c:v>
                </c:pt>
                <c:pt idx="4">
                  <c:v>81</c:v>
                </c:pt>
                <c:pt idx="5">
                  <c:v>69</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'Sheet1'!$E$2:$E$8</c:f>
              <c:numCache>
                <c:formatCode>General</c:formatCode>
                <c:ptCount val="7"/>
                <c:pt idx="1">
                  <c:v>64</c:v>
                </c:pt>
                <c:pt idx="2">
                  <c:v>73</c:v>
                </c:pt>
                <c:pt idx="3">
                  <c:v>65</c:v>
                </c:pt>
                <c:pt idx="4">
                  <c:v>75</c:v>
                </c:pt>
                <c:pt idx="5">
                  <c:v>74</c:v>
                </c:pt>
                <c:pt idx="6">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9914112"/>
        <c:axId val="229915648"/>
      </c:barChart>
      <c:catAx>
        <c:axId val="22991411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9915648"/>
        <c:crosses val="autoZero"/>
        <c:auto val="1"/>
        <c:lblAlgn val="ctr"/>
        <c:lblOffset val="100"/>
        <c:noMultiLvlLbl val="1"/>
      </c:catAx>
      <c:valAx>
        <c:axId val="22991564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991411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'Sheet1'!$B$2:$B$10</c:f>
              <c:numCache>
                <c:formatCode>General</c:formatCode>
                <c:ptCount val="9"/>
                <c:pt idx="1">
                  <c:v>69</c:v>
                </c:pt>
                <c:pt idx="2">
                  <c:v>49</c:v>
                </c:pt>
                <c:pt idx="3">
                  <c:v>71</c:v>
                </c:pt>
                <c:pt idx="4">
                  <c:v>69</c:v>
                </c:pt>
                <c:pt idx="5">
                  <c:v>67</c:v>
                </c:pt>
                <c:pt idx="6">
                  <c:v>70</c:v>
                </c:pt>
                <c:pt idx="7">
                  <c:v>69</c:v>
                </c:pt>
                <c:pt idx="8">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'Sheet1'!$C$2:$C$10</c:f>
              <c:numCache>
                <c:formatCode>General</c:formatCode>
                <c:ptCount val="9"/>
                <c:pt idx="1">
                  <c:v>72</c:v>
                </c:pt>
                <c:pt idx="4">
                  <c:v>64</c:v>
                </c:pt>
                <c:pt idx="7">
                  <c:v>58</c:v>
                </c:pt>
                <c:pt idx="8">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0380672"/>
        <c:axId val="230382208"/>
      </c:barChart>
      <c:catAx>
        <c:axId val="23038067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0382208"/>
        <c:crosses val="autoZero"/>
        <c:auto val="1"/>
        <c:lblAlgn val="ctr"/>
        <c:lblOffset val="100"/>
        <c:noMultiLvlLbl val="1"/>
      </c:catAx>
      <c:valAx>
        <c:axId val="23038220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038067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'Sheet1'!$B$2:$B$7</c:f>
              <c:numCache>
                <c:formatCode>General</c:formatCode>
                <c:ptCount val="6"/>
                <c:pt idx="0">
                  <c:v>72</c:v>
                </c:pt>
                <c:pt idx="1">
                  <c:v>70</c:v>
                </c:pt>
                <c:pt idx="2">
                  <c:v>75</c:v>
                </c:pt>
                <c:pt idx="3">
                  <c:v>72</c:v>
                </c:pt>
                <c:pt idx="4">
                  <c:v>71</c:v>
                </c:pt>
                <c:pt idx="5">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'Sheet1'!$C$2:$C$7</c:f>
              <c:numCache>
                <c:formatCode>General</c:formatCode>
                <c:ptCount val="6"/>
                <c:pt idx="0">
                  <c:v>72</c:v>
                </c:pt>
                <c:pt idx="1">
                  <c:v>71</c:v>
                </c:pt>
                <c:pt idx="2">
                  <c:v>76</c:v>
                </c:pt>
                <c:pt idx="3">
                  <c:v>73</c:v>
                </c:pt>
                <c:pt idx="4">
                  <c:v>71</c:v>
                </c:pt>
                <c:pt idx="5">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'Sheet1'!$D$2:$D$7</c:f>
              <c:numCache>
                <c:formatCode>General</c:formatCode>
                <c:ptCount val="6"/>
                <c:pt idx="0">
                  <c:v>75</c:v>
                </c:pt>
                <c:pt idx="1">
                  <c:v>69</c:v>
                </c:pt>
                <c:pt idx="2">
                  <c:v>81</c:v>
                </c:pt>
                <c:pt idx="3">
                  <c:v>77</c:v>
                </c:pt>
                <c:pt idx="4">
                  <c:v>77</c:v>
                </c:pt>
                <c:pt idx="5">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'Sheet1'!$E$2:$E$7</c:f>
              <c:numCache>
                <c:formatCode>General</c:formatCode>
                <c:ptCount val="6"/>
                <c:pt idx="0">
                  <c:v>72</c:v>
                </c:pt>
                <c:pt idx="1">
                  <c:v>70</c:v>
                </c:pt>
                <c:pt idx="2">
                  <c:v>77</c:v>
                </c:pt>
                <c:pt idx="3">
                  <c:v>74</c:v>
                </c:pt>
                <c:pt idx="4">
                  <c:v>72</c:v>
                </c:pt>
                <c:pt idx="5">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53499904"/>
        <c:axId val="153518080"/>
      </c:barChart>
      <c:catAx>
        <c:axId val="15349990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53518080"/>
        <c:crosses val="autoZero"/>
        <c:auto val="1"/>
        <c:lblAlgn val="ctr"/>
        <c:lblOffset val="100"/>
        <c:noMultiLvlLbl val="1"/>
      </c:catAx>
      <c:valAx>
        <c:axId val="153518080"/>
        <c:scaling>
          <c:orientation val="minMax"/>
          <c:max val="100"/>
          <c:min val="0"/>
        </c:scaling>
        <c:delete val="0"/>
        <c:axPos val="l"/>
        <c:majorGridlines/>
        <c:title>
          <c:tx>
            <c:rich>
              <a:bodyPr/>
              <a:lstStyle/>
              <a:p>
                <a:pPr>
                  <a:defRPr/>
                </a:pPr>
                <a:r>
                  <a:rPr lang="sv-SE" sz="1200">
                    <a:latin typeface="Tw Cen MT"/>
                  </a:rPr>
                  <a:t>Index</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5349990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'Sheet1'!$B$2:$B$8</c:f>
              <c:numCache>
                <c:formatCode>General</c:formatCode>
                <c:ptCount val="7"/>
                <c:pt idx="0">
                  <c:v>76</c:v>
                </c:pt>
                <c:pt idx="1">
                  <c:v>70</c:v>
                </c:pt>
                <c:pt idx="2">
                  <c:v>68</c:v>
                </c:pt>
                <c:pt idx="3">
                  <c:v>70</c:v>
                </c:pt>
                <c:pt idx="4">
                  <c:v>64</c:v>
                </c:pt>
                <c:pt idx="5">
                  <c:v>67</c:v>
                </c:pt>
                <c:pt idx="6">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'Sheet1'!$C$2:$C$8</c:f>
              <c:numCache>
                <c:formatCode>General</c:formatCode>
                <c:ptCount val="7"/>
                <c:pt idx="1">
                  <c:v>67</c:v>
                </c:pt>
                <c:pt idx="2">
                  <c:v>63</c:v>
                </c:pt>
                <c:pt idx="3">
                  <c:v>71</c:v>
                </c:pt>
                <c:pt idx="6">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0521088"/>
        <c:axId val="230531072"/>
      </c:barChart>
      <c:catAx>
        <c:axId val="23052108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0531072"/>
        <c:crosses val="autoZero"/>
        <c:auto val="1"/>
        <c:lblAlgn val="ctr"/>
        <c:lblOffset val="100"/>
        <c:noMultiLvlLbl val="1"/>
      </c:catAx>
      <c:valAx>
        <c:axId val="23053107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052108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'Sheet1'!$B$2:$B$5</c:f>
              <c:numCache>
                <c:formatCode>General</c:formatCode>
                <c:ptCount val="4"/>
                <c:pt idx="0">
                  <c:v>76</c:v>
                </c:pt>
                <c:pt idx="1">
                  <c:v>52</c:v>
                </c:pt>
                <c:pt idx="2">
                  <c:v>18</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'Sheet1'!$C$2:$C$5</c:f>
              <c:numCache>
                <c:formatCode>General</c:formatCode>
                <c:ptCount val="4"/>
                <c:pt idx="0">
                  <c:v>77</c:v>
                </c:pt>
                <c:pt idx="1">
                  <c:v>49</c:v>
                </c:pt>
                <c:pt idx="3">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'Sheet1'!$D$2:$D$5</c:f>
              <c:numCache>
                <c:formatCode>General</c:formatCode>
                <c:ptCount val="4"/>
                <c:pt idx="0">
                  <c:v>82</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'Sheet1'!$E$2:$E$5</c:f>
              <c:numCache>
                <c:formatCode>General</c:formatCode>
                <c:ptCount val="4"/>
                <c:pt idx="0">
                  <c:v>79</c:v>
                </c:pt>
                <c:pt idx="1">
                  <c:v>49</c:v>
                </c:pt>
                <c:pt idx="2">
                  <c:v>19</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0238848"/>
        <c:axId val="230252928"/>
      </c:barChart>
      <c:catAx>
        <c:axId val="23023884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0252928"/>
        <c:crosses val="autoZero"/>
        <c:auto val="1"/>
        <c:lblAlgn val="ctr"/>
        <c:lblOffset val="100"/>
        <c:noMultiLvlLbl val="1"/>
      </c:catAx>
      <c:valAx>
        <c:axId val="23025292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023884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'Sheet1'!$B$2:$B$4</c:f>
              <c:numCache>
                <c:formatCode>General</c:formatCode>
                <c:ptCount val="3"/>
                <c:pt idx="0">
                  <c:v>65</c:v>
                </c:pt>
                <c:pt idx="1">
                  <c:v>67</c:v>
                </c:pt>
                <c:pt idx="2">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'Sheet1'!$C$2:$C$4</c:f>
              <c:numCache>
                <c:formatCode>General</c:formatCode>
                <c:ptCount val="3"/>
                <c:pt idx="2">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'Sheet1'!$D$2:$D$4</c:f>
              <c:numCache>
                <c:formatCode>General</c:formatCode>
                <c:ptCount val="3"/>
                <c:pt idx="2">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'Sheet1'!$E$2:$E$4</c:f>
              <c:numCache>
                <c:formatCode>General</c:formatCode>
                <c:ptCount val="3"/>
                <c:pt idx="2">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0930688"/>
        <c:axId val="230944768"/>
      </c:barChart>
      <c:catAx>
        <c:axId val="23093068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0944768"/>
        <c:crosses val="autoZero"/>
        <c:auto val="1"/>
        <c:lblAlgn val="ctr"/>
        <c:lblOffset val="100"/>
        <c:noMultiLvlLbl val="1"/>
      </c:catAx>
      <c:valAx>
        <c:axId val="23094476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093068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'Sheet1'!$B$2:$B$8</c:f>
              <c:numCache>
                <c:formatCode>General</c:formatCode>
                <c:ptCount val="7"/>
                <c:pt idx="0">
                  <c:v>71</c:v>
                </c:pt>
                <c:pt idx="1">
                  <c:v>68</c:v>
                </c:pt>
                <c:pt idx="2">
                  <c:v>70</c:v>
                </c:pt>
                <c:pt idx="3">
                  <c:v>67</c:v>
                </c:pt>
                <c:pt idx="4">
                  <c:v>70</c:v>
                </c:pt>
                <c:pt idx="5">
                  <c:v>64</c:v>
                </c:pt>
                <c:pt idx="6">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'Sheet1'!$C$2:$C$8</c:f>
              <c:numCache>
                <c:formatCode>General</c:formatCode>
                <c:ptCount val="7"/>
                <c:pt idx="0">
                  <c:v>64</c:v>
                </c:pt>
                <c:pt idx="1">
                  <c:v>76</c:v>
                </c:pt>
                <c:pt idx="3">
                  <c:v>63</c:v>
                </c:pt>
                <c:pt idx="6">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'Sheet1'!$D$2:$D$8</c:f>
              <c:numCache>
                <c:formatCode>General</c:formatCode>
                <c:ptCount val="7"/>
                <c:pt idx="0">
                  <c:v>75</c:v>
                </c:pt>
                <c:pt idx="1">
                  <c:v>75</c:v>
                </c:pt>
                <c:pt idx="3">
                  <c:v>51</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'Sheet1'!$E$2:$E$8</c:f>
              <c:numCache>
                <c:formatCode>General</c:formatCode>
                <c:ptCount val="7"/>
                <c:pt idx="0">
                  <c:v>68</c:v>
                </c:pt>
                <c:pt idx="1">
                  <c:v>76</c:v>
                </c:pt>
                <c:pt idx="2">
                  <c:v>52</c:v>
                </c:pt>
                <c:pt idx="3">
                  <c:v>57</c:v>
                </c:pt>
                <c:pt idx="6">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0809984"/>
        <c:axId val="230811520"/>
      </c:barChart>
      <c:catAx>
        <c:axId val="23080998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0811520"/>
        <c:crosses val="autoZero"/>
        <c:auto val="1"/>
        <c:lblAlgn val="ctr"/>
        <c:lblOffset val="100"/>
        <c:noMultiLvlLbl val="1"/>
      </c:catAx>
      <c:valAx>
        <c:axId val="23081152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080998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'Sheet1'!$B$2:$B$5</c:f>
              <c:numCache>
                <c:formatCode>General</c:formatCode>
                <c:ptCount val="4"/>
                <c:pt idx="0">
                  <c:v>77</c:v>
                </c:pt>
                <c:pt idx="1">
                  <c:v>64</c:v>
                </c:pt>
                <c:pt idx="2">
                  <c:v>61</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'Sheet1'!$C$2:$C$5</c:f>
              <c:numCache>
                <c:formatCode>General</c:formatCode>
                <c:ptCount val="4"/>
                <c:pt idx="0">
                  <c:v>72</c:v>
                </c:pt>
                <c:pt idx="1">
                  <c:v>65</c:v>
                </c:pt>
                <c:pt idx="2">
                  <c:v>61</c:v>
                </c:pt>
                <c:pt idx="3">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'Sheet1'!$D$2:$D$5</c:f>
              <c:numCache>
                <c:formatCode>General</c:formatCode>
                <c:ptCount val="4"/>
                <c:pt idx="0">
                  <c:v>82</c:v>
                </c:pt>
                <c:pt idx="1">
                  <c:v>50</c:v>
                </c:pt>
                <c:pt idx="2">
                  <c:v>70</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'Sheet1'!$E$2:$E$5</c:f>
              <c:numCache>
                <c:formatCode>General</c:formatCode>
                <c:ptCount val="4"/>
                <c:pt idx="0">
                  <c:v>76</c:v>
                </c:pt>
                <c:pt idx="1">
                  <c:v>61</c:v>
                </c:pt>
                <c:pt idx="2">
                  <c:v>67</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29545472"/>
        <c:axId val="229547008"/>
      </c:barChart>
      <c:catAx>
        <c:axId val="22954547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29547008"/>
        <c:crosses val="autoZero"/>
        <c:auto val="1"/>
        <c:lblAlgn val="ctr"/>
        <c:lblOffset val="100"/>
        <c:noMultiLvlLbl val="1"/>
      </c:catAx>
      <c:valAx>
        <c:axId val="22954700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2954547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'Sheet1'!$B$2:$B$7</c:f>
              <c:numCache>
                <c:formatCode>General</c:formatCode>
                <c:ptCount val="6"/>
                <c:pt idx="0">
                  <c:v>81</c:v>
                </c:pt>
                <c:pt idx="1">
                  <c:v>73</c:v>
                </c:pt>
                <c:pt idx="2">
                  <c:v>64</c:v>
                </c:pt>
                <c:pt idx="3">
                  <c:v>61</c:v>
                </c:pt>
                <c:pt idx="4">
                  <c:v>42</c:v>
                </c:pt>
                <c:pt idx="5">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'Sheet1'!$C$2:$C$7</c:f>
              <c:numCache>
                <c:formatCode>General</c:formatCode>
                <c:ptCount val="6"/>
                <c:pt idx="0">
                  <c:v>84</c:v>
                </c:pt>
                <c:pt idx="1">
                  <c:v>70</c:v>
                </c:pt>
                <c:pt idx="2">
                  <c:v>71</c:v>
                </c:pt>
                <c:pt idx="3">
                  <c:v>61</c:v>
                </c:pt>
                <c:pt idx="4">
                  <c:v>51</c:v>
                </c:pt>
                <c:pt idx="5">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'Sheet1'!$D$2:$D$7</c:f>
              <c:numCache>
                <c:formatCode>General</c:formatCode>
                <c:ptCount val="6"/>
                <c:pt idx="0">
                  <c:v>85</c:v>
                </c:pt>
                <c:pt idx="1">
                  <c:v>79</c:v>
                </c:pt>
                <c:pt idx="5">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'Sheet1'!$E$2:$E$7</c:f>
              <c:numCache>
                <c:formatCode>General</c:formatCode>
                <c:ptCount val="6"/>
                <c:pt idx="0">
                  <c:v>85</c:v>
                </c:pt>
                <c:pt idx="1">
                  <c:v>73</c:v>
                </c:pt>
                <c:pt idx="2">
                  <c:v>63</c:v>
                </c:pt>
                <c:pt idx="3">
                  <c:v>60</c:v>
                </c:pt>
                <c:pt idx="4">
                  <c:v>45</c:v>
                </c:pt>
                <c:pt idx="5">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1237504"/>
        <c:axId val="231239040"/>
      </c:barChart>
      <c:catAx>
        <c:axId val="23123750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1239040"/>
        <c:crosses val="autoZero"/>
        <c:auto val="1"/>
        <c:lblAlgn val="ctr"/>
        <c:lblOffset val="100"/>
        <c:noMultiLvlLbl val="1"/>
      </c:catAx>
      <c:valAx>
        <c:axId val="23123904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123750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'Sheet1'!$B$2:$B$5</c:f>
              <c:numCache>
                <c:formatCode>General</c:formatCode>
                <c:ptCount val="4"/>
                <c:pt idx="0">
                  <c:v>68</c:v>
                </c:pt>
                <c:pt idx="1">
                  <c:v>69</c:v>
                </c:pt>
                <c:pt idx="2">
                  <c:v>70</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'Sheet1'!$C$2:$C$5</c:f>
              <c:numCache>
                <c:formatCode>General</c:formatCode>
                <c:ptCount val="4"/>
                <c:pt idx="0">
                  <c:v>57</c:v>
                </c:pt>
                <c:pt idx="1">
                  <c:v>86</c:v>
                </c:pt>
                <c:pt idx="2">
                  <c:v>68</c:v>
                </c:pt>
                <c:pt idx="3">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'Sheet1'!$D$2:$D$5</c:f>
              <c:numCache>
                <c:formatCode>General</c:formatCode>
                <c:ptCount val="4"/>
                <c:pt idx="0">
                  <c:v>57</c:v>
                </c:pt>
                <c:pt idx="2">
                  <c:v>76</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'Sheet1'!$E$2:$E$5</c:f>
              <c:numCache>
                <c:formatCode>General</c:formatCode>
                <c:ptCount val="4"/>
                <c:pt idx="0">
                  <c:v>57</c:v>
                </c:pt>
                <c:pt idx="1">
                  <c:v>77</c:v>
                </c:pt>
                <c:pt idx="2">
                  <c:v>71</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1345152"/>
        <c:axId val="231355136"/>
      </c:barChart>
      <c:catAx>
        <c:axId val="23134515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1355136"/>
        <c:crosses val="autoZero"/>
        <c:auto val="1"/>
        <c:lblAlgn val="ctr"/>
        <c:lblOffset val="100"/>
        <c:noMultiLvlLbl val="1"/>
      </c:catAx>
      <c:valAx>
        <c:axId val="23135513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134515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'Sheet1'!$B$2:$B$5</c:f>
              <c:numCache>
                <c:formatCode>General</c:formatCode>
                <c:ptCount val="4"/>
                <c:pt idx="0">
                  <c:v>69</c:v>
                </c:pt>
                <c:pt idx="1">
                  <c:v>70</c:v>
                </c:pt>
                <c:pt idx="2">
                  <c:v>69</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'Sheet1'!$C$2:$C$5</c:f>
              <c:numCache>
                <c:formatCode>General</c:formatCode>
                <c:ptCount val="4"/>
                <c:pt idx="0">
                  <c:v>65</c:v>
                </c:pt>
                <c:pt idx="1">
                  <c:v>76</c:v>
                </c:pt>
                <c:pt idx="2">
                  <c:v>70</c:v>
                </c:pt>
                <c:pt idx="3">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'Sheet1'!$D$2:$D$5</c:f>
              <c:numCache>
                <c:formatCode>General</c:formatCode>
                <c:ptCount val="4"/>
                <c:pt idx="0">
                  <c:v>73</c:v>
                </c:pt>
                <c:pt idx="2">
                  <c:v>68</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'Sheet1'!$E$2:$E$5</c:f>
              <c:numCache>
                <c:formatCode>General</c:formatCode>
                <c:ptCount val="4"/>
                <c:pt idx="0">
                  <c:v>68</c:v>
                </c:pt>
                <c:pt idx="1">
                  <c:v>74</c:v>
                </c:pt>
                <c:pt idx="2">
                  <c:v>69</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1567744"/>
        <c:axId val="231569280"/>
      </c:barChart>
      <c:catAx>
        <c:axId val="23156774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1569280"/>
        <c:crosses val="autoZero"/>
        <c:auto val="1"/>
        <c:lblAlgn val="ctr"/>
        <c:lblOffset val="100"/>
        <c:noMultiLvlLbl val="1"/>
      </c:catAx>
      <c:valAx>
        <c:axId val="23156928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156774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Man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79</c:v>
                </c:pt>
                <c:pt idx="1">
                  <c:v>83</c:v>
                </c:pt>
                <c:pt idx="2">
                  <c:v>62</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Kvinna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21</c:v>
                </c:pt>
                <c:pt idx="1">
                  <c:v>17</c:v>
                </c:pt>
                <c:pt idx="2">
                  <c:v>38</c:v>
                </c:pt>
                <c:pt idx="3">
                  <c:v>25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1053568"/>
        <c:axId val="231051648"/>
        <c:axId val="0"/>
      </c:bar3DChart>
      <c:valAx>
        <c:axId val="23105164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1053568"/>
        <c:crosses val="autoZero"/>
        <c:crossBetween val="between"/>
      </c:valAx>
      <c:catAx>
        <c:axId val="2310535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105164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- 24 år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c:v>
                </c:pt>
                <c:pt idx="1">
                  <c:v>0</c:v>
                </c:pt>
                <c:pt idx="2">
                  <c:v>2</c:v>
                </c:pt>
                <c:pt idx="3">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25-34 år</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18</c:v>
                </c:pt>
                <c:pt idx="1">
                  <c:v>21</c:v>
                </c:pt>
                <c:pt idx="2">
                  <c:v>8</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35-44 år</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26</c:v>
                </c:pt>
                <c:pt idx="1">
                  <c:v>21</c:v>
                </c:pt>
                <c:pt idx="2">
                  <c:v>21</c:v>
                </c:pt>
                <c:pt idx="3">
                  <c:v>21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45-54 år</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31</c:v>
                </c:pt>
                <c:pt idx="1">
                  <c:v>41</c:v>
                </c:pt>
                <c:pt idx="2">
                  <c:v>29</c:v>
                </c:pt>
                <c:pt idx="3">
                  <c:v>36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55-64 år</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18</c:v>
                </c:pt>
                <c:pt idx="1">
                  <c:v>13</c:v>
                </c:pt>
                <c:pt idx="2">
                  <c:v>21</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65 år -</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5</c:v>
                </c:pt>
                <c:pt idx="1">
                  <c:v>5</c:v>
                </c:pt>
                <c:pt idx="2">
                  <c:v>19</c:v>
                </c:pt>
                <c:pt idx="3">
                  <c:v>11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2034688"/>
        <c:axId val="232020224"/>
        <c:axId val="0"/>
      </c:bar3DChart>
      <c:valAx>
        <c:axId val="23202022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2034688"/>
        <c:crosses val="autoZero"/>
        <c:crossBetween val="between"/>
      </c:valAx>
      <c:catAx>
        <c:axId val="23203468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202022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0.23578412203272101</c:v>
                </c:pt>
              </c:numCache>
            </c:numRef>
          </c:xVal>
          <c:yVal>
            <c:numRef>
              <c:f>Sheet1!$C$2</c:f>
              <c:numCache>
                <c:formatCode>General</c:formatCode>
                <c:ptCount val="1"/>
                <c:pt idx="0">
                  <c:v>71.586577497224496</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70.584691534885394</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1.3208862035031299</c:v>
                </c:pt>
              </c:numCache>
            </c:numRef>
          </c:xVal>
          <c:yVal>
            <c:numRef>
              <c:f>Sheet1!$C$4</c:f>
              <c:numCache>
                <c:formatCode>General</c:formatCode>
                <c:ptCount val="1"/>
                <c:pt idx="0">
                  <c:v>75.853877112820001</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0.172656944757552</c:v>
                </c:pt>
              </c:numCache>
            </c:numRef>
          </c:xVal>
          <c:yVal>
            <c:numRef>
              <c:f>Sheet1!$C$5</c:f>
              <c:numCache>
                <c:formatCode>General</c:formatCode>
                <c:ptCount val="1"/>
                <c:pt idx="0">
                  <c:v>73.048815806766797</c:v>
                </c:pt>
              </c:numCache>
            </c:numRef>
          </c:yVal>
          <c:smooth val="0"/>
        </c:ser>
        <c:ser>
          <c:idx val="5"/>
          <c:order val="4"/>
          <c:tx>
            <c:strRef>
              <c:f>Sheet1!$A$6</c:f>
              <c:strCache>
                <c:ptCount val="1"/>
                <c:pt idx="0">
                  <c:v>Rättssäkerhet</c:v>
                </c:pt>
              </c:strCache>
            </c:strRef>
          </c:tx>
          <c:dLbls>
            <c:dLbl>
              <c:idx val="0"/>
              <c:layout>
                <c:manualLayout>
                  <c:x val="0"/>
                  <c:y val="-1.9999999999999907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1.8464668819080901</c:v>
                </c:pt>
              </c:numCache>
            </c:numRef>
          </c:xVal>
          <c:yVal>
            <c:numRef>
              <c:f>Sheet1!$C$6</c:f>
              <c:numCache>
                <c:formatCode>General</c:formatCode>
                <c:ptCount val="1"/>
                <c:pt idx="0">
                  <c:v>70.640013125864996</c:v>
                </c:pt>
              </c:numCache>
            </c:numRef>
          </c:yVal>
          <c:smooth val="0"/>
        </c:ser>
        <c:ser>
          <c:idx val="6"/>
          <c:order val="5"/>
          <c:tx>
            <c:strRef>
              <c:f>Sheet1!$A$7</c:f>
              <c:strCache>
                <c:ptCount val="1"/>
                <c:pt idx="0">
                  <c:v>Effektivitet</c:v>
                </c:pt>
              </c:strCache>
            </c:strRef>
          </c:tx>
          <c:dLbls>
            <c:dLbl>
              <c:idx val="0"/>
              <c:layout>
                <c:manualLayout>
                  <c:x val="-0.13250000000000001"/>
                  <c:y val="2.5000000000000001E-3"/>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1.7958568698186299</c:v>
                </c:pt>
              </c:numCache>
            </c:numRef>
          </c:xVal>
          <c:yVal>
            <c:numRef>
              <c:f>Sheet1!$C$7</c:f>
              <c:numCache>
                <c:formatCode>General</c:formatCode>
                <c:ptCount val="1"/>
                <c:pt idx="0">
                  <c:v>70.302283018662607</c:v>
                </c:pt>
              </c:numCache>
            </c:numRef>
          </c:yVal>
          <c:smooth val="0"/>
        </c:ser>
        <c:dLbls>
          <c:showLegendKey val="0"/>
          <c:showVal val="0"/>
          <c:showCatName val="0"/>
          <c:showSerName val="0"/>
          <c:showPercent val="0"/>
          <c:showBubbleSize val="0"/>
        </c:dLbls>
        <c:axId val="155162496"/>
        <c:axId val="155185152"/>
      </c:scatterChart>
      <c:valAx>
        <c:axId val="155162496"/>
        <c:scaling>
          <c:orientation val="minMax"/>
          <c:max val="2"/>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185152"/>
        <c:crosses val="autoZero"/>
        <c:crossBetween val="midCat"/>
      </c:valAx>
      <c:valAx>
        <c:axId val="155185152"/>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162496"/>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Jordbruk</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0</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Industri (tillverkning, verkstad, bygg m.m.)</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37</c:v>
                </c:pt>
                <c:pt idx="1">
                  <c:v>38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Transport och magasinering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2</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Handel</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6</c:v>
                </c:pt>
                <c:pt idx="1">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Hotell, restaurang och underhållning (café, pubar, danslokaler m.m.)</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26</c:v>
                </c:pt>
                <c:pt idx="1">
                  <c:v>31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Skola, vård och omsorg</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1</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Företagstjänster (konsulter och övrig tjänstenäring)</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'Sheet1'!$H$2:$H$3</c:f>
              <c:numCache>
                <c:formatCode>General</c:formatCode>
                <c:ptCount val="2"/>
                <c:pt idx="0">
                  <c:v>4</c:v>
                </c:pt>
                <c:pt idx="1">
                  <c:v>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Övrigt</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'Sheet1'!$I$2:$I$3</c:f>
              <c:numCache>
                <c:formatCode>General</c:formatCode>
                <c:ptCount val="2"/>
                <c:pt idx="0">
                  <c:v>23</c:v>
                </c:pt>
                <c:pt idx="1">
                  <c:v>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2221696"/>
        <c:axId val="232219776"/>
        <c:axId val="0"/>
      </c:bar3DChart>
      <c:valAx>
        <c:axId val="23221977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2221696"/>
        <c:crosses val="autoZero"/>
        <c:crossBetween val="between"/>
      </c:valAx>
      <c:catAx>
        <c:axId val="23222169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221977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5</c:v>
                </c:pt>
                <c:pt idx="1">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1-5</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27</c:v>
                </c:pt>
                <c:pt idx="1">
                  <c:v>31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6-10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16</c:v>
                </c:pt>
                <c:pt idx="1">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11-50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31</c:v>
                </c:pt>
                <c:pt idx="1">
                  <c:v>36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51-100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8</c:v>
                </c:pt>
                <c:pt idx="1">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101 eller fler</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14</c:v>
                </c:pt>
                <c:pt idx="1">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2376960"/>
        <c:axId val="232375040"/>
        <c:axId val="0"/>
      </c:bar3DChart>
      <c:valAx>
        <c:axId val="23237504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2376960"/>
        <c:crosses val="autoZero"/>
        <c:crossBetween val="between"/>
      </c:valAx>
      <c:catAx>
        <c:axId val="23237696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237504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Positivt</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81</c:v>
                </c:pt>
                <c:pt idx="1">
                  <c:v>79</c:v>
                </c:pt>
                <c:pt idx="2">
                  <c:v>81</c:v>
                </c:pt>
                <c:pt idx="3">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Delvis positivt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14</c:v>
                </c:pt>
                <c:pt idx="1">
                  <c:v>16</c:v>
                </c:pt>
                <c:pt idx="2">
                  <c:v>12</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Negativt</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c:v>
                </c:pt>
                <c:pt idx="1">
                  <c:v>6</c:v>
                </c:pt>
                <c:pt idx="2">
                  <c:v>7</c:v>
                </c:pt>
                <c:pt idx="3">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6192896"/>
        <c:axId val="216190976"/>
        <c:axId val="0"/>
      </c:bar3DChart>
      <c:valAx>
        <c:axId val="21619097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6192896"/>
        <c:crosses val="autoZero"/>
        <c:crossBetween val="between"/>
      </c:valAx>
      <c:catAx>
        <c:axId val="21619289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619097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Föreläggande och/eller åtgärder behövde vidtas</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1"/>
                <c:pt idx="0">
                  <c:v>25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Varken föreläggande eller åtgärder behövde vidtas</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1"/>
                <c:pt idx="0">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2944768"/>
        <c:axId val="232926208"/>
        <c:axId val="0"/>
      </c:bar3DChart>
      <c:valAx>
        <c:axId val="2329262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2944768"/>
        <c:crosses val="autoZero"/>
        <c:crossBetween val="between"/>
      </c:valAx>
      <c:catAx>
        <c:axId val="2329447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29262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Telefon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26</c:v>
                </c:pt>
                <c:pt idx="1">
                  <c:v>40</c:v>
                </c:pt>
                <c:pt idx="2">
                  <c:v>33</c:v>
                </c:pt>
                <c:pt idx="3">
                  <c:v>37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E-post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50</c:v>
                </c:pt>
                <c:pt idx="1">
                  <c:v>42</c:v>
                </c:pt>
                <c:pt idx="2">
                  <c:v>33</c:v>
                </c:pt>
                <c:pt idx="3">
                  <c:v>38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Brev</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9</c:v>
                </c:pt>
                <c:pt idx="1">
                  <c:v>6</c:v>
                </c:pt>
                <c:pt idx="2">
                  <c:v>4</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Personligt möte</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9</c:v>
                </c:pt>
                <c:pt idx="1">
                  <c:v>12</c:v>
                </c:pt>
                <c:pt idx="2">
                  <c:v>19</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Digital tjänst</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3</c:v>
                </c:pt>
                <c:pt idx="1">
                  <c:v>0</c:v>
                </c:pt>
                <c:pt idx="2">
                  <c:v>4</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Annat sätt</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3</c:v>
                </c:pt>
                <c:pt idx="1">
                  <c:v>0</c:v>
                </c:pt>
                <c:pt idx="2">
                  <c:v>8</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2823808"/>
        <c:axId val="232821888"/>
        <c:axId val="0"/>
      </c:bar3DChart>
      <c:valAx>
        <c:axId val="23282188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2823808"/>
        <c:crosses val="autoZero"/>
        <c:crossBetween val="between"/>
      </c:valAx>
      <c:catAx>
        <c:axId val="23282380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282188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fick fullständig information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46</c:v>
                </c:pt>
                <c:pt idx="1">
                  <c:v>47</c:v>
                </c:pt>
                <c:pt idx="2">
                  <c:v>44</c:v>
                </c:pt>
                <c:pt idx="3">
                  <c:v>46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fick viss information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24</c:v>
                </c:pt>
                <c:pt idx="1">
                  <c:v>39</c:v>
                </c:pt>
                <c:pt idx="2">
                  <c:v>22</c:v>
                </c:pt>
                <c:pt idx="3">
                  <c:v>32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 inte alls</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31</c:v>
                </c:pt>
                <c:pt idx="1">
                  <c:v>14</c:v>
                </c:pt>
                <c:pt idx="2">
                  <c:v>34</c:v>
                </c:pt>
                <c:pt idx="3">
                  <c:v>22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3371904"/>
        <c:axId val="233369984"/>
        <c:axId val="0"/>
      </c:bar3DChart>
      <c:valAx>
        <c:axId val="23336998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3371904"/>
        <c:crosses val="autoZero"/>
        <c:crossBetween val="between"/>
      </c:valAx>
      <c:catAx>
        <c:axId val="23337190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336998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Helt rimlig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28</c:v>
                </c:pt>
                <c:pt idx="1">
                  <c:v>15</c:v>
                </c:pt>
                <c:pt idx="2">
                  <c:v>38</c:v>
                </c:pt>
                <c:pt idx="3">
                  <c:v>23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Ganska rimlig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35</c:v>
                </c:pt>
                <c:pt idx="1">
                  <c:v>35</c:v>
                </c:pt>
                <c:pt idx="2">
                  <c:v>35</c:v>
                </c:pt>
                <c:pt idx="3">
                  <c:v>35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Varken rimlig eller orimlig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16</c:v>
                </c:pt>
                <c:pt idx="1">
                  <c:v>16</c:v>
                </c:pt>
                <c:pt idx="2">
                  <c:v>13</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Ganska orimlig</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12</c:v>
                </c:pt>
                <c:pt idx="1">
                  <c:v>21</c:v>
                </c:pt>
                <c:pt idx="2">
                  <c:v>5</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Helt orimlig</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9</c:v>
                </c:pt>
                <c:pt idx="1">
                  <c:v>13</c:v>
                </c:pt>
                <c:pt idx="2">
                  <c:v>10</c:v>
                </c:pt>
                <c:pt idx="3">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3424768"/>
        <c:axId val="233422848"/>
        <c:axId val="0"/>
      </c:bar3DChart>
      <c:valAx>
        <c:axId val="23342284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3424768"/>
        <c:crosses val="autoZero"/>
        <c:crossBetween val="between"/>
      </c:valAx>
      <c:catAx>
        <c:axId val="2334247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342284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från flera andra kommuner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27</c:v>
                </c:pt>
                <c:pt idx="1">
                  <c:v>18</c:v>
                </c:pt>
                <c:pt idx="2">
                  <c:v>13</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från en kommun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15</c:v>
                </c:pt>
                <c:pt idx="1">
                  <c:v>14</c:v>
                </c:pt>
                <c:pt idx="2">
                  <c:v>6</c:v>
                </c:pt>
                <c:pt idx="3">
                  <c:v>11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58</c:v>
                </c:pt>
                <c:pt idx="1">
                  <c:v>68</c:v>
                </c:pt>
                <c:pt idx="2">
                  <c:v>81</c:v>
                </c:pt>
                <c:pt idx="3">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3100032"/>
        <c:axId val="233065088"/>
        <c:axId val="0"/>
      </c:bar3DChart>
      <c:valAx>
        <c:axId val="23306508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3100032"/>
        <c:crosses val="autoZero"/>
        <c:crossBetween val="between"/>
      </c:valAx>
      <c:catAx>
        <c:axId val="23310003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306508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flera gånger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54</c:v>
                </c:pt>
                <c:pt idx="1">
                  <c:v>47</c:v>
                </c:pt>
                <c:pt idx="2">
                  <c:v>50</c:v>
                </c:pt>
                <c:pt idx="3">
                  <c:v>48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en gång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9</c:v>
                </c:pt>
                <c:pt idx="1">
                  <c:v>10</c:v>
                </c:pt>
                <c:pt idx="2">
                  <c:v>8</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36</c:v>
                </c:pt>
                <c:pt idx="1">
                  <c:v>42</c:v>
                </c:pt>
                <c:pt idx="2">
                  <c:v>42</c:v>
                </c:pt>
                <c:pt idx="3">
                  <c:v>42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3241216"/>
        <c:axId val="233239296"/>
        <c:axId val="0"/>
      </c:bar3DChart>
      <c:valAx>
        <c:axId val="23323929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3241216"/>
        <c:crosses val="autoZero"/>
        <c:crossBetween val="between"/>
      </c:valAx>
      <c:catAx>
        <c:axId val="23324121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323929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'Sheet1'!$B$2:$B$3</c:f>
              <c:numCache>
                <c:formatCode>General</c:formatCode>
                <c:ptCount val="2"/>
                <c:pt idx="0">
                  <c:v>94</c:v>
                </c:pt>
                <c:pt idx="1">
                  <c:v>93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'Sheet1'!$C$2:$C$3</c:f>
              <c:numCache>
                <c:formatCode>General</c:formatCode>
                <c:ptCount val="2"/>
                <c:pt idx="0">
                  <c:v>6</c:v>
                </c:pt>
                <c:pt idx="1">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4910848"/>
        <c:axId val="234892288"/>
        <c:axId val="0"/>
      </c:bar3DChart>
      <c:valAx>
        <c:axId val="23489228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4910848"/>
        <c:crosses val="autoZero"/>
        <c:crossBetween val="between"/>
      </c:valAx>
      <c:catAx>
        <c:axId val="23491084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489228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1.3885219750302</c:v>
                </c:pt>
              </c:numCache>
            </c:numRef>
          </c:xVal>
          <c:yVal>
            <c:numRef>
              <c:f>Sheet1!$C$2</c:f>
              <c:numCache>
                <c:formatCode>General</c:formatCode>
                <c:ptCount val="1"/>
                <c:pt idx="0">
                  <c:v>69.516609210386093</c:v>
                </c:pt>
              </c:numCache>
            </c:numRef>
          </c:yVal>
          <c:smooth val="0"/>
        </c:ser>
        <c:ser>
          <c:idx val="2"/>
          <c:order val="1"/>
          <c:tx>
            <c:strRef>
              <c:f>Sheet1!$A$3</c:f>
              <c:strCache>
                <c:ptCount val="1"/>
                <c:pt idx="0">
                  <c:v>Hur nöjd var du med det sätt som vi motiverade våra ställningstaganden/beslut?</c:v>
                </c:pt>
              </c:strCache>
            </c:strRef>
          </c:tx>
          <c:dLbls>
            <c:dLbl>
              <c:idx val="0"/>
              <c:layout>
                <c:manualLayout>
                  <c:x val="-7.7500000000000041E-2"/>
                  <c:y val="-7.2500000000000051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0.99984490056852904</c:v>
                </c:pt>
              </c:numCache>
            </c:numRef>
          </c:xVal>
          <c:yVal>
            <c:numRef>
              <c:f>Sheet1!$C$3</c:f>
              <c:numCache>
                <c:formatCode>General</c:formatCode>
                <c:ptCount val="1"/>
                <c:pt idx="0">
                  <c:v>70.763528683755496</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3.2500000000000001E-2"/>
                  <c:y val="6.5000000000000002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2.6366329272748201</c:v>
                </c:pt>
              </c:numCache>
            </c:numRef>
          </c:xVal>
          <c:yVal>
            <c:numRef>
              <c:f>Sheet1!$C$4</c:f>
              <c:numCache>
                <c:formatCode>General</c:formatCode>
                <c:ptCount val="1"/>
                <c:pt idx="0">
                  <c:v>69.335208558073106</c:v>
                </c:pt>
              </c:numCache>
            </c:numRef>
          </c:yVal>
          <c:smooth val="0"/>
        </c:ser>
        <c:dLbls>
          <c:showLegendKey val="0"/>
          <c:showVal val="0"/>
          <c:showCatName val="0"/>
          <c:showSerName val="0"/>
          <c:showPercent val="0"/>
          <c:showBubbleSize val="0"/>
        </c:dLbls>
        <c:axId val="154929792"/>
        <c:axId val="154948352"/>
      </c:scatterChart>
      <c:valAx>
        <c:axId val="154929792"/>
        <c:scaling>
          <c:orientation val="minMax"/>
          <c:max val="3"/>
          <c:min val="0.5"/>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4948352"/>
        <c:crosses val="autoZero"/>
        <c:crossBetween val="midCat"/>
      </c:valAx>
      <c:valAx>
        <c:axId val="154948352"/>
        <c:scaling>
          <c:orientation val="minMax"/>
          <c:max val="80"/>
          <c:min val="6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4929792"/>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70</c:v>
                </c:pt>
                <c:pt idx="1">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75</c:v>
                </c:pt>
                <c:pt idx="1">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75</c:v>
                </c:pt>
                <c:pt idx="1">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4702720"/>
        <c:axId val="234704256"/>
      </c:barChart>
      <c:catAx>
        <c:axId val="23470272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4704256"/>
        <c:crosses val="autoZero"/>
        <c:auto val="1"/>
        <c:lblAlgn val="ctr"/>
        <c:lblOffset val="100"/>
        <c:noMultiLvlLbl val="1"/>
      </c:catAx>
      <c:valAx>
        <c:axId val="23470425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470272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1">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1">
                  <c:v>78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4817024"/>
        <c:axId val="234818560"/>
      </c:barChart>
      <c:catAx>
        <c:axId val="23481702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4818560"/>
        <c:crosses val="autoZero"/>
        <c:auto val="1"/>
        <c:lblAlgn val="ctr"/>
        <c:lblOffset val="100"/>
        <c:noMultiLvlLbl val="1"/>
      </c:catAx>
      <c:valAx>
        <c:axId val="23481856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481702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70</c:v>
                </c:pt>
                <c:pt idx="1">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74</c:v>
                </c:pt>
                <c:pt idx="1">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76</c:v>
                </c:pt>
                <c:pt idx="1">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5033728"/>
        <c:axId val="235035264"/>
      </c:barChart>
      <c:catAx>
        <c:axId val="23503372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5035264"/>
        <c:crosses val="autoZero"/>
        <c:auto val="1"/>
        <c:lblAlgn val="ctr"/>
        <c:lblOffset val="100"/>
        <c:noMultiLvlLbl val="1"/>
      </c:catAx>
      <c:valAx>
        <c:axId val="23503526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503372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NKI &lt; 10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c:v>
                </c:pt>
                <c:pt idx="1">
                  <c:v>6</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10 ≤ NKI &lt; 20</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c:v>
                </c:pt>
                <c:pt idx="1">
                  <c:v>4</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 ≤ NKI &lt; 30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c:v>
                </c:pt>
                <c:pt idx="1">
                  <c:v>2</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30 ≤ NKI &lt; 40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c:v>
                </c:pt>
                <c:pt idx="1">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40 ≤ NKI &lt; 50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6</c:v>
                </c:pt>
                <c:pt idx="1">
                  <c:v>6</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50 ≤ NKI &lt; 60</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6</c:v>
                </c:pt>
                <c:pt idx="1">
                  <c:v>2</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60 ≤ NKI &lt; 70</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'Sheet1'!$H$2:$H$5</c:f>
              <c:numCache>
                <c:formatCode>General</c:formatCode>
                <c:ptCount val="4"/>
                <c:pt idx="0">
                  <c:v>8</c:v>
                </c:pt>
                <c:pt idx="1">
                  <c:v>4</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70 ≤ NKI &lt; 80</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'Sheet1'!$I$2:$I$5</c:f>
              <c:numCache>
                <c:formatCode>General</c:formatCode>
                <c:ptCount val="4"/>
                <c:pt idx="0">
                  <c:v>16</c:v>
                </c:pt>
                <c:pt idx="1">
                  <c:v>18</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9"/>
          <c:order val="8"/>
          <c:tx>
            <c:strRef>
              <c:f>Sheet1!$J$1</c:f>
              <c:strCache>
                <c:ptCount val="1"/>
                <c:pt idx="0">
                  <c:v>80 ≤ NKI &lt; 90</c:v>
                </c:pt>
              </c:strCache>
            </c:strRef>
          </c:tx>
          <c:spPr>
            <a:solidFill>
              <a:srgbClr val="52BACC"/>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'Sheet1'!$J$2:$J$5</c:f>
              <c:numCache>
                <c:formatCode>General</c:formatCode>
                <c:ptCount val="4"/>
                <c:pt idx="0">
                  <c:v>17</c:v>
                </c:pt>
                <c:pt idx="1">
                  <c:v>24</c:v>
                </c:pt>
                <c:pt idx="3">
                  <c:v>25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10"/>
          <c:order val="9"/>
          <c:tx>
            <c:strRef>
              <c:f>Sheet1!$K$1</c:f>
              <c:strCache>
                <c:ptCount val="1"/>
                <c:pt idx="0">
                  <c:v>90 ≤ NKI</c:v>
                </c:pt>
              </c:strCache>
            </c:strRef>
          </c:tx>
          <c:spPr>
            <a:solidFill>
              <a:srgbClr val="DBDB4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'Sheet1'!$K$2:$K$5</c:f>
              <c:numCache>
                <c:formatCode>General</c:formatCode>
                <c:ptCount val="4"/>
                <c:pt idx="0">
                  <c:v>35</c:v>
                </c:pt>
                <c:pt idx="1">
                  <c:v>35</c:v>
                </c:pt>
                <c:pt idx="3">
                  <c:v>36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5431040"/>
        <c:axId val="235408384"/>
        <c:axId val="0"/>
      </c:bar3DChart>
      <c:valAx>
        <c:axId val="23540838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5431040"/>
        <c:crosses val="autoZero"/>
        <c:crossBetween val="between"/>
      </c:valAx>
      <c:catAx>
        <c:axId val="23543104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540838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legendEntry>
        <c:idx val="8"/>
        <c:txPr>
          <a:bodyPr/>
          <a:lstStyle/>
          <a:p>
            <a:pPr>
              <a:defRPr sz="1200">
                <a:latin typeface="Tw Cen MT"/>
              </a:defRPr>
            </a:pPr>
            <a:endParaRPr lang="sv-SE"/>
          </a:p>
        </c:txPr>
      </c:legendEntry>
      <c:legendEntry>
        <c:idx val="9"/>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'Sheet1'!$B$2:$B$5</c:f>
              <c:numCache>
                <c:formatCode>General</c:formatCode>
                <c:ptCount val="4"/>
                <c:pt idx="0">
                  <c:v>63</c:v>
                </c:pt>
                <c:pt idx="1">
                  <c:v>77</c:v>
                </c:pt>
                <c:pt idx="2">
                  <c:v>82</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'Sheet1'!$C$2:$C$5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'Sheet1'!$D$2:$D$5</c:f>
              <c:numCache>
                <c:formatCode>General</c:formatCode>
                <c:ptCount val="4"/>
                <c:pt idx="0">
                  <c:v>68</c:v>
                </c:pt>
                <c:pt idx="1">
                  <c:v>78</c:v>
                </c:pt>
                <c:pt idx="2">
                  <c:v>83</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5511168"/>
        <c:axId val="235521152"/>
      </c:barChart>
      <c:catAx>
        <c:axId val="23551116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5521152"/>
        <c:crosses val="autoZero"/>
        <c:auto val="1"/>
        <c:lblAlgn val="ctr"/>
        <c:lblOffset val="100"/>
        <c:noMultiLvlLbl val="1"/>
      </c:catAx>
      <c:valAx>
        <c:axId val="23552115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551116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'Sheet1'!$B$2:$B$7</c:f>
              <c:numCache>
                <c:formatCode>General</c:formatCode>
                <c:ptCount val="6"/>
                <c:pt idx="0">
                  <c:v>77</c:v>
                </c:pt>
                <c:pt idx="1">
                  <c:v>75</c:v>
                </c:pt>
                <c:pt idx="2">
                  <c:v>78</c:v>
                </c:pt>
                <c:pt idx="3">
                  <c:v>76</c:v>
                </c:pt>
                <c:pt idx="4">
                  <c:v>74</c:v>
                </c:pt>
                <c:pt idx="5">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'Sheet1'!$C$2:$C$7</c:f>
              <c:numCache>
                <c:formatCode>General</c:formatCode>
                <c:ptCount val="6"/>
                <c:pt idx="0">
                  <c:v>77</c:v>
                </c:pt>
                <c:pt idx="1">
                  <c:v>76</c:v>
                </c:pt>
                <c:pt idx="2">
                  <c:v>79</c:v>
                </c:pt>
                <c:pt idx="3">
                  <c:v>78</c:v>
                </c:pt>
                <c:pt idx="4">
                  <c:v>74</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'Sheet1'!$D$2:$D$7</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'Sheet1'!$E$2:$E$7</c:f>
              <c:numCache>
                <c:formatCode>General</c:formatCode>
                <c:ptCount val="6"/>
                <c:pt idx="0">
                  <c:v>76</c:v>
                </c:pt>
                <c:pt idx="1">
                  <c:v>75</c:v>
                </c:pt>
                <c:pt idx="2">
                  <c:v>80</c:v>
                </c:pt>
                <c:pt idx="3">
                  <c:v>78</c:v>
                </c:pt>
                <c:pt idx="4">
                  <c:v>75</c:v>
                </c:pt>
                <c:pt idx="5">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5699200"/>
        <c:axId val="235717376"/>
      </c:barChart>
      <c:catAx>
        <c:axId val="23569920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5717376"/>
        <c:crosses val="autoZero"/>
        <c:auto val="1"/>
        <c:lblAlgn val="ctr"/>
        <c:lblOffset val="100"/>
        <c:noMultiLvlLbl val="1"/>
      </c:catAx>
      <c:valAx>
        <c:axId val="235717376"/>
        <c:scaling>
          <c:orientation val="minMax"/>
          <c:max val="100"/>
          <c:min val="0"/>
        </c:scaling>
        <c:delete val="0"/>
        <c:axPos val="l"/>
        <c:majorGridlines/>
        <c:title>
          <c:tx>
            <c:rich>
              <a:bodyPr/>
              <a:lstStyle/>
              <a:p>
                <a:pPr>
                  <a:defRPr/>
                </a:pPr>
                <a:r>
                  <a:rPr lang="sv-SE" sz="1200">
                    <a:latin typeface="Tw Cen MT"/>
                  </a:rPr>
                  <a:t>Index</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569920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0.70792526727609895</c:v>
                </c:pt>
              </c:numCache>
            </c:numRef>
          </c:xVal>
          <c:yVal>
            <c:numRef>
              <c:f>Sheet1!$C$2</c:f>
              <c:numCache>
                <c:formatCode>General</c:formatCode>
                <c:ptCount val="1"/>
                <c:pt idx="0">
                  <c:v>76.519916142557605</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75.7777777777778</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1.64287878570313</c:v>
                </c:pt>
              </c:numCache>
            </c:numRef>
          </c:xVal>
          <c:yVal>
            <c:numRef>
              <c:f>Sheet1!$C$4</c:f>
              <c:numCache>
                <c:formatCode>General</c:formatCode>
                <c:ptCount val="1"/>
                <c:pt idx="0">
                  <c:v>79.487179487179503</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0.28430180927333698</c:v>
                </c:pt>
              </c:numCache>
            </c:numRef>
          </c:xVal>
          <c:yVal>
            <c:numRef>
              <c:f>Sheet1!$C$5</c:f>
              <c:numCache>
                <c:formatCode>General</c:formatCode>
                <c:ptCount val="1"/>
                <c:pt idx="0">
                  <c:v>77.568134171907701</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1.26071125363642</c:v>
                </c:pt>
              </c:numCache>
            </c:numRef>
          </c:xVal>
          <c:yVal>
            <c:numRef>
              <c:f>Sheet1!$C$6</c:f>
              <c:numCache>
                <c:formatCode>General</c:formatCode>
                <c:ptCount val="1"/>
                <c:pt idx="0">
                  <c:v>73.6111111111111</c:v>
                </c:pt>
              </c:numCache>
            </c:numRef>
          </c:yVal>
          <c:smooth val="0"/>
        </c:ser>
        <c:ser>
          <c:idx val="6"/>
          <c:order val="5"/>
          <c:tx>
            <c:strRef>
              <c:f>Sheet1!$A$7</c:f>
              <c:strCache>
                <c:ptCount val="1"/>
                <c:pt idx="0">
                  <c:v>Effektivitet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2.1587330326356402</c:v>
                </c:pt>
              </c:numCache>
            </c:numRef>
          </c:xVal>
          <c:yVal>
            <c:numRef>
              <c:f>Sheet1!$C$7</c:f>
              <c:numCache>
                <c:formatCode>General</c:formatCode>
                <c:ptCount val="1"/>
                <c:pt idx="0">
                  <c:v>74.145299145299106</c:v>
                </c:pt>
              </c:numCache>
            </c:numRef>
          </c:yVal>
          <c:smooth val="0"/>
        </c:ser>
        <c:dLbls>
          <c:showLegendKey val="0"/>
          <c:showVal val="0"/>
          <c:showCatName val="0"/>
          <c:showSerName val="0"/>
          <c:showPercent val="0"/>
          <c:showBubbleSize val="0"/>
        </c:dLbls>
        <c:axId val="236235008"/>
        <c:axId val="236130688"/>
      </c:scatterChart>
      <c:valAx>
        <c:axId val="236235008"/>
        <c:scaling>
          <c:orientation val="minMax"/>
          <c:max val="2.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130688"/>
        <c:crosses val="autoZero"/>
        <c:crossBetween val="midCat"/>
      </c:valAx>
      <c:valAx>
        <c:axId val="236130688"/>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235008"/>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1.3499274688221501</c:v>
                </c:pt>
              </c:numCache>
            </c:numRef>
          </c:xVal>
          <c:yVal>
            <c:numRef>
              <c:f>Sheet1!$C$2</c:f>
              <c:numCache>
                <c:formatCode>General</c:formatCode>
                <c:ptCount val="1"/>
                <c:pt idx="0">
                  <c:v>71.882086167800495</c:v>
                </c:pt>
              </c:numCache>
            </c:numRef>
          </c:yVal>
          <c:smooth val="0"/>
        </c:ser>
        <c:ser>
          <c:idx val="2"/>
          <c:order val="1"/>
          <c:tx>
            <c:strRef>
              <c:f>Sheet1!$A$3</c:f>
              <c:strCache>
                <c:ptCount val="1"/>
                <c:pt idx="0">
                  <c:v>Hur nöjd var du med det sätt som vi motiverade våra ställningstaganden/beslut?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1.58449200588588</c:v>
                </c:pt>
              </c:numCache>
            </c:numRef>
          </c:xVal>
          <c:yVal>
            <c:numRef>
              <c:f>Sheet1!$C$3</c:f>
              <c:numCache>
                <c:formatCode>General</c:formatCode>
                <c:ptCount val="1"/>
                <c:pt idx="0">
                  <c:v>77.1111111111111</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1.7499999999999908E-2"/>
                  <c:y val="6.5000000000000002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2.0439043937935302</c:v>
                </c:pt>
              </c:numCache>
            </c:numRef>
          </c:xVal>
          <c:yVal>
            <c:numRef>
              <c:f>Sheet1!$C$4</c:f>
              <c:numCache>
                <c:formatCode>General</c:formatCode>
                <c:ptCount val="1"/>
                <c:pt idx="0">
                  <c:v>73.827160493827094</c:v>
                </c:pt>
              </c:numCache>
            </c:numRef>
          </c:yVal>
          <c:smooth val="0"/>
        </c:ser>
        <c:dLbls>
          <c:showLegendKey val="0"/>
          <c:showVal val="0"/>
          <c:showCatName val="0"/>
          <c:showSerName val="0"/>
          <c:showPercent val="0"/>
          <c:showBubbleSize val="0"/>
        </c:dLbls>
        <c:axId val="231746560"/>
        <c:axId val="231761024"/>
      </c:scatterChart>
      <c:valAx>
        <c:axId val="231746560"/>
        <c:scaling>
          <c:orientation val="minMax"/>
          <c:max val="2.5"/>
          <c:min val="1"/>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1761024"/>
        <c:crosses val="autoZero"/>
        <c:crossBetween val="midCat"/>
      </c:valAx>
      <c:valAx>
        <c:axId val="231761024"/>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1746560"/>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1.3317144661894</c:v>
                </c:pt>
              </c:numCache>
            </c:numRef>
          </c:xVal>
          <c:yVal>
            <c:numRef>
              <c:f>Sheet1!$C$2</c:f>
              <c:numCache>
                <c:formatCode>General</c:formatCode>
                <c:ptCount val="1"/>
                <c:pt idx="0">
                  <c:v>71.581196581196593</c:v>
                </c:pt>
              </c:numCache>
            </c:numRef>
          </c:yVal>
          <c:smooth val="0"/>
        </c:ser>
        <c:ser>
          <c:idx val="2"/>
          <c:order val="1"/>
          <c:tx>
            <c:strRef>
              <c:f>Sheet1!$A$3</c:f>
              <c:strCache>
                <c:ptCount val="1"/>
                <c:pt idx="0">
                  <c:v>Hur nöjd var du med förmågan att hålla överenskomna tidsramar?</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8.0651305436561002E-2</c:v>
                </c:pt>
              </c:numCache>
            </c:numRef>
          </c:xVal>
          <c:yVal>
            <c:numRef>
              <c:f>Sheet1!$C$3</c:f>
              <c:numCache>
                <c:formatCode>General</c:formatCode>
                <c:ptCount val="1"/>
                <c:pt idx="0">
                  <c:v>77.324263038548693</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2.75E-2"/>
                  <c:y val="7.0000000000000007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3.63462454841653</c:v>
                </c:pt>
              </c:numCache>
            </c:numRef>
          </c:xVal>
          <c:yVal>
            <c:numRef>
              <c:f>Sheet1!$C$4</c:f>
              <c:numCache>
                <c:formatCode>General</c:formatCode>
                <c:ptCount val="1"/>
                <c:pt idx="0">
                  <c:v>75.5555555555556</c:v>
                </c:pt>
              </c:numCache>
            </c:numRef>
          </c:yVal>
          <c:smooth val="0"/>
        </c:ser>
        <c:dLbls>
          <c:showLegendKey val="0"/>
          <c:showVal val="0"/>
          <c:showCatName val="0"/>
          <c:showSerName val="0"/>
          <c:showPercent val="0"/>
          <c:showBubbleSize val="0"/>
        </c:dLbls>
        <c:axId val="231878656"/>
        <c:axId val="231880576"/>
      </c:scatterChart>
      <c:valAx>
        <c:axId val="231878656"/>
        <c:scaling>
          <c:orientation val="minMax"/>
          <c:max val="4"/>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1880576"/>
        <c:crosses val="autoZero"/>
        <c:crossBetween val="midCat"/>
      </c:valAx>
      <c:valAx>
        <c:axId val="231880576"/>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1878656"/>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0.62630404403081197</c:v>
                </c:pt>
              </c:numCache>
            </c:numRef>
          </c:xVal>
          <c:yVal>
            <c:numRef>
              <c:f>Sheet1!$C$2</c:f>
              <c:numCache>
                <c:formatCode>General</c:formatCode>
                <c:ptCount val="1"/>
                <c:pt idx="0">
                  <c:v>76.413255360623893</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74.691358024691397</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1.61052800680292</c:v>
                </c:pt>
              </c:numCache>
            </c:numRef>
          </c:xVal>
          <c:yVal>
            <c:numRef>
              <c:f>Sheet1!$C$4</c:f>
              <c:numCache>
                <c:formatCode>General</c:formatCode>
                <c:ptCount val="1"/>
                <c:pt idx="0">
                  <c:v>80.158730158730194</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0.21596710809053099</c:v>
                </c:pt>
              </c:numCache>
            </c:numRef>
          </c:xVal>
          <c:yVal>
            <c:numRef>
              <c:f>Sheet1!$C$5</c:f>
              <c:numCache>
                <c:formatCode>General</c:formatCode>
                <c:ptCount val="1"/>
                <c:pt idx="0">
                  <c:v>78.3625730994153</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1.0974583388042201</c:v>
                </c:pt>
              </c:numCache>
            </c:numRef>
          </c:xVal>
          <c:yVal>
            <c:numRef>
              <c:f>Sheet1!$C$6</c:f>
              <c:numCache>
                <c:formatCode>General</c:formatCode>
                <c:ptCount val="1"/>
                <c:pt idx="0">
                  <c:v>74.509803921568704</c:v>
                </c:pt>
              </c:numCache>
            </c:numRef>
          </c:yVal>
          <c:smooth val="0"/>
        </c:ser>
        <c:ser>
          <c:idx val="6"/>
          <c:order val="5"/>
          <c:tx>
            <c:strRef>
              <c:f>Sheet1!$A$7</c:f>
              <c:strCache>
                <c:ptCount val="1"/>
                <c:pt idx="0">
                  <c:v>Effektivitet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2.23994712622265</c:v>
                </c:pt>
              </c:numCache>
            </c:numRef>
          </c:xVal>
          <c:yVal>
            <c:numRef>
              <c:f>Sheet1!$C$7</c:f>
              <c:numCache>
                <c:formatCode>General</c:formatCode>
                <c:ptCount val="1"/>
                <c:pt idx="0">
                  <c:v>75.396825396825506</c:v>
                </c:pt>
              </c:numCache>
            </c:numRef>
          </c:yVal>
          <c:smooth val="0"/>
        </c:ser>
        <c:dLbls>
          <c:showLegendKey val="0"/>
          <c:showVal val="0"/>
          <c:showCatName val="0"/>
          <c:showSerName val="0"/>
          <c:showPercent val="0"/>
          <c:showBubbleSize val="0"/>
        </c:dLbls>
        <c:axId val="236361216"/>
        <c:axId val="236363136"/>
      </c:scatterChart>
      <c:valAx>
        <c:axId val="236361216"/>
        <c:scaling>
          <c:orientation val="minMax"/>
          <c:max val="2.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363136"/>
        <c:crosses val="autoZero"/>
        <c:crossBetween val="midCat"/>
      </c:valAx>
      <c:valAx>
        <c:axId val="236363136"/>
        <c:scaling>
          <c:orientation val="minMax"/>
          <c:max val="9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361216"/>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1.4786022854432399</c:v>
                </c:pt>
              </c:numCache>
            </c:numRef>
          </c:xVal>
          <c:yVal>
            <c:numRef>
              <c:f>Sheet1!$C$2</c:f>
              <c:numCache>
                <c:formatCode>General</c:formatCode>
                <c:ptCount val="1"/>
                <c:pt idx="0">
                  <c:v>68.876444717108399</c:v>
                </c:pt>
              </c:numCache>
            </c:numRef>
          </c:yVal>
          <c:smooth val="0"/>
        </c:ser>
        <c:ser>
          <c:idx val="2"/>
          <c:order val="1"/>
          <c:tx>
            <c:strRef>
              <c:f>Sheet1!$A$3</c:f>
              <c:strCache>
                <c:ptCount val="1"/>
                <c:pt idx="0">
                  <c:v>Hur nöjd var du med förmågan att hålla överenskomna tidsramar?</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1.0339577250274301</c:v>
                </c:pt>
              </c:numCache>
            </c:numRef>
          </c:xVal>
          <c:yVal>
            <c:numRef>
              <c:f>Sheet1!$C$3</c:f>
              <c:numCache>
                <c:formatCode>General</c:formatCode>
                <c:ptCount val="1"/>
                <c:pt idx="0">
                  <c:v>72.165890698871905</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5.0000000000000001E-3"/>
                  <c:y val="7.2499999999999953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2.4412235667161402</c:v>
                </c:pt>
              </c:numCache>
            </c:numRef>
          </c:xVal>
          <c:yVal>
            <c:numRef>
              <c:f>Sheet1!$C$4</c:f>
              <c:numCache>
                <c:formatCode>General</c:formatCode>
                <c:ptCount val="1"/>
                <c:pt idx="0">
                  <c:v>71.725947809332894</c:v>
                </c:pt>
              </c:numCache>
            </c:numRef>
          </c:yVal>
          <c:smooth val="0"/>
        </c:ser>
        <c:dLbls>
          <c:showLegendKey val="0"/>
          <c:showVal val="0"/>
          <c:showCatName val="0"/>
          <c:showSerName val="0"/>
          <c:showPercent val="0"/>
          <c:showBubbleSize val="0"/>
        </c:dLbls>
        <c:axId val="155209088"/>
        <c:axId val="155231744"/>
      </c:scatterChart>
      <c:valAx>
        <c:axId val="155209088"/>
        <c:scaling>
          <c:orientation val="minMax"/>
          <c:max val="2.5"/>
          <c:min val="1"/>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231744"/>
        <c:crosses val="autoZero"/>
        <c:crossBetween val="midCat"/>
      </c:valAx>
      <c:valAx>
        <c:axId val="155231744"/>
        <c:scaling>
          <c:orientation val="minMax"/>
          <c:max val="80"/>
          <c:min val="6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209088"/>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1.37660843214951</c:v>
                </c:pt>
              </c:numCache>
            </c:numRef>
          </c:xVal>
          <c:yVal>
            <c:numRef>
              <c:f>Sheet1!$C$2</c:f>
              <c:numCache>
                <c:formatCode>General</c:formatCode>
                <c:ptCount val="1"/>
                <c:pt idx="0">
                  <c:v>72.955974842767404</c:v>
                </c:pt>
              </c:numCache>
            </c:numRef>
          </c:yVal>
          <c:smooth val="0"/>
        </c:ser>
        <c:ser>
          <c:idx val="2"/>
          <c:order val="1"/>
          <c:tx>
            <c:strRef>
              <c:f>Sheet1!$A$3</c:f>
              <c:strCache>
                <c:ptCount val="1"/>
                <c:pt idx="0">
                  <c:v>Hur nöjd var du med det sätt som vi motiverade våra ställningstaganden/beslut?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1.5800381864319799</c:v>
                </c:pt>
              </c:numCache>
            </c:numRef>
          </c:xVal>
          <c:yVal>
            <c:numRef>
              <c:f>Sheet1!$C$3</c:f>
              <c:numCache>
                <c:formatCode>General</c:formatCode>
                <c:ptCount val="1"/>
                <c:pt idx="0">
                  <c:v>77.777777777777899</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7.4999999999999997E-3"/>
                  <c:y val="0.05"/>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2.0514866759141999</c:v>
                </c:pt>
              </c:numCache>
            </c:numRef>
          </c:xVal>
          <c:yVal>
            <c:numRef>
              <c:f>Sheet1!$C$4</c:f>
              <c:numCache>
                <c:formatCode>General</c:formatCode>
                <c:ptCount val="1"/>
                <c:pt idx="0">
                  <c:v>74.3055555555556</c:v>
                </c:pt>
              </c:numCache>
            </c:numRef>
          </c:yVal>
          <c:smooth val="0"/>
        </c:ser>
        <c:dLbls>
          <c:showLegendKey val="0"/>
          <c:showVal val="0"/>
          <c:showCatName val="0"/>
          <c:showSerName val="0"/>
          <c:showPercent val="0"/>
          <c:showBubbleSize val="0"/>
        </c:dLbls>
        <c:axId val="236460288"/>
        <c:axId val="236478848"/>
      </c:scatterChart>
      <c:valAx>
        <c:axId val="236460288"/>
        <c:scaling>
          <c:orientation val="minMax"/>
          <c:max val="2.5"/>
          <c:min val="1"/>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478848"/>
        <c:crosses val="autoZero"/>
        <c:crossBetween val="midCat"/>
      </c:valAx>
      <c:valAx>
        <c:axId val="236478848"/>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460288"/>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1.38475036748742</c:v>
                </c:pt>
              </c:numCache>
            </c:numRef>
          </c:xVal>
          <c:yVal>
            <c:numRef>
              <c:f>Sheet1!$C$2</c:f>
              <c:numCache>
                <c:formatCode>General</c:formatCode>
                <c:ptCount val="1"/>
                <c:pt idx="0">
                  <c:v>73.131313131313206</c:v>
                </c:pt>
              </c:numCache>
            </c:numRef>
          </c:yVal>
          <c:smooth val="0"/>
        </c:ser>
        <c:ser>
          <c:idx val="2"/>
          <c:order val="1"/>
          <c:tx>
            <c:strRef>
              <c:f>Sheet1!$A$3</c:f>
              <c:strCache>
                <c:ptCount val="1"/>
                <c:pt idx="0">
                  <c:v>Hur nöjd var du med förmågan att hålla överenskomna tidsramar?</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7.18442889071014E-2</c:v>
                </c:pt>
              </c:numCache>
            </c:numRef>
          </c:xVal>
          <c:yVal>
            <c:numRef>
              <c:f>Sheet1!$C$3</c:f>
              <c:numCache>
                <c:formatCode>General</c:formatCode>
                <c:ptCount val="1"/>
                <c:pt idx="0">
                  <c:v>78.205128205128304</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2.75E-2"/>
                  <c:y val="5.9999999999999956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3.6008240083813798</c:v>
                </c:pt>
              </c:numCache>
            </c:numRef>
          </c:xVal>
          <c:yVal>
            <c:numRef>
              <c:f>Sheet1!$C$4</c:f>
              <c:numCache>
                <c:formatCode>General</c:formatCode>
                <c:ptCount val="1"/>
                <c:pt idx="0">
                  <c:v>76.337448559670904</c:v>
                </c:pt>
              </c:numCache>
            </c:numRef>
          </c:yVal>
          <c:smooth val="0"/>
        </c:ser>
        <c:dLbls>
          <c:showLegendKey val="0"/>
          <c:showVal val="0"/>
          <c:showCatName val="0"/>
          <c:showSerName val="0"/>
          <c:showPercent val="0"/>
          <c:showBubbleSize val="0"/>
        </c:dLbls>
        <c:axId val="236645376"/>
        <c:axId val="236921984"/>
      </c:scatterChart>
      <c:valAx>
        <c:axId val="236645376"/>
        <c:scaling>
          <c:orientation val="minMax"/>
          <c:max val="4"/>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921984"/>
        <c:crosses val="autoZero"/>
        <c:crossBetween val="midCat"/>
      </c:valAx>
      <c:valAx>
        <c:axId val="236921984"/>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36645376"/>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'Sheet1'!$B$2:$B$4</c:f>
              <c:numCache>
                <c:formatCode>General</c:formatCode>
                <c:ptCount val="3"/>
                <c:pt idx="0">
                  <c:v>74</c:v>
                </c:pt>
                <c:pt idx="1">
                  <c:v>75</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'Sheet1'!$C$2:$C$4</c:f>
              <c:numCache>
                <c:formatCode>General</c:formatCode>
                <c:ptCount val="3"/>
                <c:pt idx="0">
                  <c:v>72</c:v>
                </c:pt>
                <c:pt idx="1">
                  <c:v>85</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'Sheet1'!$D$2:$D$4</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'Sheet1'!$E$2:$E$4</c:f>
              <c:numCache>
                <c:formatCode>General</c:formatCode>
                <c:ptCount val="3"/>
                <c:pt idx="0">
                  <c:v>73</c:v>
                </c:pt>
                <c:pt idx="1">
                  <c:v>86</c:v>
                </c:pt>
                <c:pt idx="2">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6753664"/>
        <c:axId val="236755200"/>
      </c:barChart>
      <c:catAx>
        <c:axId val="23675366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6755200"/>
        <c:crosses val="autoZero"/>
        <c:auto val="1"/>
        <c:lblAlgn val="ctr"/>
        <c:lblOffset val="100"/>
        <c:noMultiLvlLbl val="1"/>
      </c:catAx>
      <c:valAx>
        <c:axId val="23675520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675366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'Sheet1'!$B$2:$B$8</c:f>
              <c:numCache>
                <c:formatCode>General</c:formatCode>
                <c:ptCount val="7"/>
                <c:pt idx="0">
                  <c:v>72</c:v>
                </c:pt>
                <c:pt idx="1">
                  <c:v>73</c:v>
                </c:pt>
                <c:pt idx="2">
                  <c:v>74</c:v>
                </c:pt>
                <c:pt idx="3">
                  <c:v>73</c:v>
                </c:pt>
                <c:pt idx="4">
                  <c:v>79</c:v>
                </c:pt>
                <c:pt idx="5">
                  <c:v>74</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'Sheet1'!$C$2:$C$8</c:f>
              <c:numCache>
                <c:formatCode>General</c:formatCode>
                <c:ptCount val="7"/>
                <c:pt idx="2">
                  <c:v>78</c:v>
                </c:pt>
                <c:pt idx="3">
                  <c:v>77</c:v>
                </c:pt>
                <c:pt idx="4">
                  <c:v>71</c:v>
                </c:pt>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'Sheet1'!$D$2:$D$8</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'Sheet1'!$E$2:$E$8</c:f>
              <c:numCache>
                <c:formatCode>General</c:formatCode>
                <c:ptCount val="7"/>
                <c:pt idx="2">
                  <c:v>78</c:v>
                </c:pt>
                <c:pt idx="3">
                  <c:v>79</c:v>
                </c:pt>
                <c:pt idx="4">
                  <c:v>71</c:v>
                </c:pt>
                <c:pt idx="6">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7287680"/>
        <c:axId val="236978176"/>
      </c:barChart>
      <c:catAx>
        <c:axId val="23728768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6978176"/>
        <c:crosses val="autoZero"/>
        <c:auto val="1"/>
        <c:lblAlgn val="ctr"/>
        <c:lblOffset val="100"/>
        <c:noMultiLvlLbl val="1"/>
      </c:catAx>
      <c:valAx>
        <c:axId val="2369781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728768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'Sheet1'!$B$2:$B$10</c:f>
              <c:numCache>
                <c:formatCode>General</c:formatCode>
                <c:ptCount val="9"/>
                <c:pt idx="1">
                  <c:v>70</c:v>
                </c:pt>
                <c:pt idx="3">
                  <c:v>69</c:v>
                </c:pt>
                <c:pt idx="4">
                  <c:v>74</c:v>
                </c:pt>
                <c:pt idx="6">
                  <c:v>80</c:v>
                </c:pt>
                <c:pt idx="7">
                  <c:v>85</c:v>
                </c:pt>
                <c:pt idx="8">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'Sheet1'!$C$2:$C$10</c:f>
              <c:numCache>
                <c:formatCode>General</c:formatCode>
                <c:ptCount val="9"/>
                <c:pt idx="4">
                  <c:v>75</c:v>
                </c:pt>
                <c:pt idx="8">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5935232"/>
        <c:axId val="235936768"/>
      </c:barChart>
      <c:catAx>
        <c:axId val="23593523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5936768"/>
        <c:crosses val="autoZero"/>
        <c:auto val="1"/>
        <c:lblAlgn val="ctr"/>
        <c:lblOffset val="100"/>
        <c:noMultiLvlLbl val="1"/>
      </c:catAx>
      <c:valAx>
        <c:axId val="23593676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593523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'Sheet1'!$B$2:$B$8</c:f>
              <c:numCache>
                <c:formatCode>General</c:formatCode>
                <c:ptCount val="7"/>
                <c:pt idx="0">
                  <c:v>74</c:v>
                </c:pt>
                <c:pt idx="1">
                  <c:v>76</c:v>
                </c:pt>
                <c:pt idx="2">
                  <c:v>75</c:v>
                </c:pt>
                <c:pt idx="3">
                  <c:v>71</c:v>
                </c:pt>
                <c:pt idx="4">
                  <c:v>75</c:v>
                </c:pt>
                <c:pt idx="5">
                  <c:v>77</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'Sheet1'!$C$2:$C$8</c:f>
              <c:numCache>
                <c:formatCode>General</c:formatCode>
                <c:ptCount val="7"/>
                <c:pt idx="1">
                  <c:v>72</c:v>
                </c:pt>
                <c:pt idx="2">
                  <c:v>78</c:v>
                </c:pt>
                <c:pt idx="3">
                  <c:v>76</c:v>
                </c:pt>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7095552"/>
        <c:axId val="236065152"/>
      </c:barChart>
      <c:catAx>
        <c:axId val="23709555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6065152"/>
        <c:crosses val="autoZero"/>
        <c:auto val="1"/>
        <c:lblAlgn val="ctr"/>
        <c:lblOffset val="100"/>
        <c:noMultiLvlLbl val="1"/>
      </c:catAx>
      <c:valAx>
        <c:axId val="23606515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709555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'Sheet1'!$B$2:$B$5</c:f>
              <c:numCache>
                <c:formatCode>General</c:formatCode>
                <c:ptCount val="4"/>
                <c:pt idx="0">
                  <c:v>82</c:v>
                </c:pt>
                <c:pt idx="1">
                  <c:v>54</c:v>
                </c:pt>
                <c:pt idx="2">
                  <c:v>23</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'Sheet1'!$C$2:$C$5</c:f>
              <c:numCache>
                <c:formatCode>General</c:formatCode>
                <c:ptCount val="4"/>
                <c:pt idx="0">
                  <c:v>86</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'Sheet1'!$D$2:$D$5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'Sheet1'!$E$2:$E$5</c:f>
              <c:numCache>
                <c:formatCode>General</c:formatCode>
                <c:ptCount val="4"/>
                <c:pt idx="0">
                  <c:v>87</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7132800"/>
        <c:axId val="237155072"/>
      </c:barChart>
      <c:catAx>
        <c:axId val="23713280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7155072"/>
        <c:crosses val="autoZero"/>
        <c:auto val="1"/>
        <c:lblAlgn val="ctr"/>
        <c:lblOffset val="100"/>
        <c:noMultiLvlLbl val="1"/>
      </c:catAx>
      <c:valAx>
        <c:axId val="23715507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713280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'Sheet1'!$B$2:$B$4</c:f>
              <c:numCache>
                <c:formatCode>General</c:formatCode>
                <c:ptCount val="3"/>
                <c:pt idx="0">
                  <c:v>65</c:v>
                </c:pt>
                <c:pt idx="1">
                  <c:v>76</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'Sheet1'!$C$2:$C$4</c:f>
              <c:numCache>
                <c:formatCode>General</c:formatCode>
                <c:ptCount val="3"/>
                <c:pt idx="1">
                  <c:v>63</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'Sheet1'!$D$2:$D$4</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'Sheet1'!$E$2:$E$4</c:f>
              <c:numCache>
                <c:formatCode>General</c:formatCode>
                <c:ptCount val="3"/>
                <c:pt idx="1">
                  <c:v>66</c:v>
                </c:pt>
                <c:pt idx="2">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7750528"/>
        <c:axId val="238039040"/>
      </c:barChart>
      <c:catAx>
        <c:axId val="23775052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8039040"/>
        <c:crosses val="autoZero"/>
        <c:auto val="1"/>
        <c:lblAlgn val="ctr"/>
        <c:lblOffset val="100"/>
        <c:noMultiLvlLbl val="1"/>
      </c:catAx>
      <c:valAx>
        <c:axId val="23803904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775052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'Sheet1'!$B$2:$B$8</c:f>
              <c:numCache>
                <c:formatCode>General</c:formatCode>
                <c:ptCount val="7"/>
                <c:pt idx="0">
                  <c:v>75</c:v>
                </c:pt>
                <c:pt idx="1">
                  <c:v>74</c:v>
                </c:pt>
                <c:pt idx="2">
                  <c:v>64</c:v>
                </c:pt>
                <c:pt idx="3">
                  <c:v>77</c:v>
                </c:pt>
                <c:pt idx="4">
                  <c:v>84</c:v>
                </c:pt>
                <c:pt idx="5">
                  <c:v>64</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'Sheet1'!$C$2:$C$8</c:f>
              <c:numCache>
                <c:formatCode>General</c:formatCode>
                <c:ptCount val="7"/>
                <c:pt idx="0">
                  <c:v>77</c:v>
                </c:pt>
                <c:pt idx="1">
                  <c:v>80</c:v>
                </c:pt>
                <c:pt idx="3">
                  <c:v>72</c:v>
                </c:pt>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'Sheet1'!$D$2:$D$8</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'Sheet1'!$E$2:$E$8</c:f>
              <c:numCache>
                <c:formatCode>General</c:formatCode>
                <c:ptCount val="7"/>
                <c:pt idx="0">
                  <c:v>80</c:v>
                </c:pt>
                <c:pt idx="1">
                  <c:v>81</c:v>
                </c:pt>
                <c:pt idx="3">
                  <c:v>73</c:v>
                </c:pt>
                <c:pt idx="6">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7514752"/>
        <c:axId val="237516288"/>
      </c:barChart>
      <c:catAx>
        <c:axId val="23751475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7516288"/>
        <c:crosses val="autoZero"/>
        <c:auto val="1"/>
        <c:lblAlgn val="ctr"/>
        <c:lblOffset val="100"/>
        <c:noMultiLvlLbl val="1"/>
      </c:catAx>
      <c:valAx>
        <c:axId val="23751628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751475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'Sheet1'!$B$2:$B$5</c:f>
              <c:numCache>
                <c:formatCode>General</c:formatCode>
                <c:ptCount val="4"/>
                <c:pt idx="0">
                  <c:v>83</c:v>
                </c:pt>
                <c:pt idx="1">
                  <c:v>63</c:v>
                </c:pt>
                <c:pt idx="2">
                  <c:v>58</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'Sheet1'!$C$2:$C$5</c:f>
              <c:numCache>
                <c:formatCode>General</c:formatCode>
                <c:ptCount val="4"/>
                <c:pt idx="0">
                  <c:v>85</c:v>
                </c:pt>
                <c:pt idx="1">
                  <c:v>60</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'Sheet1'!$D$2:$D$5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'Sheet1'!$E$2:$E$5</c:f>
              <c:numCache>
                <c:formatCode>General</c:formatCode>
                <c:ptCount val="4"/>
                <c:pt idx="0">
                  <c:v>85</c:v>
                </c:pt>
                <c:pt idx="1">
                  <c:v>62</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8408448"/>
        <c:axId val="238409984"/>
      </c:barChart>
      <c:catAx>
        <c:axId val="23840844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8409984"/>
        <c:crosses val="autoZero"/>
        <c:auto val="1"/>
        <c:lblAlgn val="ctr"/>
        <c:lblOffset val="100"/>
        <c:noMultiLvlLbl val="1"/>
      </c:catAx>
      <c:valAx>
        <c:axId val="23840998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840844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c:v>
                </c:pt>
              </c:numCache>
            </c:numRef>
          </c:xVal>
          <c:yVal>
            <c:numRef>
              <c:f>Sheet1!$C$2</c:f>
              <c:numCache>
                <c:formatCode>General</c:formatCode>
                <c:ptCount val="1"/>
                <c:pt idx="0">
                  <c:v>74.955769832465805</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0.50674723920838305</c:v>
                </c:pt>
              </c:numCache>
            </c:numRef>
          </c:xVal>
          <c:yVal>
            <c:numRef>
              <c:f>Sheet1!$C$3</c:f>
              <c:numCache>
                <c:formatCode>General</c:formatCode>
                <c:ptCount val="1"/>
                <c:pt idx="0">
                  <c:v>69.188291997829495</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1.00762598683238</c:v>
                </c:pt>
              </c:numCache>
            </c:numRef>
          </c:xVal>
          <c:yVal>
            <c:numRef>
              <c:f>Sheet1!$C$4</c:f>
              <c:numCache>
                <c:formatCode>General</c:formatCode>
                <c:ptCount val="1"/>
                <c:pt idx="0">
                  <c:v>80.770337819611498</c:v>
                </c:pt>
              </c:numCache>
            </c:numRef>
          </c:yVal>
          <c:smooth val="0"/>
        </c:ser>
        <c:ser>
          <c:idx val="4"/>
          <c:order val="3"/>
          <c:tx>
            <c:strRef>
              <c:f>Sheet1!$A$5</c:f>
              <c:strCache>
                <c:ptCount val="1"/>
                <c:pt idx="0">
                  <c:v>Kompetens</c:v>
                </c:pt>
              </c:strCache>
            </c:strRef>
          </c:tx>
          <c:dLbls>
            <c:dLbl>
              <c:idx val="0"/>
              <c:layout>
                <c:manualLayout>
                  <c:x val="-2.5000000000000916E-3"/>
                  <c:y val="-2.5000000000000001E-3"/>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0.99581720098552895</c:v>
                </c:pt>
              </c:numCache>
            </c:numRef>
          </c:xVal>
          <c:yVal>
            <c:numRef>
              <c:f>Sheet1!$C$5</c:f>
              <c:numCache>
                <c:formatCode>General</c:formatCode>
                <c:ptCount val="1"/>
                <c:pt idx="0">
                  <c:v>77.421042237132198</c:v>
                </c:pt>
              </c:numCache>
            </c:numRef>
          </c:yVal>
          <c:smooth val="0"/>
        </c:ser>
        <c:ser>
          <c:idx val="5"/>
          <c:order val="4"/>
          <c:tx>
            <c:strRef>
              <c:f>Sheet1!$A$6</c:f>
              <c:strCache>
                <c:ptCount val="1"/>
                <c:pt idx="0">
                  <c:v>Rättssäkerhet</c:v>
                </c:pt>
              </c:strCache>
            </c:strRef>
          </c:tx>
          <c:dLbls>
            <c:dLbl>
              <c:idx val="0"/>
              <c:layout>
                <c:manualLayout>
                  <c:x val="7.4999999999999086E-3"/>
                  <c:y val="0.01"/>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0.87280258403035205</c:v>
                </c:pt>
              </c:numCache>
            </c:numRef>
          </c:xVal>
          <c:yVal>
            <c:numRef>
              <c:f>Sheet1!$C$6</c:f>
              <c:numCache>
                <c:formatCode>General</c:formatCode>
                <c:ptCount val="1"/>
                <c:pt idx="0">
                  <c:v>77.015462940395906</c:v>
                </c:pt>
              </c:numCache>
            </c:numRef>
          </c:yVal>
          <c:smooth val="0"/>
        </c:ser>
        <c:ser>
          <c:idx val="6"/>
          <c:order val="5"/>
          <c:tx>
            <c:strRef>
              <c:f>Sheet1!$A$7</c:f>
              <c:strCache>
                <c:ptCount val="1"/>
                <c:pt idx="0">
                  <c:v>Effektivitet</c:v>
                </c:pt>
              </c:strCache>
            </c:strRef>
          </c:tx>
          <c:dLbls>
            <c:dLbl>
              <c:idx val="0"/>
              <c:layout>
                <c:manualLayout>
                  <c:x val="-0.01"/>
                  <c:y val="-2.5000000000000001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1.8919912879982801</c:v>
                </c:pt>
              </c:numCache>
            </c:numRef>
          </c:xVal>
          <c:yVal>
            <c:numRef>
              <c:f>Sheet1!$C$7</c:f>
              <c:numCache>
                <c:formatCode>General</c:formatCode>
                <c:ptCount val="1"/>
                <c:pt idx="0">
                  <c:v>73.311642616463402</c:v>
                </c:pt>
              </c:numCache>
            </c:numRef>
          </c:yVal>
          <c:smooth val="0"/>
        </c:ser>
        <c:dLbls>
          <c:showLegendKey val="0"/>
          <c:showVal val="0"/>
          <c:showCatName val="0"/>
          <c:showSerName val="0"/>
          <c:showPercent val="0"/>
          <c:showBubbleSize val="0"/>
        </c:dLbls>
        <c:axId val="155841664"/>
        <c:axId val="155843584"/>
      </c:scatterChart>
      <c:valAx>
        <c:axId val="155841664"/>
        <c:scaling>
          <c:orientation val="minMax"/>
          <c:max val="2"/>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843584"/>
        <c:crosses val="autoZero"/>
        <c:crossBetween val="midCat"/>
      </c:valAx>
      <c:valAx>
        <c:axId val="155843584"/>
        <c:scaling>
          <c:orientation val="minMax"/>
          <c:max val="90"/>
          <c:min val="6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841664"/>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'Sheet1'!$B$2:$B$7</c:f>
              <c:numCache>
                <c:formatCode>General</c:formatCode>
                <c:ptCount val="6"/>
                <c:pt idx="0">
                  <c:v>87</c:v>
                </c:pt>
                <c:pt idx="1">
                  <c:v>79</c:v>
                </c:pt>
                <c:pt idx="2">
                  <c:v>73</c:v>
                </c:pt>
                <c:pt idx="3">
                  <c:v>64</c:v>
                </c:pt>
                <c:pt idx="4">
                  <c:v>48</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'Sheet1'!$C$2:$C$7</c:f>
              <c:numCache>
                <c:formatCode>General</c:formatCode>
                <c:ptCount val="6"/>
                <c:pt idx="0">
                  <c:v>90</c:v>
                </c:pt>
                <c:pt idx="1">
                  <c:v>77</c:v>
                </c:pt>
                <c:pt idx="2">
                  <c:v>72</c:v>
                </c:pt>
                <c:pt idx="3">
                  <c:v>79</c:v>
                </c:pt>
                <c:pt idx="5">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'Sheet1'!$D$2:$D$7</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'Sheet1'!$E$2:$E$7</c:f>
              <c:numCache>
                <c:formatCode>General</c:formatCode>
                <c:ptCount val="6"/>
                <c:pt idx="0">
                  <c:v>92</c:v>
                </c:pt>
                <c:pt idx="1">
                  <c:v>78</c:v>
                </c:pt>
                <c:pt idx="2">
                  <c:v>75</c:v>
                </c:pt>
                <c:pt idx="3">
                  <c:v>79</c:v>
                </c:pt>
                <c:pt idx="5">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8285568"/>
        <c:axId val="238287104"/>
      </c:barChart>
      <c:catAx>
        <c:axId val="23828556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8287104"/>
        <c:crosses val="autoZero"/>
        <c:auto val="1"/>
        <c:lblAlgn val="ctr"/>
        <c:lblOffset val="100"/>
        <c:noMultiLvlLbl val="1"/>
      </c:catAx>
      <c:valAx>
        <c:axId val="23828710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828556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'Sheet1'!$B$2:$B$5</c:f>
              <c:numCache>
                <c:formatCode>General</c:formatCode>
                <c:ptCount val="4"/>
                <c:pt idx="0">
                  <c:v>72</c:v>
                </c:pt>
                <c:pt idx="1">
                  <c:v>71</c:v>
                </c:pt>
                <c:pt idx="2">
                  <c:v>76</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'Sheet1'!$C$2:$C$5</c:f>
              <c:numCache>
                <c:formatCode>General</c:formatCode>
                <c:ptCount val="4"/>
                <c:pt idx="0">
                  <c:v>84</c:v>
                </c:pt>
                <c:pt idx="2">
                  <c:v>70</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'Sheet1'!$D$2:$D$5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'Sheet1'!$E$2:$E$5</c:f>
              <c:numCache>
                <c:formatCode>General</c:formatCode>
                <c:ptCount val="4"/>
                <c:pt idx="0">
                  <c:v>84</c:v>
                </c:pt>
                <c:pt idx="1">
                  <c:v>86</c:v>
                </c:pt>
                <c:pt idx="2">
                  <c:v>72</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8831104"/>
        <c:axId val="238832640"/>
      </c:barChart>
      <c:catAx>
        <c:axId val="23883110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8832640"/>
        <c:crosses val="autoZero"/>
        <c:auto val="1"/>
        <c:lblAlgn val="ctr"/>
        <c:lblOffset val="100"/>
        <c:noMultiLvlLbl val="1"/>
      </c:catAx>
      <c:valAx>
        <c:axId val="23883264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883110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'Sheet1'!$B$2:$B$5</c:f>
              <c:numCache>
                <c:formatCode>General</c:formatCode>
                <c:ptCount val="4"/>
                <c:pt idx="0">
                  <c:v>76</c:v>
                </c:pt>
                <c:pt idx="1">
                  <c:v>72</c:v>
                </c:pt>
                <c:pt idx="2">
                  <c:v>73</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'Sheet1'!$C$2:$C$5</c:f>
              <c:numCache>
                <c:formatCode>General</c:formatCode>
                <c:ptCount val="4"/>
                <c:pt idx="0">
                  <c:v>80</c:v>
                </c:pt>
                <c:pt idx="2">
                  <c:v>64</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'Sheet1'!$D$2:$D$5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'Sheet1'!$E$2:$E$5</c:f>
              <c:numCache>
                <c:formatCode>General</c:formatCode>
                <c:ptCount val="4"/>
                <c:pt idx="0">
                  <c:v>81</c:v>
                </c:pt>
                <c:pt idx="2">
                  <c:v>64</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38749952"/>
        <c:axId val="238759936"/>
      </c:barChart>
      <c:catAx>
        <c:axId val="23874995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38759936"/>
        <c:crosses val="autoZero"/>
        <c:auto val="1"/>
        <c:lblAlgn val="ctr"/>
        <c:lblOffset val="100"/>
        <c:noMultiLvlLbl val="1"/>
      </c:catAx>
      <c:valAx>
        <c:axId val="23875993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3874995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Man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72</c:v>
                </c:pt>
                <c:pt idx="1">
                  <c:v>81</c:v>
                </c:pt>
                <c:pt idx="3">
                  <c:v>78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Kvinna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28</c:v>
                </c:pt>
                <c:pt idx="1">
                  <c:v>19</c:v>
                </c:pt>
                <c:pt idx="3">
                  <c:v>22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9251456"/>
        <c:axId val="239236992"/>
        <c:axId val="0"/>
      </c:bar3DChart>
      <c:valAx>
        <c:axId val="23923699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9251456"/>
        <c:crosses val="autoZero"/>
        <c:crossBetween val="between"/>
      </c:valAx>
      <c:catAx>
        <c:axId val="23925145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923699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- 24 år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c:v>
                </c:pt>
                <c:pt idx="1">
                  <c:v>4</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25-34 år</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11</c:v>
                </c:pt>
                <c:pt idx="1">
                  <c:v>7</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35-44 år</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30</c:v>
                </c:pt>
                <c:pt idx="1">
                  <c:v>35</c:v>
                </c:pt>
                <c:pt idx="3">
                  <c:v>34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45-54 år</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33</c:v>
                </c:pt>
                <c:pt idx="1">
                  <c:v>37</c:v>
                </c:pt>
                <c:pt idx="3">
                  <c:v>38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55-64 år</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18</c:v>
                </c:pt>
                <c:pt idx="1">
                  <c:v>15</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65 år -</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6</c:v>
                </c:pt>
                <c:pt idx="1">
                  <c:v>2</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8995328"/>
        <c:axId val="238993408"/>
        <c:axId val="0"/>
      </c:bar3DChart>
      <c:valAx>
        <c:axId val="2389934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8995328"/>
        <c:crosses val="autoZero"/>
        <c:crossBetween val="between"/>
      </c:valAx>
      <c:catAx>
        <c:axId val="23899532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89934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Jordbruk</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0</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Industri (tillverkning, verkstad, bygg m.m.)</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1</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Transport och magasinering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0</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Handel</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1</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Hotell, restaurang och underhållning (café, pubar, danslokaler m.m.)</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95</c:v>
                </c:pt>
                <c:pt idx="1">
                  <c:v>100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Skola, vård och omsorg</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0</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Företagstjänster (konsulter och övrig tjänstenäring)</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'Sheet1'!$H$2:$H$3</c:f>
              <c:numCache>
                <c:formatCode>General</c:formatCode>
                <c:ptCount val="2"/>
                <c:pt idx="0">
                  <c:v>2</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Övrigt</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'Sheet1'!$I$2:$I$3</c:f>
              <c:numCache>
                <c:formatCode>General</c:formatCode>
                <c:ptCount val="2"/>
                <c:pt idx="0">
                  <c:v>2</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9174400"/>
        <c:axId val="239164032"/>
        <c:axId val="0"/>
      </c:bar3DChart>
      <c:valAx>
        <c:axId val="23916403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9174400"/>
        <c:crosses val="autoZero"/>
        <c:crossBetween val="between"/>
      </c:valAx>
      <c:catAx>
        <c:axId val="23917440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916403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3</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1-5</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35</c:v>
                </c:pt>
                <c:pt idx="1">
                  <c:v>42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6-10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27</c:v>
                </c:pt>
                <c:pt idx="1">
                  <c:v>23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11-50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27</c:v>
                </c:pt>
                <c:pt idx="1">
                  <c:v>34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51-100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4</c:v>
                </c:pt>
                <c:pt idx="1">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101 eller fler</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4</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9546752"/>
        <c:axId val="239847680"/>
        <c:axId val="0"/>
      </c:bar3DChart>
      <c:valAx>
        <c:axId val="23984768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9546752"/>
        <c:crosses val="autoZero"/>
        <c:crossBetween val="between"/>
      </c:valAx>
      <c:catAx>
        <c:axId val="23954675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984768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Positivt</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85</c:v>
                </c:pt>
                <c:pt idx="1">
                  <c:v>90</c:v>
                </c:pt>
                <c:pt idx="3">
                  <c:v>88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Delvis positivt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11</c:v>
                </c:pt>
                <c:pt idx="1">
                  <c:v>6</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Negativt</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4</c:v>
                </c:pt>
                <c:pt idx="1">
                  <c:v>3</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9656320"/>
        <c:axId val="239654400"/>
        <c:axId val="0"/>
      </c:bar3DChart>
      <c:valAx>
        <c:axId val="2396544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9656320"/>
        <c:crosses val="autoZero"/>
        <c:crossBetween val="between"/>
      </c:valAx>
      <c:catAx>
        <c:axId val="23965632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96544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Föreläggande och/eller åtgärder behövde vidtas</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30</c:v>
                </c:pt>
                <c:pt idx="1">
                  <c:v>13</c:v>
                </c:pt>
                <c:pt idx="3">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Varken föreläggande eller åtgärder behövde vidtas</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70</c:v>
                </c:pt>
                <c:pt idx="1">
                  <c:v>87</c:v>
                </c:pt>
                <c:pt idx="3">
                  <c:v>88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9790720"/>
        <c:axId val="239788800"/>
        <c:axId val="0"/>
      </c:bar3DChart>
      <c:valAx>
        <c:axId val="2397888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9790720"/>
        <c:crosses val="autoZero"/>
        <c:crossBetween val="between"/>
      </c:valAx>
      <c:catAx>
        <c:axId val="23979072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97888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Telefon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19</c:v>
                </c:pt>
                <c:pt idx="1">
                  <c:v>14</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E-post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49</c:v>
                </c:pt>
                <c:pt idx="1">
                  <c:v>27</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Brev</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c:v>
                </c:pt>
                <c:pt idx="1">
                  <c:v>8</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Personligt möte</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17</c:v>
                </c:pt>
                <c:pt idx="1">
                  <c:v>47</c:v>
                </c:pt>
                <c:pt idx="3">
                  <c:v>47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Digital tjänst</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7</c:v>
                </c:pt>
                <c:pt idx="1">
                  <c:v>2</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Annat sätt</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2</c:v>
                </c:pt>
                <c:pt idx="1">
                  <c:v>2</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39932160"/>
        <c:axId val="239897216"/>
        <c:axId val="0"/>
      </c:bar3DChart>
      <c:valAx>
        <c:axId val="23989721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39932160"/>
        <c:crosses val="autoZero"/>
        <c:crossBetween val="between"/>
      </c:valAx>
      <c:catAx>
        <c:axId val="23993216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3989721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0.44279280581371</c:v>
                </c:pt>
              </c:numCache>
            </c:numRef>
          </c:xVal>
          <c:yVal>
            <c:numRef>
              <c:f>Sheet1!$C$2</c:f>
              <c:numCache>
                <c:formatCode>General</c:formatCode>
                <c:ptCount val="1"/>
                <c:pt idx="0">
                  <c:v>75.400387754360594</c:v>
                </c:pt>
              </c:numCache>
            </c:numRef>
          </c:yVal>
          <c:smooth val="0"/>
        </c:ser>
        <c:ser>
          <c:idx val="2"/>
          <c:order val="1"/>
          <c:tx>
            <c:strRef>
              <c:f>Sheet1!$A$3</c:f>
              <c:strCache>
                <c:ptCount val="1"/>
                <c:pt idx="0">
                  <c:v>Hur nöjd var du med förmågan att hålla överenskomna tidsramar?</c:v>
                </c:pt>
              </c:strCache>
            </c:strRef>
          </c:tx>
          <c:dLbls>
            <c:dLbl>
              <c:idx val="0"/>
              <c:layout>
                <c:manualLayout>
                  <c:x val="2.5000000000000001E-3"/>
                  <c:y val="2.75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0.32949137505584097</c:v>
                </c:pt>
              </c:numCache>
            </c:numRef>
          </c:xVal>
          <c:yVal>
            <c:numRef>
              <c:f>Sheet1!$C$3</c:f>
              <c:numCache>
                <c:formatCode>General</c:formatCode>
                <c:ptCount val="1"/>
                <c:pt idx="0">
                  <c:v>74.3642150251423</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9.5000000000000001E-2"/>
                  <c:y val="0.04"/>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4.3896947407348801</c:v>
                </c:pt>
              </c:numCache>
            </c:numRef>
          </c:xVal>
          <c:yVal>
            <c:numRef>
              <c:f>Sheet1!$C$4</c:f>
              <c:numCache>
                <c:formatCode>General</c:formatCode>
                <c:ptCount val="1"/>
                <c:pt idx="0">
                  <c:v>73.627595313935998</c:v>
                </c:pt>
              </c:numCache>
            </c:numRef>
          </c:yVal>
          <c:smooth val="0"/>
        </c:ser>
        <c:dLbls>
          <c:showLegendKey val="0"/>
          <c:showVal val="0"/>
          <c:showCatName val="0"/>
          <c:showSerName val="0"/>
          <c:showPercent val="0"/>
          <c:showBubbleSize val="0"/>
        </c:dLbls>
        <c:axId val="155690880"/>
        <c:axId val="155717632"/>
      </c:scatterChart>
      <c:valAx>
        <c:axId val="155690880"/>
        <c:scaling>
          <c:orientation val="minMax"/>
          <c:max val="4.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717632"/>
        <c:crosses val="autoZero"/>
        <c:crossBetween val="midCat"/>
      </c:valAx>
      <c:valAx>
        <c:axId val="155717632"/>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690880"/>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fick fullständig information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59</c:v>
                </c:pt>
                <c:pt idx="1">
                  <c:v>67</c:v>
                </c:pt>
                <c:pt idx="3">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fick viss information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23</c:v>
                </c:pt>
                <c:pt idx="1">
                  <c:v>22</c:v>
                </c:pt>
                <c:pt idx="3">
                  <c:v>22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 inte alls</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18</c:v>
                </c:pt>
                <c:pt idx="1">
                  <c:v>12</c:v>
                </c:pt>
                <c:pt idx="3">
                  <c:v>11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0115712"/>
        <c:axId val="240097152"/>
        <c:axId val="0"/>
      </c:bar3DChart>
      <c:valAx>
        <c:axId val="24009715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0115712"/>
        <c:crosses val="autoZero"/>
        <c:crossBetween val="between"/>
      </c:valAx>
      <c:catAx>
        <c:axId val="24011571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009715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Helt rimlig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23</c:v>
                </c:pt>
                <c:pt idx="1">
                  <c:v>14</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Ganska rimlig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29</c:v>
                </c:pt>
                <c:pt idx="1">
                  <c:v>46</c:v>
                </c:pt>
                <c:pt idx="3">
                  <c:v>46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Varken rimlig eller orimlig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20</c:v>
                </c:pt>
                <c:pt idx="1">
                  <c:v>16</c:v>
                </c:pt>
                <c:pt idx="3">
                  <c:v>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Ganska orimlig</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19</c:v>
                </c:pt>
                <c:pt idx="1">
                  <c:v>16</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Helt orimlig</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9</c:v>
                </c:pt>
                <c:pt idx="1">
                  <c:v>8</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0323968"/>
        <c:axId val="240322048"/>
        <c:axId val="0"/>
      </c:bar3DChart>
      <c:valAx>
        <c:axId val="24032204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0323968"/>
        <c:crosses val="autoZero"/>
        <c:crossBetween val="between"/>
      </c:valAx>
      <c:catAx>
        <c:axId val="2403239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032204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från flera andra kommuner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19</c:v>
                </c:pt>
                <c:pt idx="1">
                  <c:v>22</c:v>
                </c:pt>
                <c:pt idx="3">
                  <c:v>21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från en kommun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18</c:v>
                </c:pt>
                <c:pt idx="1">
                  <c:v>11</c:v>
                </c:pt>
                <c:pt idx="3">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63</c:v>
                </c:pt>
                <c:pt idx="1">
                  <c:v>67</c:v>
                </c:pt>
                <c:pt idx="3">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0396544"/>
        <c:axId val="240394624"/>
        <c:axId val="0"/>
      </c:bar3DChart>
      <c:valAx>
        <c:axId val="24039462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0396544"/>
        <c:crosses val="autoZero"/>
        <c:crossBetween val="between"/>
      </c:valAx>
      <c:catAx>
        <c:axId val="24039654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039462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flera gånger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55</c:v>
                </c:pt>
                <c:pt idx="1">
                  <c:v>54</c:v>
                </c:pt>
                <c:pt idx="3">
                  <c:v>57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en gång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14</c:v>
                </c:pt>
                <c:pt idx="1">
                  <c:v>9</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31</c:v>
                </c:pt>
                <c:pt idx="1">
                  <c:v>37</c:v>
                </c:pt>
                <c:pt idx="3">
                  <c:v>34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0988544"/>
        <c:axId val="240568576"/>
        <c:axId val="0"/>
      </c:bar3DChart>
      <c:valAx>
        <c:axId val="24056857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0988544"/>
        <c:crosses val="autoZero"/>
        <c:crossBetween val="between"/>
      </c:valAx>
      <c:catAx>
        <c:axId val="24098854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056857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'Sheet1'!$B$2:$B$3</c:f>
              <c:numCache>
                <c:formatCode>General</c:formatCode>
                <c:ptCount val="2"/>
                <c:pt idx="0">
                  <c:v>91</c:v>
                </c:pt>
                <c:pt idx="1">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'Sheet1'!$C$2:$C$3</c:f>
              <c:numCache>
                <c:formatCode>General</c:formatCode>
                <c:ptCount val="2"/>
                <c:pt idx="0">
                  <c:v>9</c:v>
                </c:pt>
                <c:pt idx="1">
                  <c:v>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2189824"/>
        <c:axId val="242175360"/>
        <c:axId val="0"/>
      </c:bar3DChart>
      <c:valAx>
        <c:axId val="24217536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2189824"/>
        <c:crosses val="autoZero"/>
        <c:crossBetween val="between"/>
      </c:valAx>
      <c:catAx>
        <c:axId val="24218982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217536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70</c:v>
                </c:pt>
                <c:pt idx="1">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73</c:v>
                </c:pt>
                <c:pt idx="1">
                  <c:v>65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76</c:v>
                </c:pt>
                <c:pt idx="1">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1981696"/>
        <c:axId val="241987584"/>
      </c:barChart>
      <c:catAx>
        <c:axId val="24198169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1987584"/>
        <c:crosses val="autoZero"/>
        <c:auto val="1"/>
        <c:lblAlgn val="ctr"/>
        <c:lblOffset val="100"/>
        <c:noMultiLvlLbl val="1"/>
      </c:catAx>
      <c:valAx>
        <c:axId val="24198758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198169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1">
                  <c:v>65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72</c:v>
                </c:pt>
                <c:pt idx="1">
                  <c:v>66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2100096"/>
        <c:axId val="242101632"/>
      </c:barChart>
      <c:catAx>
        <c:axId val="24210009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2101632"/>
        <c:crosses val="autoZero"/>
        <c:auto val="1"/>
        <c:lblAlgn val="ctr"/>
        <c:lblOffset val="100"/>
        <c:noMultiLvlLbl val="1"/>
      </c:catAx>
      <c:valAx>
        <c:axId val="24210163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210009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70</c:v>
                </c:pt>
                <c:pt idx="1">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73</c:v>
                </c:pt>
                <c:pt idx="1">
                  <c:v>65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75</c:v>
                </c:pt>
                <c:pt idx="1">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2554368"/>
        <c:axId val="242555904"/>
      </c:barChart>
      <c:catAx>
        <c:axId val="24255436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2555904"/>
        <c:crosses val="autoZero"/>
        <c:auto val="1"/>
        <c:lblAlgn val="ctr"/>
        <c:lblOffset val="100"/>
        <c:noMultiLvlLbl val="1"/>
      </c:catAx>
      <c:valAx>
        <c:axId val="24255590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255436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NKI &lt; 10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c:v>
                </c:pt>
                <c:pt idx="1">
                  <c:v>1</c:v>
                </c:pt>
                <c:pt idx="2">
                  <c:v>0</c:v>
                </c:pt>
                <c:pt idx="3">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10 ≤ NKI &lt; 20</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c:v>
                </c:pt>
                <c:pt idx="1">
                  <c:v>1</c:v>
                </c:pt>
                <c:pt idx="2">
                  <c:v>12</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 ≤ NKI &lt; 30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c:v>
                </c:pt>
                <c:pt idx="1">
                  <c:v>3</c:v>
                </c:pt>
                <c:pt idx="2">
                  <c:v>0</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30 ≤ NKI &lt; 40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c:v>
                </c:pt>
                <c:pt idx="1">
                  <c:v>2</c:v>
                </c:pt>
                <c:pt idx="2">
                  <c:v>0</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40 ≤ NKI &lt; 50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8</c:v>
                </c:pt>
                <c:pt idx="1">
                  <c:v>8</c:v>
                </c:pt>
                <c:pt idx="2">
                  <c:v>12</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50 ≤ NKI &lt; 60</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8</c:v>
                </c:pt>
                <c:pt idx="1">
                  <c:v>4</c:v>
                </c:pt>
                <c:pt idx="2">
                  <c:v>0</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60 ≤ NKI &lt; 70</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'Sheet1'!$H$2:$H$5</c:f>
              <c:numCache>
                <c:formatCode>General</c:formatCode>
                <c:ptCount val="4"/>
                <c:pt idx="0">
                  <c:v>10</c:v>
                </c:pt>
                <c:pt idx="1">
                  <c:v>9</c:v>
                </c:pt>
                <c:pt idx="2">
                  <c:v>12</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70 ≤ NKI &lt; 80</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'Sheet1'!$I$2:$I$5</c:f>
              <c:numCache>
                <c:formatCode>General</c:formatCode>
                <c:ptCount val="4"/>
                <c:pt idx="0">
                  <c:v>22</c:v>
                </c:pt>
                <c:pt idx="1">
                  <c:v>23</c:v>
                </c:pt>
                <c:pt idx="2">
                  <c:v>12</c:v>
                </c:pt>
                <c:pt idx="3">
                  <c:v>23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9"/>
          <c:order val="8"/>
          <c:tx>
            <c:strRef>
              <c:f>Sheet1!$J$1</c:f>
              <c:strCache>
                <c:ptCount val="1"/>
                <c:pt idx="0">
                  <c:v>80 ≤ NKI &lt; 90</c:v>
                </c:pt>
              </c:strCache>
            </c:strRef>
          </c:tx>
          <c:spPr>
            <a:solidFill>
              <a:srgbClr val="52BACC"/>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'Sheet1'!$J$2:$J$5</c:f>
              <c:numCache>
                <c:formatCode>General</c:formatCode>
                <c:ptCount val="4"/>
                <c:pt idx="0">
                  <c:v>18</c:v>
                </c:pt>
                <c:pt idx="1">
                  <c:v>13</c:v>
                </c:pt>
                <c:pt idx="2">
                  <c:v>31</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10"/>
          <c:order val="9"/>
          <c:tx>
            <c:strRef>
              <c:f>Sheet1!$K$1</c:f>
              <c:strCache>
                <c:ptCount val="1"/>
                <c:pt idx="0">
                  <c:v>90 ≤ NKI</c:v>
                </c:pt>
              </c:strCache>
            </c:strRef>
          </c:tx>
          <c:spPr>
            <a:solidFill>
              <a:srgbClr val="DBDB4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'Sheet1'!$K$2:$K$5</c:f>
              <c:numCache>
                <c:formatCode>General</c:formatCode>
                <c:ptCount val="4"/>
                <c:pt idx="0">
                  <c:v>23</c:v>
                </c:pt>
                <c:pt idx="1">
                  <c:v>34</c:v>
                </c:pt>
                <c:pt idx="2">
                  <c:v>23</c:v>
                </c:pt>
                <c:pt idx="3">
                  <c:v>33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2619904"/>
        <c:axId val="242535808"/>
        <c:axId val="0"/>
      </c:bar3DChart>
      <c:valAx>
        <c:axId val="2425358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2619904"/>
        <c:crosses val="autoZero"/>
        <c:crossBetween val="between"/>
      </c:valAx>
      <c:catAx>
        <c:axId val="24261990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25358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legendEntry>
        <c:idx val="8"/>
        <c:txPr>
          <a:bodyPr/>
          <a:lstStyle/>
          <a:p>
            <a:pPr>
              <a:defRPr sz="1200">
                <a:latin typeface="Tw Cen MT"/>
              </a:defRPr>
            </a:pPr>
            <a:endParaRPr lang="sv-SE"/>
          </a:p>
        </c:txPr>
      </c:legendEntry>
      <c:legendEntry>
        <c:idx val="9"/>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'Sheet1'!$B$2:$B$13</c:f>
              <c:numCache>
                <c:formatCode>General</c:formatCode>
                <c:ptCount val="11"/>
                <c:pt idx="1">
                  <c:v>70</c:v>
                </c:pt>
                <c:pt idx="2">
                  <c:v>79</c:v>
                </c:pt>
                <c:pt idx="3">
                  <c:v>86</c:v>
                </c:pt>
                <c:pt idx="4">
                  <c:v>88</c:v>
                </c:pt>
                <c:pt idx="5">
                  <c:v>76</c:v>
                </c:pt>
                <c:pt idx="8">
                  <c:v>68</c:v>
                </c:pt>
                <c:pt idx="10">
                  <c:v>85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'Sheet1'!$C$2:$C$13</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'Sheet1'!$D$2:$D$13</c:f>
              <c:numCache>
                <c:formatCode>General</c:formatCode>
                <c:ptCount val="11"/>
                <c:pt idx="1">
                  <c:v>70</c:v>
                </c:pt>
                <c:pt idx="2">
                  <c:v>81</c:v>
                </c:pt>
                <c:pt idx="3">
                  <c:v>80</c:v>
                </c:pt>
                <c:pt idx="4">
                  <c:v>89</c:v>
                </c:pt>
                <c:pt idx="5">
                  <c:v>76</c:v>
                </c:pt>
                <c:pt idx="8">
                  <c:v>68</c:v>
                </c:pt>
                <c:pt idx="10">
                  <c:v>85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3054080"/>
        <c:axId val="243055616"/>
      </c:barChart>
      <c:catAx>
        <c:axId val="24305408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3055616"/>
        <c:crosses val="autoZero"/>
        <c:auto val="1"/>
        <c:lblAlgn val="ctr"/>
        <c:lblOffset val="100"/>
        <c:noMultiLvlLbl val="1"/>
      </c:catAx>
      <c:valAx>
        <c:axId val="24305561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305408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0.16756497975470599</c:v>
                </c:pt>
              </c:numCache>
            </c:numRef>
          </c:xVal>
          <c:yVal>
            <c:numRef>
              <c:f>Sheet1!$C$2</c:f>
              <c:numCache>
                <c:formatCode>General</c:formatCode>
                <c:ptCount val="1"/>
                <c:pt idx="0">
                  <c:v>72.142610655004404</c:v>
                </c:pt>
              </c:numCache>
            </c:numRef>
          </c:yVal>
          <c:smooth val="0"/>
        </c:ser>
        <c:ser>
          <c:idx val="2"/>
          <c:order val="1"/>
          <c:tx>
            <c:strRef>
              <c:f>Sheet1!$A$3</c:f>
              <c:strCache>
                <c:ptCount val="1"/>
                <c:pt idx="0">
                  <c:v>Information</c:v>
                </c:pt>
              </c:strCache>
            </c:strRef>
          </c:tx>
          <c:dLbls>
            <c:dLbl>
              <c:idx val="0"/>
              <c:layout>
                <c:manualLayout>
                  <c:x val="-1.0000000000000023E-2"/>
                  <c:y val="-2.4999999999999908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70.2917044679225</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1.2933969203161999</c:v>
                </c:pt>
              </c:numCache>
            </c:numRef>
          </c:xVal>
          <c:yVal>
            <c:numRef>
              <c:f>Sheet1!$C$4</c:f>
              <c:numCache>
                <c:formatCode>General</c:formatCode>
                <c:ptCount val="1"/>
                <c:pt idx="0">
                  <c:v>76.761818837590894</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0.2718194381338</c:v>
                </c:pt>
              </c:numCache>
            </c:numRef>
          </c:xVal>
          <c:yVal>
            <c:numRef>
              <c:f>Sheet1!$C$5</c:f>
              <c:numCache>
                <c:formatCode>General</c:formatCode>
                <c:ptCount val="1"/>
                <c:pt idx="0">
                  <c:v>73.809242637961901</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1.6672645469723499</c:v>
                </c:pt>
              </c:numCache>
            </c:numRef>
          </c:xVal>
          <c:yVal>
            <c:numRef>
              <c:f>Sheet1!$C$6</c:f>
              <c:numCache>
                <c:formatCode>General</c:formatCode>
                <c:ptCount val="1"/>
                <c:pt idx="0">
                  <c:v>71.640079572429499</c:v>
                </c:pt>
              </c:numCache>
            </c:numRef>
          </c:yVal>
          <c:smooth val="0"/>
        </c:ser>
        <c:ser>
          <c:idx val="6"/>
          <c:order val="5"/>
          <c:tx>
            <c:strRef>
              <c:f>Sheet1!$A$7</c:f>
              <c:strCache>
                <c:ptCount val="1"/>
                <c:pt idx="0">
                  <c:v>Effektivitet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1.80825369096164</c:v>
                </c:pt>
              </c:numCache>
            </c:numRef>
          </c:xVal>
          <c:yVal>
            <c:numRef>
              <c:f>Sheet1!$C$7</c:f>
              <c:numCache>
                <c:formatCode>General</c:formatCode>
                <c:ptCount val="1"/>
                <c:pt idx="0">
                  <c:v>70.833333474228098</c:v>
                </c:pt>
              </c:numCache>
            </c:numRef>
          </c:yVal>
          <c:smooth val="0"/>
        </c:ser>
        <c:dLbls>
          <c:showLegendKey val="0"/>
          <c:showVal val="0"/>
          <c:showCatName val="0"/>
          <c:showSerName val="0"/>
          <c:showPercent val="0"/>
          <c:showBubbleSize val="0"/>
        </c:dLbls>
        <c:axId val="155909504"/>
        <c:axId val="155919872"/>
      </c:scatterChart>
      <c:valAx>
        <c:axId val="155909504"/>
        <c:scaling>
          <c:orientation val="minMax"/>
          <c:max val="2"/>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919872"/>
        <c:crosses val="autoZero"/>
        <c:crossBetween val="midCat"/>
      </c:valAx>
      <c:valAx>
        <c:axId val="155919872"/>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5909504"/>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'Sheet1'!$B$2:$B$5</c:f>
              <c:numCache>
                <c:formatCode>General</c:formatCode>
                <c:ptCount val="4"/>
                <c:pt idx="0">
                  <c:v>76</c:v>
                </c:pt>
                <c:pt idx="1">
                  <c:v>83</c:v>
                </c:pt>
                <c:pt idx="2">
                  <c:v>65</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'Sheet1'!$C$2:$C$5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'Sheet1'!$D$2:$D$5</c:f>
              <c:numCache>
                <c:formatCode>General</c:formatCode>
                <c:ptCount val="4"/>
                <c:pt idx="0">
                  <c:v>75</c:v>
                </c:pt>
                <c:pt idx="1">
                  <c:v>80</c:v>
                </c:pt>
                <c:pt idx="2">
                  <c:v>65</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2859008"/>
        <c:axId val="242897664"/>
      </c:barChart>
      <c:catAx>
        <c:axId val="24285900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2897664"/>
        <c:crosses val="autoZero"/>
        <c:auto val="1"/>
        <c:lblAlgn val="ctr"/>
        <c:lblOffset val="100"/>
        <c:noMultiLvlLbl val="1"/>
      </c:catAx>
      <c:valAx>
        <c:axId val="24289766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285900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Miljöskydd</c:v>
                </c:pt>
                <c:pt idx="1">
                  <c:v>Hälsoskydd</c:v>
                </c:pt>
                <c:pt idx="2">
                  <c:v>Total</c:v>
                </c:pt>
              </c:strCache>
            </c:strRef>
          </c:cat>
          <c:val>
            <c:numRef>
              <c:f>'Sheet1'!$B$2:$B$4</c:f>
              <c:numCache>
                <c:formatCode>General</c:formatCode>
                <c:ptCount val="3"/>
                <c:pt idx="0">
                  <c:v>70</c:v>
                </c:pt>
                <c:pt idx="1">
                  <c:v>67</c:v>
                </c:pt>
                <c:pt idx="2">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Miljöskydd</c:v>
                </c:pt>
                <c:pt idx="1">
                  <c:v>Hälsoskydd</c:v>
                </c:pt>
                <c:pt idx="2">
                  <c:v>Total</c:v>
                </c:pt>
              </c:strCache>
            </c:strRef>
          </c:cat>
          <c:val>
            <c:numRef>
              <c:f>'Sheet1'!$C$2:$C$4</c:f>
              <c:numCache>
                <c:formatCode>General</c:formatCode>
                <c:ptCount val="3"/>
                <c:pt idx="0">
                  <c:v>74</c:v>
                </c:pt>
                <c:pt idx="1">
                  <c:v>82</c:v>
                </c:pt>
                <c:pt idx="2">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Miljöskydd</c:v>
                </c:pt>
                <c:pt idx="1">
                  <c:v>Hälsoskydd</c:v>
                </c:pt>
                <c:pt idx="2">
                  <c:v>Total</c:v>
                </c:pt>
              </c:strCache>
            </c:strRef>
          </c:cat>
          <c:val>
            <c:numRef>
              <c:f>'Sheet1'!$D$2:$D$4</c:f>
              <c:numCache>
                <c:formatCode>General</c:formatCode>
                <c:ptCount val="3"/>
                <c:pt idx="0">
                  <c:v>68</c:v>
                </c:pt>
                <c:pt idx="2">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Miljöskydd</c:v>
                </c:pt>
                <c:pt idx="1">
                  <c:v>Hälsoskydd</c:v>
                </c:pt>
                <c:pt idx="2">
                  <c:v>Total</c:v>
                </c:pt>
              </c:strCache>
            </c:strRef>
          </c:cat>
          <c:val>
            <c:numRef>
              <c:f>'Sheet1'!$E$2:$E$4</c:f>
              <c:numCache>
                <c:formatCode>General</c:formatCode>
                <c:ptCount val="3"/>
                <c:pt idx="0">
                  <c:v>73</c:v>
                </c:pt>
                <c:pt idx="1">
                  <c:v>82</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3369856"/>
        <c:axId val="243371392"/>
      </c:barChart>
      <c:catAx>
        <c:axId val="24336985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3371392"/>
        <c:crosses val="autoZero"/>
        <c:auto val="1"/>
        <c:lblAlgn val="ctr"/>
        <c:lblOffset val="100"/>
        <c:noMultiLvlLbl val="1"/>
      </c:catAx>
      <c:valAx>
        <c:axId val="24337139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336985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'Sheet1'!$B$2:$B$7</c:f>
              <c:numCache>
                <c:formatCode>General</c:formatCode>
                <c:ptCount val="6"/>
                <c:pt idx="0">
                  <c:v>73</c:v>
                </c:pt>
                <c:pt idx="1">
                  <c:v>69</c:v>
                </c:pt>
                <c:pt idx="2">
                  <c:v>76</c:v>
                </c:pt>
                <c:pt idx="3">
                  <c:v>71</c:v>
                </c:pt>
                <c:pt idx="4">
                  <c:v>70</c:v>
                </c:pt>
                <c:pt idx="5">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'Sheet1'!$C$2:$C$7</c:f>
              <c:numCache>
                <c:formatCode>General</c:formatCode>
                <c:ptCount val="6"/>
                <c:pt idx="0">
                  <c:v>80</c:v>
                </c:pt>
                <c:pt idx="1">
                  <c:v>77</c:v>
                </c:pt>
                <c:pt idx="2">
                  <c:v>83</c:v>
                </c:pt>
                <c:pt idx="3">
                  <c:v>79</c:v>
                </c:pt>
                <c:pt idx="4">
                  <c:v>76</c:v>
                </c:pt>
                <c:pt idx="5">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'Sheet1'!$D$2:$D$7</c:f>
              <c:numCache>
                <c:formatCode>General</c:formatCode>
                <c:ptCount val="6"/>
                <c:pt idx="0">
                  <c:v>84</c:v>
                </c:pt>
                <c:pt idx="1">
                  <c:v>76</c:v>
                </c:pt>
                <c:pt idx="2">
                  <c:v>88</c:v>
                </c:pt>
                <c:pt idx="3">
                  <c:v>75</c:v>
                </c:pt>
                <c:pt idx="4">
                  <c:v>79</c:v>
                </c:pt>
                <c:pt idx="5">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'Sheet1'!$E$2:$E$7</c:f>
              <c:numCache>
                <c:formatCode>General</c:formatCode>
                <c:ptCount val="6"/>
                <c:pt idx="0">
                  <c:v>80</c:v>
                </c:pt>
                <c:pt idx="1">
                  <c:v>77</c:v>
                </c:pt>
                <c:pt idx="2">
                  <c:v>83</c:v>
                </c:pt>
                <c:pt idx="3">
                  <c:v>78</c:v>
                </c:pt>
                <c:pt idx="4">
                  <c:v>77</c:v>
                </c:pt>
                <c:pt idx="5">
                  <c:v>78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3235072"/>
        <c:axId val="243245056"/>
      </c:barChart>
      <c:catAx>
        <c:axId val="24323507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3245056"/>
        <c:crosses val="autoZero"/>
        <c:auto val="1"/>
        <c:lblAlgn val="ctr"/>
        <c:lblOffset val="100"/>
        <c:noMultiLvlLbl val="1"/>
      </c:catAx>
      <c:valAx>
        <c:axId val="243245056"/>
        <c:scaling>
          <c:orientation val="minMax"/>
          <c:max val="100"/>
          <c:min val="0"/>
        </c:scaling>
        <c:delete val="0"/>
        <c:axPos val="l"/>
        <c:majorGridlines/>
        <c:title>
          <c:tx>
            <c:rich>
              <a:bodyPr/>
              <a:lstStyle/>
              <a:p>
                <a:pPr>
                  <a:defRPr/>
                </a:pPr>
                <a:r>
                  <a:rPr lang="sv-SE" sz="1200">
                    <a:latin typeface="Tw Cen MT"/>
                  </a:rPr>
                  <a:t>Index</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323507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0.25484625899104602</c:v>
                </c:pt>
              </c:numCache>
            </c:numRef>
          </c:xVal>
          <c:yVal>
            <c:numRef>
              <c:f>Sheet1!$C$2</c:f>
              <c:numCache>
                <c:formatCode>General</c:formatCode>
                <c:ptCount val="1"/>
                <c:pt idx="0">
                  <c:v>79.982604914111803</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76.780329389932803</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0.10754946702217399</c:v>
                </c:pt>
              </c:numCache>
            </c:numRef>
          </c:xVal>
          <c:yVal>
            <c:numRef>
              <c:f>Sheet1!$C$4</c:f>
              <c:numCache>
                <c:formatCode>General</c:formatCode>
                <c:ptCount val="1"/>
                <c:pt idx="0">
                  <c:v>82.634555738004096</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0.18116797480176999</c:v>
                </c:pt>
              </c:numCache>
            </c:numRef>
          </c:xVal>
          <c:yVal>
            <c:numRef>
              <c:f>Sheet1!$C$5</c:f>
              <c:numCache>
                <c:formatCode>General</c:formatCode>
                <c:ptCount val="1"/>
                <c:pt idx="0">
                  <c:v>78.816059757236303</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1.3746790606069199</c:v>
                </c:pt>
              </c:numCache>
            </c:numRef>
          </c:xVal>
          <c:yVal>
            <c:numRef>
              <c:f>Sheet1!$C$6</c:f>
              <c:numCache>
                <c:formatCode>General</c:formatCode>
                <c:ptCount val="1"/>
                <c:pt idx="0">
                  <c:v>76.499837353036895</c:v>
                </c:pt>
              </c:numCache>
            </c:numRef>
          </c:yVal>
          <c:smooth val="0"/>
        </c:ser>
        <c:ser>
          <c:idx val="6"/>
          <c:order val="5"/>
          <c:tx>
            <c:strRef>
              <c:f>Sheet1!$A$7</c:f>
              <c:strCache>
                <c:ptCount val="1"/>
                <c:pt idx="0">
                  <c:v>Effektivitet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3.0862824554002799</c:v>
                </c:pt>
              </c:numCache>
            </c:numRef>
          </c:xVal>
          <c:yVal>
            <c:numRef>
              <c:f>Sheet1!$C$7</c:f>
              <c:numCache>
                <c:formatCode>General</c:formatCode>
                <c:ptCount val="1"/>
                <c:pt idx="0">
                  <c:v>78.552702598504297</c:v>
                </c:pt>
              </c:numCache>
            </c:numRef>
          </c:yVal>
          <c:smooth val="0"/>
        </c:ser>
        <c:dLbls>
          <c:showLegendKey val="0"/>
          <c:showVal val="0"/>
          <c:showCatName val="0"/>
          <c:showSerName val="0"/>
          <c:showPercent val="0"/>
          <c:showBubbleSize val="0"/>
        </c:dLbls>
        <c:axId val="243685248"/>
        <c:axId val="243695616"/>
      </c:scatterChart>
      <c:valAx>
        <c:axId val="243685248"/>
        <c:scaling>
          <c:orientation val="minMax"/>
          <c:max val="3.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3695616"/>
        <c:crosses val="autoZero"/>
        <c:crossBetween val="midCat"/>
      </c:valAx>
      <c:valAx>
        <c:axId val="243695616"/>
        <c:scaling>
          <c:orientation val="minMax"/>
          <c:max val="9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3685248"/>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0.121204536702386</c:v>
                </c:pt>
              </c:numCache>
            </c:numRef>
          </c:xVal>
          <c:yVal>
            <c:numRef>
              <c:f>Sheet1!$C$2</c:f>
              <c:numCache>
                <c:formatCode>General</c:formatCode>
                <c:ptCount val="1"/>
                <c:pt idx="0">
                  <c:v>71.337868480725604</c:v>
                </c:pt>
              </c:numCache>
            </c:numRef>
          </c:yVal>
          <c:smooth val="0"/>
        </c:ser>
        <c:ser>
          <c:idx val="2"/>
          <c:order val="1"/>
          <c:tx>
            <c:strRef>
              <c:f>Sheet1!$A$3</c:f>
              <c:strCache>
                <c:ptCount val="1"/>
                <c:pt idx="0">
                  <c:v>Hur nöjd var du med det sätt som vi motiverade våra ställningstaganden/beslut?</c:v>
                </c:pt>
              </c:strCache>
            </c:strRef>
          </c:tx>
          <c:dLbls>
            <c:dLbl>
              <c:idx val="0"/>
              <c:layout>
                <c:manualLayout>
                  <c:x val="-1.4999999999999999E-2"/>
                  <c:y val="6.25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1.1477565533894201</c:v>
                </c:pt>
              </c:numCache>
            </c:numRef>
          </c:xVal>
          <c:yVal>
            <c:numRef>
              <c:f>Sheet1!$C$3</c:f>
              <c:numCache>
                <c:formatCode>General</c:formatCode>
                <c:ptCount val="1"/>
                <c:pt idx="0">
                  <c:v>73.895442979412493</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0.125"/>
                  <c:y val="0"/>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3.6504621606946599</c:v>
                </c:pt>
              </c:numCache>
            </c:numRef>
          </c:xVal>
          <c:yVal>
            <c:numRef>
              <c:f>Sheet1!$C$4</c:f>
              <c:numCache>
                <c:formatCode>General</c:formatCode>
                <c:ptCount val="1"/>
                <c:pt idx="0">
                  <c:v>78.167197693824903</c:v>
                </c:pt>
              </c:numCache>
            </c:numRef>
          </c:yVal>
          <c:smooth val="0"/>
        </c:ser>
        <c:dLbls>
          <c:showLegendKey val="0"/>
          <c:showVal val="0"/>
          <c:showCatName val="0"/>
          <c:showSerName val="0"/>
          <c:showPercent val="0"/>
          <c:showBubbleSize val="0"/>
        </c:dLbls>
        <c:axId val="241117824"/>
        <c:axId val="241128192"/>
      </c:scatterChart>
      <c:valAx>
        <c:axId val="241117824"/>
        <c:scaling>
          <c:orientation val="minMax"/>
          <c:max val="4"/>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1128192"/>
        <c:crosses val="autoZero"/>
        <c:crossBetween val="midCat"/>
      </c:valAx>
      <c:valAx>
        <c:axId val="241128192"/>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1117824"/>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layout>
                <c:manualLayout>
                  <c:x val="0"/>
                  <c:y val="5.7500000000000002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2.3627106351445102</c:v>
                </c:pt>
              </c:numCache>
            </c:numRef>
          </c:xVal>
          <c:yVal>
            <c:numRef>
              <c:f>Sheet1!$C$2</c:f>
              <c:numCache>
                <c:formatCode>General</c:formatCode>
                <c:ptCount val="1"/>
                <c:pt idx="0">
                  <c:v>79.816653353113594</c:v>
                </c:pt>
              </c:numCache>
            </c:numRef>
          </c:yVal>
          <c:smooth val="0"/>
        </c:ser>
        <c:ser>
          <c:idx val="2"/>
          <c:order val="1"/>
          <c:tx>
            <c:strRef>
              <c:f>Sheet1!$A$3</c:f>
              <c:strCache>
                <c:ptCount val="1"/>
                <c:pt idx="0">
                  <c:v>Hur nöjd var du med förmågan att hålla överenskomna tidsramar?</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0.72839973891696297</c:v>
                </c:pt>
              </c:numCache>
            </c:numRef>
          </c:xVal>
          <c:yVal>
            <c:numRef>
              <c:f>Sheet1!$C$3</c:f>
              <c:numCache>
                <c:formatCode>General</c:formatCode>
                <c:ptCount val="1"/>
                <c:pt idx="0">
                  <c:v>82.018866465630694</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0.17499999999999999"/>
                  <c:y val="5.2499999999999998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2.2312751617344899</c:v>
                </c:pt>
              </c:numCache>
            </c:numRef>
          </c:xVal>
          <c:yVal>
            <c:numRef>
              <c:f>Sheet1!$C$4</c:f>
              <c:numCache>
                <c:formatCode>General</c:formatCode>
                <c:ptCount val="1"/>
                <c:pt idx="0">
                  <c:v>80.122397075186797</c:v>
                </c:pt>
              </c:numCache>
            </c:numRef>
          </c:yVal>
          <c:smooth val="0"/>
        </c:ser>
        <c:dLbls>
          <c:showLegendKey val="0"/>
          <c:showVal val="0"/>
          <c:showCatName val="0"/>
          <c:showSerName val="0"/>
          <c:showPercent val="0"/>
          <c:showBubbleSize val="0"/>
        </c:dLbls>
        <c:axId val="241233280"/>
        <c:axId val="241243648"/>
      </c:scatterChart>
      <c:valAx>
        <c:axId val="241233280"/>
        <c:scaling>
          <c:orientation val="minMax"/>
          <c:max val="2.5"/>
          <c:min val="0.5"/>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1243648"/>
        <c:crosses val="autoZero"/>
        <c:crossBetween val="midCat"/>
      </c:valAx>
      <c:valAx>
        <c:axId val="241243648"/>
        <c:scaling>
          <c:orientation val="minMax"/>
          <c:max val="9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1233280"/>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0.19369178859081501</c:v>
                </c:pt>
              </c:numCache>
            </c:numRef>
          </c:xVal>
          <c:yVal>
            <c:numRef>
              <c:f>Sheet1!$C$2</c:f>
              <c:numCache>
                <c:formatCode>General</c:formatCode>
                <c:ptCount val="1"/>
                <c:pt idx="0">
                  <c:v>80.341904975395195</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8.8303364684687594E-2</c:v>
                </c:pt>
              </c:numCache>
            </c:numRef>
          </c:xVal>
          <c:yVal>
            <c:numRef>
              <c:f>Sheet1!$C$3</c:f>
              <c:numCache>
                <c:formatCode>General</c:formatCode>
                <c:ptCount val="1"/>
                <c:pt idx="0">
                  <c:v>76.773205260648794</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1.73217299078487E-2</c:v>
                </c:pt>
              </c:numCache>
            </c:numRef>
          </c:xVal>
          <c:yVal>
            <c:numRef>
              <c:f>Sheet1!$C$4</c:f>
              <c:numCache>
                <c:formatCode>General</c:formatCode>
                <c:ptCount val="1"/>
                <c:pt idx="0">
                  <c:v>83.099451596942103</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0.20782853463356099</c:v>
                </c:pt>
              </c:numCache>
            </c:numRef>
          </c:xVal>
          <c:yVal>
            <c:numRef>
              <c:f>Sheet1!$C$5</c:f>
              <c:numCache>
                <c:formatCode>General</c:formatCode>
                <c:ptCount val="1"/>
                <c:pt idx="0">
                  <c:v>78.288646116327101</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1.6002386168076801</c:v>
                </c:pt>
              </c:numCache>
            </c:numRef>
          </c:xVal>
          <c:yVal>
            <c:numRef>
              <c:f>Sheet1!$C$6</c:f>
              <c:numCache>
                <c:formatCode>General</c:formatCode>
                <c:ptCount val="1"/>
                <c:pt idx="0">
                  <c:v>76.917445747634403</c:v>
                </c:pt>
              </c:numCache>
            </c:numRef>
          </c:yVal>
          <c:smooth val="0"/>
        </c:ser>
        <c:ser>
          <c:idx val="6"/>
          <c:order val="5"/>
          <c:tx>
            <c:strRef>
              <c:f>Sheet1!$A$7</c:f>
              <c:strCache>
                <c:ptCount val="1"/>
                <c:pt idx="0">
                  <c:v>Effektivitet</c:v>
                </c:pt>
              </c:strCache>
            </c:strRef>
          </c:tx>
          <c:dLbls>
            <c:dLbl>
              <c:idx val="0"/>
              <c:layout>
                <c:manualLayout>
                  <c:x val="-3.5000000000000003E-2"/>
                  <c:y val="1.4999999999999999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2.84938988588685</c:v>
                </c:pt>
              </c:numCache>
            </c:numRef>
          </c:xVal>
          <c:yVal>
            <c:numRef>
              <c:f>Sheet1!$C$7</c:f>
              <c:numCache>
                <c:formatCode>General</c:formatCode>
                <c:ptCount val="1"/>
                <c:pt idx="0">
                  <c:v>78.128961699003497</c:v>
                </c:pt>
              </c:numCache>
            </c:numRef>
          </c:yVal>
          <c:smooth val="0"/>
        </c:ser>
        <c:dLbls>
          <c:showLegendKey val="0"/>
          <c:showVal val="0"/>
          <c:showCatName val="0"/>
          <c:showSerName val="0"/>
          <c:showPercent val="0"/>
          <c:showBubbleSize val="0"/>
        </c:dLbls>
        <c:axId val="243614848"/>
        <c:axId val="243616768"/>
      </c:scatterChart>
      <c:valAx>
        <c:axId val="243614848"/>
        <c:scaling>
          <c:orientation val="minMax"/>
          <c:max val="3"/>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3616768"/>
        <c:crosses val="autoZero"/>
        <c:crossBetween val="midCat"/>
      </c:valAx>
      <c:valAx>
        <c:axId val="243616768"/>
        <c:scaling>
          <c:orientation val="minMax"/>
          <c:max val="9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3614848"/>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0.31880066541692298</c:v>
                </c:pt>
              </c:numCache>
            </c:numRef>
          </c:xVal>
          <c:yVal>
            <c:numRef>
              <c:f>Sheet1!$C$2</c:f>
              <c:numCache>
                <c:formatCode>General</c:formatCode>
                <c:ptCount val="1"/>
                <c:pt idx="0">
                  <c:v>70.889919881988405</c:v>
                </c:pt>
              </c:numCache>
            </c:numRef>
          </c:yVal>
          <c:smooth val="0"/>
        </c:ser>
        <c:ser>
          <c:idx val="2"/>
          <c:order val="1"/>
          <c:tx>
            <c:strRef>
              <c:f>Sheet1!$A$3</c:f>
              <c:strCache>
                <c:ptCount val="1"/>
                <c:pt idx="0">
                  <c:v>Hur nöjd var du med det sätt som vi motiverade våra ställningstaganden/beslut?</c:v>
                </c:pt>
              </c:strCache>
            </c:strRef>
          </c:tx>
          <c:dLbls>
            <c:dLbl>
              <c:idx val="0"/>
              <c:layout>
                <c:manualLayout>
                  <c:x val="-7.4999999999999997E-3"/>
                  <c:y val="7.0000000000000007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1.0502962497541899</c:v>
                </c:pt>
              </c:numCache>
            </c:numRef>
          </c:xVal>
          <c:yVal>
            <c:numRef>
              <c:f>Sheet1!$C$3</c:f>
              <c:numCache>
                <c:formatCode>General</c:formatCode>
                <c:ptCount val="1"/>
                <c:pt idx="0">
                  <c:v>73.809267017093703</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0.13500000000000001"/>
                  <c:y val="5.0000000000000001E-3"/>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3.6242042381670099</c:v>
                </c:pt>
              </c:numCache>
            </c:numRef>
          </c:xVal>
          <c:yVal>
            <c:numRef>
              <c:f>Sheet1!$C$4</c:f>
              <c:numCache>
                <c:formatCode>General</c:formatCode>
                <c:ptCount val="1"/>
                <c:pt idx="0">
                  <c:v>78.5142491194364</c:v>
                </c:pt>
              </c:numCache>
            </c:numRef>
          </c:yVal>
          <c:smooth val="0"/>
        </c:ser>
        <c:dLbls>
          <c:showLegendKey val="0"/>
          <c:showVal val="0"/>
          <c:showCatName val="0"/>
          <c:showSerName val="0"/>
          <c:showPercent val="0"/>
          <c:showBubbleSize val="0"/>
        </c:dLbls>
        <c:axId val="244389760"/>
        <c:axId val="244400128"/>
      </c:scatterChart>
      <c:valAx>
        <c:axId val="244389760"/>
        <c:scaling>
          <c:orientation val="minMax"/>
          <c:max val="4"/>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4400128"/>
        <c:crosses val="autoZero"/>
        <c:crossBetween val="midCat"/>
      </c:valAx>
      <c:valAx>
        <c:axId val="244400128"/>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4389760"/>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1.45428581987661</c:v>
                </c:pt>
              </c:numCache>
            </c:numRef>
          </c:xVal>
          <c:yVal>
            <c:numRef>
              <c:f>Sheet1!$C$2</c:f>
              <c:numCache>
                <c:formatCode>General</c:formatCode>
                <c:ptCount val="1"/>
                <c:pt idx="0">
                  <c:v>80.466162419265601</c:v>
                </c:pt>
              </c:numCache>
            </c:numRef>
          </c:yVal>
          <c:smooth val="0"/>
        </c:ser>
        <c:ser>
          <c:idx val="2"/>
          <c:order val="1"/>
          <c:tx>
            <c:strRef>
              <c:f>Sheet1!$A$3</c:f>
              <c:strCache>
                <c:ptCount val="1"/>
                <c:pt idx="0">
                  <c:v>Hur nöjd var du med förmågan att hålla överenskomna tidsramar?</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c:v>
                </c:pt>
              </c:numCache>
            </c:numRef>
          </c:xVal>
          <c:yVal>
            <c:numRef>
              <c:f>Sheet1!$C$3</c:f>
              <c:numCache>
                <c:formatCode>General</c:formatCode>
                <c:ptCount val="1"/>
                <c:pt idx="0">
                  <c:v>82.322482823975307</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5.0000000000000001E-3"/>
                  <c:y val="6.5000000000000002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4.1151056308881504</c:v>
                </c:pt>
              </c:numCache>
            </c:numRef>
          </c:xVal>
          <c:yVal>
            <c:numRef>
              <c:f>Sheet1!$C$4</c:f>
              <c:numCache>
                <c:formatCode>General</c:formatCode>
                <c:ptCount val="1"/>
                <c:pt idx="0">
                  <c:v>79.690546660762607</c:v>
                </c:pt>
              </c:numCache>
            </c:numRef>
          </c:yVal>
          <c:smooth val="0"/>
        </c:ser>
        <c:dLbls>
          <c:showLegendKey val="0"/>
          <c:showVal val="0"/>
          <c:showCatName val="0"/>
          <c:showSerName val="0"/>
          <c:showPercent val="0"/>
          <c:showBubbleSize val="0"/>
        </c:dLbls>
        <c:axId val="243845760"/>
        <c:axId val="243856128"/>
      </c:scatterChart>
      <c:valAx>
        <c:axId val="243845760"/>
        <c:scaling>
          <c:orientation val="minMax"/>
          <c:max val="4.5"/>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3856128"/>
        <c:crosses val="autoZero"/>
        <c:crossBetween val="midCat"/>
      </c:valAx>
      <c:valAx>
        <c:axId val="243856128"/>
        <c:scaling>
          <c:orientation val="minMax"/>
          <c:max val="9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43845760"/>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'Sheet1'!$B$2:$B$4</c:f>
              <c:numCache>
                <c:formatCode>General</c:formatCode>
                <c:ptCount val="3"/>
                <c:pt idx="0">
                  <c:v>70</c:v>
                </c:pt>
                <c:pt idx="1">
                  <c:v>71</c:v>
                </c:pt>
                <c:pt idx="2">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'Sheet1'!$C$2:$C$4</c:f>
              <c:numCache>
                <c:formatCode>General</c:formatCode>
                <c:ptCount val="3"/>
                <c:pt idx="0">
                  <c:v>72</c:v>
                </c:pt>
                <c:pt idx="1">
                  <c:v>81</c:v>
                </c:pt>
                <c:pt idx="2">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'Sheet1'!$D$2:$D$4</c:f>
              <c:numCache>
                <c:formatCode>General</c:formatCode>
                <c:ptCount val="3"/>
                <c:pt idx="2">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'Sheet1'!$E$2:$E$4</c:f>
              <c:numCache>
                <c:formatCode>General</c:formatCode>
                <c:ptCount val="3"/>
                <c:pt idx="0">
                  <c:v>72</c:v>
                </c:pt>
                <c:pt idx="1">
                  <c:v>81</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4822400"/>
        <c:axId val="244823936"/>
      </c:barChart>
      <c:catAx>
        <c:axId val="24482240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4823936"/>
        <c:crosses val="autoZero"/>
        <c:auto val="1"/>
        <c:lblAlgn val="ctr"/>
        <c:lblOffset val="100"/>
        <c:noMultiLvlLbl val="1"/>
      </c:catAx>
      <c:valAx>
        <c:axId val="24482393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482240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tydligheten i de lagar och regler som gäller för ditt ärende?</c:v>
                </c:pt>
              </c:strCache>
            </c:strRef>
          </c:tx>
          <c:dLbls>
            <c:dLbl>
              <c:idx val="0"/>
              <c:layout>
                <c:manualLayout>
                  <c:x val="0.01"/>
                  <c:y val="2.75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1.31287410558997</c:v>
                </c:pt>
              </c:numCache>
            </c:numRef>
          </c:xVal>
          <c:yVal>
            <c:numRef>
              <c:f>Sheet1!$C$2</c:f>
              <c:numCache>
                <c:formatCode>General</c:formatCode>
                <c:ptCount val="1"/>
                <c:pt idx="0">
                  <c:v>70.319542742230695</c:v>
                </c:pt>
              </c:numCache>
            </c:numRef>
          </c:yVal>
          <c:smooth val="0"/>
        </c:ser>
        <c:ser>
          <c:idx val="2"/>
          <c:order val="1"/>
          <c:tx>
            <c:strRef>
              <c:f>Sheet1!$A$3</c:f>
              <c:strCache>
                <c:ptCount val="1"/>
                <c:pt idx="0">
                  <c:v>Hur nöjd var du med det sätt som vi motiverade våra ställningstaganden/beslut?</c:v>
                </c:pt>
              </c:strCache>
            </c:strRef>
          </c:tx>
          <c:dLbls>
            <c:dLbl>
              <c:idx val="0"/>
              <c:layout>
                <c:manualLayout>
                  <c:x val="-5.0000000000000227E-3"/>
                  <c:y val="-3.5000000000000003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1.07870098961685</c:v>
                </c:pt>
              </c:numCache>
            </c:numRef>
          </c:xVal>
          <c:yVal>
            <c:numRef>
              <c:f>Sheet1!$C$3</c:f>
              <c:numCache>
                <c:formatCode>General</c:formatCode>
                <c:ptCount val="1"/>
                <c:pt idx="0">
                  <c:v>71.592284999060894</c:v>
                </c:pt>
              </c:numCache>
            </c:numRef>
          </c:yVal>
          <c:smooth val="0"/>
        </c:ser>
        <c:ser>
          <c:idx val="3"/>
          <c:order val="2"/>
          <c:tx>
            <c:strRef>
              <c:f>Sheet1!$A$4</c:f>
              <c:strCache>
                <c:ptCount val="1"/>
                <c:pt idx="0">
                  <c:v>Hur nöjd var du med möjligheterna att framföra klagomål och lämna synpunkter?</c:v>
                </c:pt>
              </c:strCache>
            </c:strRef>
          </c:tx>
          <c:dLbls>
            <c:dLbl>
              <c:idx val="0"/>
              <c:layout>
                <c:manualLayout>
                  <c:x val="-3.5000000000000003E-2"/>
                  <c:y val="0.06"/>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2.6369820331719001</c:v>
                </c:pt>
              </c:numCache>
            </c:numRef>
          </c:xVal>
          <c:yVal>
            <c:numRef>
              <c:f>Sheet1!$C$4</c:f>
              <c:numCache>
                <c:formatCode>General</c:formatCode>
                <c:ptCount val="1"/>
                <c:pt idx="0">
                  <c:v>69.868479462003506</c:v>
                </c:pt>
              </c:numCache>
            </c:numRef>
          </c:yVal>
          <c:smooth val="0"/>
        </c:ser>
        <c:dLbls>
          <c:showLegendKey val="0"/>
          <c:showVal val="0"/>
          <c:showCatName val="0"/>
          <c:showSerName val="0"/>
          <c:showPercent val="0"/>
          <c:showBubbleSize val="0"/>
        </c:dLbls>
        <c:axId val="162955648"/>
        <c:axId val="162957568"/>
      </c:scatterChart>
      <c:valAx>
        <c:axId val="162955648"/>
        <c:scaling>
          <c:orientation val="minMax"/>
          <c:max val="3"/>
          <c:min val="1"/>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62957568"/>
        <c:crosses val="autoZero"/>
        <c:crossBetween val="midCat"/>
      </c:valAx>
      <c:valAx>
        <c:axId val="162957568"/>
        <c:scaling>
          <c:orientation val="minMax"/>
          <c:max val="80"/>
          <c:min val="6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62955648"/>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'Sheet1'!$B$2:$B$8</c:f>
              <c:numCache>
                <c:formatCode>General</c:formatCode>
                <c:ptCount val="7"/>
                <c:pt idx="0">
                  <c:v>65</c:v>
                </c:pt>
                <c:pt idx="1">
                  <c:v>70</c:v>
                </c:pt>
                <c:pt idx="2">
                  <c:v>73</c:v>
                </c:pt>
                <c:pt idx="3">
                  <c:v>69</c:v>
                </c:pt>
                <c:pt idx="4">
                  <c:v>71</c:v>
                </c:pt>
                <c:pt idx="5">
                  <c:v>66</c:v>
                </c:pt>
                <c:pt idx="6">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'Sheet1'!$C$2:$C$8</c:f>
              <c:numCache>
                <c:formatCode>General</c:formatCode>
                <c:ptCount val="7"/>
                <c:pt idx="1">
                  <c:v>79</c:v>
                </c:pt>
                <c:pt idx="2">
                  <c:v>73</c:v>
                </c:pt>
                <c:pt idx="3">
                  <c:v>80</c:v>
                </c:pt>
                <c:pt idx="4">
                  <c:v>78</c:v>
                </c:pt>
                <c:pt idx="6">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'Sheet1'!$D$2:$D$8</c:f>
              <c:numCache>
                <c:formatCode>General</c:formatCode>
                <c:ptCount val="7"/>
                <c:pt idx="6">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'Sheet1'!$E$2:$E$8</c:f>
              <c:numCache>
                <c:formatCode>General</c:formatCode>
                <c:ptCount val="7"/>
                <c:pt idx="1">
                  <c:v>79</c:v>
                </c:pt>
                <c:pt idx="2">
                  <c:v>74</c:v>
                </c:pt>
                <c:pt idx="3">
                  <c:v>80</c:v>
                </c:pt>
                <c:pt idx="4">
                  <c:v>77</c:v>
                </c:pt>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4676864"/>
        <c:axId val="244719616"/>
      </c:barChart>
      <c:catAx>
        <c:axId val="24467686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4719616"/>
        <c:crosses val="autoZero"/>
        <c:auto val="1"/>
        <c:lblAlgn val="ctr"/>
        <c:lblOffset val="100"/>
        <c:noMultiLvlLbl val="1"/>
      </c:catAx>
      <c:valAx>
        <c:axId val="24471961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467686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'Sheet1'!$B$2:$B$10</c:f>
              <c:numCache>
                <c:formatCode>General</c:formatCode>
                <c:ptCount val="9"/>
                <c:pt idx="0">
                  <c:v>63</c:v>
                </c:pt>
                <c:pt idx="1">
                  <c:v>73</c:v>
                </c:pt>
                <c:pt idx="2">
                  <c:v>74</c:v>
                </c:pt>
                <c:pt idx="3">
                  <c:v>67</c:v>
                </c:pt>
                <c:pt idx="4">
                  <c:v>73</c:v>
                </c:pt>
                <c:pt idx="5">
                  <c:v>70</c:v>
                </c:pt>
                <c:pt idx="6">
                  <c:v>63</c:v>
                </c:pt>
                <c:pt idx="7">
                  <c:v>68</c:v>
                </c:pt>
                <c:pt idx="8">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'Sheet1'!$C$2:$C$10</c:f>
              <c:numCache>
                <c:formatCode>General</c:formatCode>
                <c:ptCount val="9"/>
                <c:pt idx="0">
                  <c:v>66</c:v>
                </c:pt>
                <c:pt idx="1">
                  <c:v>70</c:v>
                </c:pt>
                <c:pt idx="3">
                  <c:v>80</c:v>
                </c:pt>
                <c:pt idx="5">
                  <c:v>82</c:v>
                </c:pt>
                <c:pt idx="7">
                  <c:v>84</c:v>
                </c:pt>
                <c:pt idx="8">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4942720"/>
        <c:axId val="244944256"/>
      </c:barChart>
      <c:catAx>
        <c:axId val="24494272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4944256"/>
        <c:crosses val="autoZero"/>
        <c:auto val="1"/>
        <c:lblAlgn val="ctr"/>
        <c:lblOffset val="100"/>
        <c:noMultiLvlLbl val="1"/>
      </c:catAx>
      <c:valAx>
        <c:axId val="24494425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494272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'Sheet1'!$B$2:$B$8</c:f>
              <c:numCache>
                <c:formatCode>General</c:formatCode>
                <c:ptCount val="7"/>
                <c:pt idx="0">
                  <c:v>64</c:v>
                </c:pt>
                <c:pt idx="1">
                  <c:v>67</c:v>
                </c:pt>
                <c:pt idx="2">
                  <c:v>69</c:v>
                </c:pt>
                <c:pt idx="3">
                  <c:v>71</c:v>
                </c:pt>
                <c:pt idx="4">
                  <c:v>75</c:v>
                </c:pt>
                <c:pt idx="5">
                  <c:v>75</c:v>
                </c:pt>
                <c:pt idx="6">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'Sheet1'!$C$2:$C$8</c:f>
              <c:numCache>
                <c:formatCode>General</c:formatCode>
                <c:ptCount val="7"/>
                <c:pt idx="0">
                  <c:v>67</c:v>
                </c:pt>
                <c:pt idx="1">
                  <c:v>76</c:v>
                </c:pt>
                <c:pt idx="2">
                  <c:v>84</c:v>
                </c:pt>
                <c:pt idx="3">
                  <c:v>75</c:v>
                </c:pt>
                <c:pt idx="6">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5021696"/>
        <c:axId val="245035776"/>
      </c:barChart>
      <c:catAx>
        <c:axId val="24502169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5035776"/>
        <c:crosses val="autoZero"/>
        <c:auto val="1"/>
        <c:lblAlgn val="ctr"/>
        <c:lblOffset val="100"/>
        <c:noMultiLvlLbl val="1"/>
      </c:catAx>
      <c:valAx>
        <c:axId val="2450357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502169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'Sheet1'!$B$2:$B$5</c:f>
              <c:numCache>
                <c:formatCode>General</c:formatCode>
                <c:ptCount val="4"/>
                <c:pt idx="0">
                  <c:v>77</c:v>
                </c:pt>
                <c:pt idx="1">
                  <c:v>53</c:v>
                </c:pt>
                <c:pt idx="2">
                  <c:v>18</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'Sheet1'!$C$2:$C$5</c:f>
              <c:numCache>
                <c:formatCode>General</c:formatCode>
                <c:ptCount val="4"/>
                <c:pt idx="0">
                  <c:v>83</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'Sheet1'!$D$2:$D$5</c:f>
              <c:numCache>
                <c:formatCode>General</c:formatCode>
                <c:ptCount val="4"/>
                <c:pt idx="3">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'Sheet1'!$E$2:$E$5</c:f>
              <c:numCache>
                <c:formatCode>General</c:formatCode>
                <c:ptCount val="4"/>
                <c:pt idx="0">
                  <c:v>82</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5198208"/>
        <c:axId val="245212288"/>
      </c:barChart>
      <c:catAx>
        <c:axId val="24519820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5212288"/>
        <c:crosses val="autoZero"/>
        <c:auto val="1"/>
        <c:lblAlgn val="ctr"/>
        <c:lblOffset val="100"/>
        <c:noMultiLvlLbl val="1"/>
      </c:catAx>
      <c:valAx>
        <c:axId val="24521228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519820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'Sheet1'!$B$2:$B$4</c:f>
              <c:numCache>
                <c:formatCode>General</c:formatCode>
                <c:ptCount val="3"/>
                <c:pt idx="0">
                  <c:v>68</c:v>
                </c:pt>
                <c:pt idx="1">
                  <c:v>74</c:v>
                </c:pt>
                <c:pt idx="2">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'Sheet1'!$C$2:$C$4</c:f>
              <c:numCache>
                <c:formatCode>General</c:formatCode>
                <c:ptCount val="3"/>
                <c:pt idx="0">
                  <c:v>74</c:v>
                </c:pt>
                <c:pt idx="1">
                  <c:v>79</c:v>
                </c:pt>
                <c:pt idx="2">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'Sheet1'!$D$2:$D$4</c:f>
              <c:numCache>
                <c:formatCode>General</c:formatCode>
                <c:ptCount val="3"/>
                <c:pt idx="2">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'Sheet1'!$E$2:$E$4</c:f>
              <c:numCache>
                <c:formatCode>General</c:formatCode>
                <c:ptCount val="3"/>
                <c:pt idx="0">
                  <c:v>72</c:v>
                </c:pt>
                <c:pt idx="1">
                  <c:v>79</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5349376"/>
        <c:axId val="245437184"/>
      </c:barChart>
      <c:catAx>
        <c:axId val="24534937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5437184"/>
        <c:crosses val="autoZero"/>
        <c:auto val="1"/>
        <c:lblAlgn val="ctr"/>
        <c:lblOffset val="100"/>
        <c:noMultiLvlLbl val="1"/>
      </c:catAx>
      <c:valAx>
        <c:axId val="24543718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534937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'Sheet1'!$B$2:$B$8</c:f>
              <c:numCache>
                <c:formatCode>General</c:formatCode>
                <c:ptCount val="7"/>
                <c:pt idx="0">
                  <c:v>64</c:v>
                </c:pt>
                <c:pt idx="1">
                  <c:v>70</c:v>
                </c:pt>
                <c:pt idx="2">
                  <c:v>65</c:v>
                </c:pt>
                <c:pt idx="3">
                  <c:v>72</c:v>
                </c:pt>
                <c:pt idx="4">
                  <c:v>72</c:v>
                </c:pt>
                <c:pt idx="5">
                  <c:v>63</c:v>
                </c:pt>
                <c:pt idx="6">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'Sheet1'!$C$2:$C$8</c:f>
              <c:numCache>
                <c:formatCode>General</c:formatCode>
                <c:ptCount val="7"/>
                <c:pt idx="1">
                  <c:v>75</c:v>
                </c:pt>
                <c:pt idx="3">
                  <c:v>78</c:v>
                </c:pt>
                <c:pt idx="6">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'Sheet1'!$D$2:$D$8</c:f>
              <c:numCache>
                <c:formatCode>General</c:formatCode>
                <c:ptCount val="7"/>
                <c:pt idx="6">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'Sheet1'!$E$2:$E$8</c:f>
              <c:numCache>
                <c:formatCode>General</c:formatCode>
                <c:ptCount val="7"/>
                <c:pt idx="1">
                  <c:v>72</c:v>
                </c:pt>
                <c:pt idx="3">
                  <c:v>79</c:v>
                </c:pt>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5900416"/>
        <c:axId val="245901952"/>
      </c:barChart>
      <c:catAx>
        <c:axId val="24590041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5901952"/>
        <c:crosses val="autoZero"/>
        <c:auto val="1"/>
        <c:lblAlgn val="ctr"/>
        <c:lblOffset val="100"/>
        <c:noMultiLvlLbl val="1"/>
      </c:catAx>
      <c:valAx>
        <c:axId val="24590195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590041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'Sheet1'!$B$2:$B$5</c:f>
              <c:numCache>
                <c:formatCode>General</c:formatCode>
                <c:ptCount val="4"/>
                <c:pt idx="0">
                  <c:v>79</c:v>
                </c:pt>
                <c:pt idx="1">
                  <c:v>67</c:v>
                </c:pt>
                <c:pt idx="2">
                  <c:v>61</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'Sheet1'!$C$2:$C$5</c:f>
              <c:numCache>
                <c:formatCode>General</c:formatCode>
                <c:ptCount val="4"/>
                <c:pt idx="0">
                  <c:v>80</c:v>
                </c:pt>
                <c:pt idx="1">
                  <c:v>75</c:v>
                </c:pt>
                <c:pt idx="2">
                  <c:v>68</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'Sheet1'!$D$2:$D$5</c:f>
              <c:numCache>
                <c:formatCode>General</c:formatCode>
                <c:ptCount val="4"/>
                <c:pt idx="3">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'Sheet1'!$E$2:$E$5</c:f>
              <c:numCache>
                <c:formatCode>General</c:formatCode>
                <c:ptCount val="4"/>
                <c:pt idx="0">
                  <c:v>80</c:v>
                </c:pt>
                <c:pt idx="1">
                  <c:v>72</c:v>
                </c:pt>
                <c:pt idx="2">
                  <c:v>68</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5754112"/>
        <c:axId val="245825536"/>
      </c:barChart>
      <c:catAx>
        <c:axId val="24575411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5825536"/>
        <c:crosses val="autoZero"/>
        <c:auto val="1"/>
        <c:lblAlgn val="ctr"/>
        <c:lblOffset val="100"/>
        <c:noMultiLvlLbl val="1"/>
      </c:catAx>
      <c:valAx>
        <c:axId val="24582553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575411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'Sheet1'!$B$2:$B$7</c:f>
              <c:numCache>
                <c:formatCode>General</c:formatCode>
                <c:ptCount val="6"/>
                <c:pt idx="0">
                  <c:v>83</c:v>
                </c:pt>
                <c:pt idx="1">
                  <c:v>77</c:v>
                </c:pt>
                <c:pt idx="2">
                  <c:v>73</c:v>
                </c:pt>
                <c:pt idx="3">
                  <c:v>64</c:v>
                </c:pt>
                <c:pt idx="4">
                  <c:v>46</c:v>
                </c:pt>
                <c:pt idx="5">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'Sheet1'!$C$2:$C$7</c:f>
              <c:numCache>
                <c:formatCode>General</c:formatCode>
                <c:ptCount val="6"/>
                <c:pt idx="0">
                  <c:v>90</c:v>
                </c:pt>
                <c:pt idx="1">
                  <c:v>85</c:v>
                </c:pt>
                <c:pt idx="2">
                  <c:v>69</c:v>
                </c:pt>
                <c:pt idx="3">
                  <c:v>71</c:v>
                </c:pt>
                <c:pt idx="5">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'Sheet1'!$D$2:$D$7</c:f>
              <c:numCache>
                <c:formatCode>General</c:formatCode>
                <c:ptCount val="6"/>
                <c:pt idx="5">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'Sheet1'!$E$2:$E$7</c:f>
              <c:numCache>
                <c:formatCode>General</c:formatCode>
                <c:ptCount val="6"/>
                <c:pt idx="0">
                  <c:v>91</c:v>
                </c:pt>
                <c:pt idx="1">
                  <c:v>84</c:v>
                </c:pt>
                <c:pt idx="2">
                  <c:v>67</c:v>
                </c:pt>
                <c:pt idx="3">
                  <c:v>71</c:v>
                </c:pt>
                <c:pt idx="5">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5987968"/>
        <c:axId val="246018432"/>
      </c:barChart>
      <c:catAx>
        <c:axId val="24598796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6018432"/>
        <c:crosses val="autoZero"/>
        <c:auto val="1"/>
        <c:lblAlgn val="ctr"/>
        <c:lblOffset val="100"/>
        <c:noMultiLvlLbl val="1"/>
      </c:catAx>
      <c:valAx>
        <c:axId val="24601843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598796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'Sheet1'!$B$2:$B$5</c:f>
              <c:numCache>
                <c:formatCode>General</c:formatCode>
                <c:ptCount val="4"/>
                <c:pt idx="0">
                  <c:v>70</c:v>
                </c:pt>
                <c:pt idx="1">
                  <c:v>70</c:v>
                </c:pt>
                <c:pt idx="2">
                  <c:v>70</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'Sheet1'!$C$2:$C$5</c:f>
              <c:numCache>
                <c:formatCode>General</c:formatCode>
                <c:ptCount val="4"/>
                <c:pt idx="0">
                  <c:v>80</c:v>
                </c:pt>
                <c:pt idx="1">
                  <c:v>75</c:v>
                </c:pt>
                <c:pt idx="2">
                  <c:v>75</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'Sheet1'!$D$2:$D$5</c:f>
              <c:numCache>
                <c:formatCode>General</c:formatCode>
                <c:ptCount val="4"/>
                <c:pt idx="3">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'Sheet1'!$E$2:$E$5</c:f>
              <c:numCache>
                <c:formatCode>General</c:formatCode>
                <c:ptCount val="4"/>
                <c:pt idx="0">
                  <c:v>81</c:v>
                </c:pt>
                <c:pt idx="1">
                  <c:v>76</c:v>
                </c:pt>
                <c:pt idx="2">
                  <c:v>73</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6181888"/>
        <c:axId val="246183424"/>
      </c:barChart>
      <c:catAx>
        <c:axId val="24618188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6183424"/>
        <c:crosses val="autoZero"/>
        <c:auto val="1"/>
        <c:lblAlgn val="ctr"/>
        <c:lblOffset val="100"/>
        <c:noMultiLvlLbl val="1"/>
      </c:catAx>
      <c:valAx>
        <c:axId val="24618342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618188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'Sheet1'!$B$2:$B$5</c:f>
              <c:numCache>
                <c:formatCode>General</c:formatCode>
                <c:ptCount val="4"/>
                <c:pt idx="0">
                  <c:v>71</c:v>
                </c:pt>
                <c:pt idx="1">
                  <c:v>67</c:v>
                </c:pt>
                <c:pt idx="2">
                  <c:v>70</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'Sheet1'!$C$2:$C$5</c:f>
              <c:numCache>
                <c:formatCode>General</c:formatCode>
                <c:ptCount val="4"/>
                <c:pt idx="0">
                  <c:v>76</c:v>
                </c:pt>
                <c:pt idx="1">
                  <c:v>74</c:v>
                </c:pt>
                <c:pt idx="2">
                  <c:v>76</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'Sheet1'!$D$2:$D$5</c:f>
              <c:numCache>
                <c:formatCode>General</c:formatCode>
                <c:ptCount val="4"/>
                <c:pt idx="3">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'Sheet1'!$E$2:$E$5</c:f>
              <c:numCache>
                <c:formatCode>General</c:formatCode>
                <c:ptCount val="4"/>
                <c:pt idx="0">
                  <c:v>74</c:v>
                </c:pt>
                <c:pt idx="1">
                  <c:v>74</c:v>
                </c:pt>
                <c:pt idx="2">
                  <c:v>78</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6273152"/>
        <c:axId val="246274688"/>
      </c:barChart>
      <c:catAx>
        <c:axId val="24627315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6274688"/>
        <c:crosses val="autoZero"/>
        <c:auto val="1"/>
        <c:lblAlgn val="ctr"/>
        <c:lblOffset val="100"/>
        <c:noMultiLvlLbl val="1"/>
      </c:catAx>
      <c:valAx>
        <c:axId val="24627468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627315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Brandskydd</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9</c:v>
                </c:pt>
                <c:pt idx="1">
                  <c:v>6</c:v>
                </c:pt>
                <c:pt idx="2">
                  <c:v>8</c:v>
                </c:pt>
                <c:pt idx="3">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Bygglov</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24</c:v>
                </c:pt>
                <c:pt idx="1">
                  <c:v>23</c:v>
                </c:pt>
                <c:pt idx="2">
                  <c:v>14</c:v>
                </c:pt>
                <c:pt idx="3">
                  <c:v>21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Markupplåtelse</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9</c:v>
                </c:pt>
                <c:pt idx="1">
                  <c:v>21</c:v>
                </c:pt>
                <c:pt idx="2">
                  <c:v>57</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Serveringstillstånd</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10</c:v>
                </c:pt>
                <c:pt idx="1">
                  <c:v>14</c:v>
                </c:pt>
                <c:pt idx="2">
                  <c:v>4</c:v>
                </c:pt>
                <c:pt idx="3">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Miljö- och hälsoskydd</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19</c:v>
                </c:pt>
                <c:pt idx="1">
                  <c:v>23</c:v>
                </c:pt>
                <c:pt idx="2">
                  <c:v>9</c:v>
                </c:pt>
                <c:pt idx="3">
                  <c:v>21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Livsmedelskontroll</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29</c:v>
                </c:pt>
                <c:pt idx="1">
                  <c:v>13</c:v>
                </c:pt>
                <c:pt idx="2">
                  <c:v>8</c:v>
                </c:pt>
                <c:pt idx="3">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36043520"/>
        <c:axId val="136041600"/>
        <c:axId val="0"/>
      </c:bar3DChart>
      <c:valAx>
        <c:axId val="1360416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36043520"/>
        <c:crosses val="autoZero"/>
        <c:crossBetween val="between"/>
      </c:valAx>
      <c:catAx>
        <c:axId val="13604352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360416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layout>
                <c:manualLayout>
                  <c:x val="-0.01"/>
                  <c:y val="-5.2500000000000088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1.3242523088056</c:v>
                </c:pt>
              </c:numCache>
            </c:numRef>
          </c:xVal>
          <c:yVal>
            <c:numRef>
              <c:f>Sheet1!$C$2</c:f>
              <c:numCache>
                <c:formatCode>General</c:formatCode>
                <c:ptCount val="1"/>
                <c:pt idx="0">
                  <c:v>70.053011522917799</c:v>
                </c:pt>
              </c:numCache>
            </c:numRef>
          </c:yVal>
          <c:smooth val="0"/>
        </c:ser>
        <c:ser>
          <c:idx val="2"/>
          <c:order val="1"/>
          <c:tx>
            <c:strRef>
              <c:f>Sheet1!$A$3</c:f>
              <c:strCache>
                <c:ptCount val="1"/>
                <c:pt idx="0">
                  <c:v>Hur nöjd var du med förmågan att hålla överenskomna tidsramar?</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0.74064434912816801</c:v>
                </c:pt>
              </c:numCache>
            </c:numRef>
          </c:xVal>
          <c:yVal>
            <c:numRef>
              <c:f>Sheet1!$C$3</c:f>
              <c:numCache>
                <c:formatCode>General</c:formatCode>
                <c:ptCount val="1"/>
                <c:pt idx="0">
                  <c:v>72.581190972079398</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5.0000000000000001E-3"/>
                  <c:y val="5.7500000000000002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2.9562737390560301</c:v>
                </c:pt>
              </c:numCache>
            </c:numRef>
          </c:xVal>
          <c:yVal>
            <c:numRef>
              <c:f>Sheet1!$C$4</c:f>
              <c:numCache>
                <c:formatCode>General</c:formatCode>
                <c:ptCount val="1"/>
                <c:pt idx="0">
                  <c:v>72.020697666346294</c:v>
                </c:pt>
              </c:numCache>
            </c:numRef>
          </c:yVal>
          <c:smooth val="0"/>
        </c:ser>
        <c:dLbls>
          <c:showLegendKey val="0"/>
          <c:showVal val="0"/>
          <c:showCatName val="0"/>
          <c:showSerName val="0"/>
          <c:showPercent val="0"/>
          <c:showBubbleSize val="0"/>
        </c:dLbls>
        <c:axId val="157242496"/>
        <c:axId val="157244416"/>
      </c:scatterChart>
      <c:valAx>
        <c:axId val="157242496"/>
        <c:scaling>
          <c:orientation val="minMax"/>
          <c:max val="3"/>
          <c:min val="0.5"/>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7244416"/>
        <c:crosses val="autoZero"/>
        <c:crossBetween val="midCat"/>
      </c:valAx>
      <c:valAx>
        <c:axId val="157244416"/>
        <c:scaling>
          <c:orientation val="minMax"/>
          <c:max val="80"/>
          <c:min val="7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157242496"/>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Man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72</c:v>
                </c:pt>
                <c:pt idx="1">
                  <c:v>58</c:v>
                </c:pt>
                <c:pt idx="2">
                  <c:v>62</c:v>
                </c:pt>
                <c:pt idx="3">
                  <c:v>59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Kvinna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28</c:v>
                </c:pt>
                <c:pt idx="1">
                  <c:v>42</c:v>
                </c:pt>
                <c:pt idx="2">
                  <c:v>38</c:v>
                </c:pt>
                <c:pt idx="3">
                  <c:v>41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4227072"/>
        <c:axId val="244225152"/>
        <c:axId val="0"/>
      </c:bar3DChart>
      <c:valAx>
        <c:axId val="24422515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4227072"/>
        <c:crosses val="autoZero"/>
        <c:crossBetween val="between"/>
      </c:valAx>
      <c:catAx>
        <c:axId val="24422707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422515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- 24 år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c:v>
                </c:pt>
                <c:pt idx="1">
                  <c:v>1</c:v>
                </c:pt>
                <c:pt idx="2">
                  <c:v>0</c:v>
                </c:pt>
                <c:pt idx="3">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25-34 år</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10</c:v>
                </c:pt>
                <c:pt idx="1">
                  <c:v>9</c:v>
                </c:pt>
                <c:pt idx="2">
                  <c:v>0</c:v>
                </c:pt>
                <c:pt idx="3">
                  <c:v>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35-44 år</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25</c:v>
                </c:pt>
                <c:pt idx="1">
                  <c:v>23</c:v>
                </c:pt>
                <c:pt idx="2">
                  <c:v>10</c:v>
                </c:pt>
                <c:pt idx="3">
                  <c:v>22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45-54 år</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34</c:v>
                </c:pt>
                <c:pt idx="1">
                  <c:v>28</c:v>
                </c:pt>
                <c:pt idx="2">
                  <c:v>21</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55-64 år</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24</c:v>
                </c:pt>
                <c:pt idx="1">
                  <c:v>32</c:v>
                </c:pt>
                <c:pt idx="2">
                  <c:v>59</c:v>
                </c:pt>
                <c:pt idx="3">
                  <c:v>34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65 år -</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7</c:v>
                </c:pt>
                <c:pt idx="1">
                  <c:v>6</c:v>
                </c:pt>
                <c:pt idx="2">
                  <c:v>10</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4364416"/>
        <c:axId val="244354048"/>
        <c:axId val="0"/>
      </c:bar3DChart>
      <c:valAx>
        <c:axId val="24435404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4364416"/>
        <c:crosses val="autoZero"/>
        <c:crossBetween val="between"/>
      </c:valAx>
      <c:catAx>
        <c:axId val="24436441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435404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Jordbruk</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5</c:v>
                </c:pt>
                <c:pt idx="1">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Industri (tillverkning, verkstad, bygg m.m.)</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35</c:v>
                </c:pt>
                <c:pt idx="1">
                  <c:v>34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Transport och magasinering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5</c:v>
                </c:pt>
                <c:pt idx="1">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Handel</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8</c:v>
                </c:pt>
                <c:pt idx="1">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Hotell, restaurang och underhållning (café, pubar, danslokaler m.m.)</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8</c:v>
                </c:pt>
                <c:pt idx="1">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Skola, vård och omsorg</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8</c:v>
                </c:pt>
                <c:pt idx="1">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Företagstjänster (konsulter och övrig tjänstenäring)</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'Sheet1'!$H$2:$H$3</c:f>
              <c:numCache>
                <c:formatCode>General</c:formatCode>
                <c:ptCount val="2"/>
                <c:pt idx="0">
                  <c:v>4</c:v>
                </c:pt>
                <c:pt idx="1">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Övrigt</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'Sheet1'!$I$2:$I$3</c:f>
              <c:numCache>
                <c:formatCode>General</c:formatCode>
                <c:ptCount val="2"/>
                <c:pt idx="0">
                  <c:v>27</c:v>
                </c:pt>
                <c:pt idx="1">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7136256"/>
        <c:axId val="247105408"/>
        <c:axId val="0"/>
      </c:bar3DChart>
      <c:valAx>
        <c:axId val="2471054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7136256"/>
        <c:crosses val="autoZero"/>
        <c:crossBetween val="between"/>
      </c:valAx>
      <c:catAx>
        <c:axId val="24713625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71054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7</c:v>
                </c:pt>
                <c:pt idx="1">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1-5</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31</c:v>
                </c:pt>
                <c:pt idx="1">
                  <c:v>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6-10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14</c:v>
                </c:pt>
                <c:pt idx="1">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11-50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27</c:v>
                </c:pt>
                <c:pt idx="1">
                  <c:v>26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51-100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7</c:v>
                </c:pt>
                <c:pt idx="1">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101 eller fler</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15</c:v>
                </c:pt>
                <c:pt idx="1">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7254400"/>
        <c:axId val="247252480"/>
        <c:axId val="0"/>
      </c:bar3DChart>
      <c:valAx>
        <c:axId val="24725248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7254400"/>
        <c:crosses val="autoZero"/>
        <c:crossBetween val="between"/>
      </c:valAx>
      <c:catAx>
        <c:axId val="24725440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725248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Positivt</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75</c:v>
                </c:pt>
                <c:pt idx="1">
                  <c:v>82</c:v>
                </c:pt>
                <c:pt idx="3">
                  <c:v>83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Delvis positivt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18</c:v>
                </c:pt>
                <c:pt idx="1">
                  <c:v>18</c:v>
                </c:pt>
                <c:pt idx="3">
                  <c:v>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Negativt</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7</c:v>
                </c:pt>
                <c:pt idx="1">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7405184"/>
        <c:axId val="247403264"/>
        <c:axId val="0"/>
      </c:bar3DChart>
      <c:valAx>
        <c:axId val="24740326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7405184"/>
        <c:crosses val="autoZero"/>
        <c:crossBetween val="between"/>
      </c:valAx>
      <c:catAx>
        <c:axId val="24740518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740326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Föreläggande och/eller åtgärder behövde vidtas</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45</c:v>
                </c:pt>
                <c:pt idx="1">
                  <c:v>50</c:v>
                </c:pt>
                <c:pt idx="3">
                  <c:v>50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Varken föreläggande eller åtgärder behövde vidtas</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55</c:v>
                </c:pt>
                <c:pt idx="1">
                  <c:v>50</c:v>
                </c:pt>
                <c:pt idx="3">
                  <c:v>50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7515008"/>
        <c:axId val="247513088"/>
        <c:axId val="0"/>
      </c:bar3DChart>
      <c:valAx>
        <c:axId val="24751308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7515008"/>
        <c:crosses val="autoZero"/>
        <c:crossBetween val="between"/>
      </c:valAx>
      <c:catAx>
        <c:axId val="24751500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751308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Telefon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10</c:v>
                </c:pt>
                <c:pt idx="1">
                  <c:v>6</c:v>
                </c:pt>
                <c:pt idx="2">
                  <c:v>0</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E-post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27</c:v>
                </c:pt>
                <c:pt idx="1">
                  <c:v>28</c:v>
                </c:pt>
                <c:pt idx="2">
                  <c:v>52</c:v>
                </c:pt>
                <c:pt idx="3">
                  <c:v>31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Brev</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5</c:v>
                </c:pt>
                <c:pt idx="1">
                  <c:v>2</c:v>
                </c:pt>
                <c:pt idx="2">
                  <c:v>0</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Personligt möte</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56</c:v>
                </c:pt>
                <c:pt idx="1">
                  <c:v>62</c:v>
                </c:pt>
                <c:pt idx="2">
                  <c:v>48</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Digital tjänst</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Annat sätt</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1</c:v>
                </c:pt>
                <c:pt idx="1">
                  <c:v>2</c:v>
                </c:pt>
                <c:pt idx="2">
                  <c:v>0</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7738368"/>
        <c:axId val="247715712"/>
        <c:axId val="0"/>
      </c:bar3DChart>
      <c:valAx>
        <c:axId val="24771571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7738368"/>
        <c:crosses val="autoZero"/>
        <c:crossBetween val="between"/>
      </c:valAx>
      <c:catAx>
        <c:axId val="2477383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771571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fick fullständig information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43</c:v>
                </c:pt>
                <c:pt idx="1">
                  <c:v>50</c:v>
                </c:pt>
                <c:pt idx="2">
                  <c:v>65</c:v>
                </c:pt>
                <c:pt idx="3">
                  <c:v>51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fick viss information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24</c:v>
                </c:pt>
                <c:pt idx="1">
                  <c:v>34</c:v>
                </c:pt>
                <c:pt idx="2">
                  <c:v>23</c:v>
                </c:pt>
                <c:pt idx="3">
                  <c:v>33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 inte alls</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32</c:v>
                </c:pt>
                <c:pt idx="1">
                  <c:v>16</c:v>
                </c:pt>
                <c:pt idx="2">
                  <c:v>12</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7806976"/>
        <c:axId val="247805056"/>
        <c:axId val="0"/>
      </c:bar3DChart>
      <c:valAx>
        <c:axId val="24780505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7806976"/>
        <c:crosses val="autoZero"/>
        <c:crossBetween val="between"/>
      </c:valAx>
      <c:catAx>
        <c:axId val="24780697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780505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Helt rimlig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17</c:v>
                </c:pt>
                <c:pt idx="1">
                  <c:v>16</c:v>
                </c:pt>
                <c:pt idx="2">
                  <c:v>12</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Ganska rimlig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29</c:v>
                </c:pt>
                <c:pt idx="1">
                  <c:v>28</c:v>
                </c:pt>
                <c:pt idx="2">
                  <c:v>65</c:v>
                </c:pt>
                <c:pt idx="3">
                  <c:v>31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Varken rimlig eller orimlig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21</c:v>
                </c:pt>
                <c:pt idx="1">
                  <c:v>22</c:v>
                </c:pt>
                <c:pt idx="2">
                  <c:v>12</c:v>
                </c:pt>
                <c:pt idx="3">
                  <c:v>21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Ganska orimlig</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20</c:v>
                </c:pt>
                <c:pt idx="1">
                  <c:v>25</c:v>
                </c:pt>
                <c:pt idx="2">
                  <c:v>0</c:v>
                </c:pt>
                <c:pt idx="3">
                  <c:v>23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Helt orimlig</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14</c:v>
                </c:pt>
                <c:pt idx="1">
                  <c:v>8</c:v>
                </c:pt>
                <c:pt idx="2">
                  <c:v>12</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8064640"/>
        <c:axId val="248062720"/>
        <c:axId val="0"/>
      </c:bar3DChart>
      <c:valAx>
        <c:axId val="24806272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8064640"/>
        <c:crosses val="autoZero"/>
        <c:crossBetween val="between"/>
      </c:valAx>
      <c:catAx>
        <c:axId val="24806464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806272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från flera andra kommuner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20</c:v>
                </c:pt>
                <c:pt idx="1">
                  <c:v>21</c:v>
                </c:pt>
                <c:pt idx="2">
                  <c:v>10</c:v>
                </c:pt>
                <c:pt idx="3">
                  <c:v>20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från en kommun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13</c:v>
                </c:pt>
                <c:pt idx="1">
                  <c:v>14</c:v>
                </c:pt>
                <c:pt idx="2">
                  <c:v>21</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67</c:v>
                </c:pt>
                <c:pt idx="1">
                  <c:v>65</c:v>
                </c:pt>
                <c:pt idx="2">
                  <c:v>69</c:v>
                </c:pt>
                <c:pt idx="3">
                  <c:v>65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8194560"/>
        <c:axId val="248159616"/>
        <c:axId val="0"/>
      </c:bar3DChart>
      <c:valAx>
        <c:axId val="24815961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8194560"/>
        <c:crosses val="autoZero"/>
        <c:crossBetween val="between"/>
      </c:valAx>
      <c:catAx>
        <c:axId val="24819456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815961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'Sheet1'!$B$2:$B$4</c:f>
              <c:numCache>
                <c:formatCode>General</c:formatCode>
                <c:ptCount val="3"/>
                <c:pt idx="0">
                  <c:v>69</c:v>
                </c:pt>
                <c:pt idx="1">
                  <c:v>73</c:v>
                </c:pt>
                <c:pt idx="2">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'Sheet1'!$C$2:$C$4</c:f>
              <c:numCache>
                <c:formatCode>General</c:formatCode>
                <c:ptCount val="3"/>
                <c:pt idx="0">
                  <c:v>68</c:v>
                </c:pt>
                <c:pt idx="1">
                  <c:v>80</c:v>
                </c:pt>
                <c:pt idx="2">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'Sheet1'!$D$2:$D$4</c:f>
              <c:numCache>
                <c:formatCode>General</c:formatCode>
                <c:ptCount val="3"/>
                <c:pt idx="0">
                  <c:v>72</c:v>
                </c:pt>
                <c:pt idx="1">
                  <c:v>76</c:v>
                </c:pt>
                <c:pt idx="2">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'Sheet1'!$E$2:$E$4</c:f>
              <c:numCache>
                <c:formatCode>General</c:formatCode>
                <c:ptCount val="3"/>
                <c:pt idx="0">
                  <c:v>69</c:v>
                </c:pt>
                <c:pt idx="1">
                  <c:v>79</c:v>
                </c:pt>
                <c:pt idx="2">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57403776"/>
        <c:axId val="162988416"/>
      </c:barChart>
      <c:catAx>
        <c:axId val="15740377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2988416"/>
        <c:crosses val="autoZero"/>
        <c:auto val="1"/>
        <c:lblAlgn val="ctr"/>
        <c:lblOffset val="100"/>
        <c:noMultiLvlLbl val="1"/>
      </c:catAx>
      <c:valAx>
        <c:axId val="16298841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5740377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flera gånger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55</c:v>
                </c:pt>
                <c:pt idx="1">
                  <c:v>55</c:v>
                </c:pt>
                <c:pt idx="2">
                  <c:v>31</c:v>
                </c:pt>
                <c:pt idx="3">
                  <c:v>54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en gång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10</c:v>
                </c:pt>
                <c:pt idx="1">
                  <c:v>9</c:v>
                </c:pt>
                <c:pt idx="2">
                  <c:v>10</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35</c:v>
                </c:pt>
                <c:pt idx="1">
                  <c:v>36</c:v>
                </c:pt>
                <c:pt idx="2">
                  <c:v>59</c:v>
                </c:pt>
                <c:pt idx="3">
                  <c:v>37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8384896"/>
        <c:axId val="248382976"/>
        <c:axId val="0"/>
      </c:bar3DChart>
      <c:valAx>
        <c:axId val="24838297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8384896"/>
        <c:crosses val="autoZero"/>
        <c:crossBetween val="between"/>
      </c:valAx>
      <c:catAx>
        <c:axId val="24838489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838297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'Sheet1'!$B$2:$B$3</c:f>
              <c:numCache>
                <c:formatCode>General</c:formatCode>
                <c:ptCount val="2"/>
                <c:pt idx="0">
                  <c:v>83</c:v>
                </c:pt>
                <c:pt idx="1">
                  <c:v>87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'Sheet1'!$C$2:$C$3</c:f>
              <c:numCache>
                <c:formatCode>General</c:formatCode>
                <c:ptCount val="2"/>
                <c:pt idx="0">
                  <c:v>17</c:v>
                </c:pt>
                <c:pt idx="1">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9619968"/>
        <c:axId val="249609600"/>
        <c:axId val="0"/>
      </c:bar3DChart>
      <c:valAx>
        <c:axId val="2496096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9619968"/>
        <c:crosses val="autoZero"/>
        <c:crossBetween val="between"/>
      </c:valAx>
      <c:catAx>
        <c:axId val="2496199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96096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75</c:v>
                </c:pt>
                <c:pt idx="1">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74</c:v>
                </c:pt>
                <c:pt idx="1">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9735424"/>
        <c:axId val="249626624"/>
      </c:barChart>
      <c:catAx>
        <c:axId val="24973542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9626624"/>
        <c:crosses val="autoZero"/>
        <c:auto val="1"/>
        <c:lblAlgn val="ctr"/>
        <c:lblOffset val="100"/>
        <c:noMultiLvlLbl val="1"/>
      </c:catAx>
      <c:valAx>
        <c:axId val="24962662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973542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78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1">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77</c:v>
                </c:pt>
                <c:pt idx="1">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9800576"/>
        <c:axId val="249802112"/>
      </c:barChart>
      <c:catAx>
        <c:axId val="24980057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9802112"/>
        <c:crosses val="autoZero"/>
        <c:auto val="1"/>
        <c:lblAlgn val="ctr"/>
        <c:lblOffset val="100"/>
        <c:noMultiLvlLbl val="1"/>
      </c:catAx>
      <c:valAx>
        <c:axId val="24980211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980057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72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76</c:v>
                </c:pt>
                <c:pt idx="1">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74</c:v>
                </c:pt>
                <c:pt idx="1">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49988608"/>
        <c:axId val="249990144"/>
      </c:barChart>
      <c:catAx>
        <c:axId val="24998860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49990144"/>
        <c:crosses val="autoZero"/>
        <c:auto val="1"/>
        <c:lblAlgn val="ctr"/>
        <c:lblOffset val="100"/>
        <c:noMultiLvlLbl val="1"/>
      </c:catAx>
      <c:valAx>
        <c:axId val="24999014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4998860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NKI &lt; 10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3</c:v>
                </c:pt>
                <c:pt idx="1">
                  <c:v>5</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10 ≤ NKI &lt; 20</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c:v>
                </c:pt>
                <c:pt idx="1">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 ≤ NKI &lt; 30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c:v>
                </c:pt>
                <c:pt idx="1">
                  <c:v>5</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30 ≤ NKI &lt; 40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c:v>
                </c:pt>
                <c:pt idx="1">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40 ≤ NKI &lt; 50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5</c:v>
                </c:pt>
                <c:pt idx="1">
                  <c:v>8</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50 ≤ NKI &lt; 60</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7</c:v>
                </c:pt>
                <c:pt idx="1">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60 ≤ NKI &lt; 70</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'Sheet1'!$H$2:$H$5</c:f>
              <c:numCache>
                <c:formatCode>General</c:formatCode>
                <c:ptCount val="4"/>
                <c:pt idx="0">
                  <c:v>8</c:v>
                </c:pt>
                <c:pt idx="1">
                  <c:v>13</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70 ≤ NKI &lt; 80</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'Sheet1'!$I$2:$I$5</c:f>
              <c:numCache>
                <c:formatCode>General</c:formatCode>
                <c:ptCount val="4"/>
                <c:pt idx="0">
                  <c:v>23</c:v>
                </c:pt>
                <c:pt idx="1">
                  <c:v>21</c:v>
                </c:pt>
                <c:pt idx="3">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9"/>
          <c:order val="8"/>
          <c:tx>
            <c:strRef>
              <c:f>Sheet1!$J$1</c:f>
              <c:strCache>
                <c:ptCount val="1"/>
                <c:pt idx="0">
                  <c:v>80 ≤ NKI &lt; 90</c:v>
                </c:pt>
              </c:strCache>
            </c:strRef>
          </c:tx>
          <c:spPr>
            <a:solidFill>
              <a:srgbClr val="52BACC"/>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'Sheet1'!$J$2:$J$5</c:f>
              <c:numCache>
                <c:formatCode>General</c:formatCode>
                <c:ptCount val="4"/>
                <c:pt idx="0">
                  <c:v>18</c:v>
                </c:pt>
                <c:pt idx="1">
                  <c:v>13</c:v>
                </c:pt>
                <c:pt idx="3">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10"/>
          <c:order val="9"/>
          <c:tx>
            <c:strRef>
              <c:f>Sheet1!$K$1</c:f>
              <c:strCache>
                <c:ptCount val="1"/>
                <c:pt idx="0">
                  <c:v>90 ≤ NKI</c:v>
                </c:pt>
              </c:strCache>
            </c:strRef>
          </c:tx>
          <c:spPr>
            <a:solidFill>
              <a:srgbClr val="DBDB4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'Sheet1'!$K$2:$K$5</c:f>
              <c:numCache>
                <c:formatCode>General</c:formatCode>
                <c:ptCount val="4"/>
                <c:pt idx="0">
                  <c:v>28</c:v>
                </c:pt>
                <c:pt idx="1">
                  <c:v>34</c:v>
                </c:pt>
                <c:pt idx="3">
                  <c:v>35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0254848"/>
        <c:axId val="250224000"/>
        <c:axId val="0"/>
      </c:bar3DChart>
      <c:valAx>
        <c:axId val="2502240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0254848"/>
        <c:crosses val="autoZero"/>
        <c:crossBetween val="between"/>
      </c:valAx>
      <c:catAx>
        <c:axId val="25025484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02240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legendEntry>
        <c:idx val="8"/>
        <c:txPr>
          <a:bodyPr/>
          <a:lstStyle/>
          <a:p>
            <a:pPr>
              <a:defRPr sz="1200">
                <a:latin typeface="Tw Cen MT"/>
              </a:defRPr>
            </a:pPr>
            <a:endParaRPr lang="sv-SE"/>
          </a:p>
        </c:txPr>
      </c:legendEntry>
      <c:legendEntry>
        <c:idx val="9"/>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'Sheet1'!$B$2:$B$5</c:f>
              <c:numCache>
                <c:formatCode>General</c:formatCode>
                <c:ptCount val="4"/>
                <c:pt idx="0">
                  <c:v>73</c:v>
                </c:pt>
                <c:pt idx="1">
                  <c:v>75</c:v>
                </c:pt>
                <c:pt idx="3">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'Sheet1'!$C$2:$C$5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'Sheet1'!$D$2:$D$5</c:f>
              <c:numCache>
                <c:formatCode>General</c:formatCode>
                <c:ptCount val="4"/>
                <c:pt idx="0">
                  <c:v>73</c:v>
                </c:pt>
                <c:pt idx="1">
                  <c:v>77</c:v>
                </c:pt>
                <c:pt idx="3">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0282368"/>
        <c:axId val="250283520"/>
      </c:barChart>
      <c:catAx>
        <c:axId val="25028236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0283520"/>
        <c:crosses val="autoZero"/>
        <c:auto val="1"/>
        <c:lblAlgn val="ctr"/>
        <c:lblOffset val="100"/>
        <c:noMultiLvlLbl val="1"/>
      </c:catAx>
      <c:valAx>
        <c:axId val="25028352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028236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'Sheet1'!$B$2:$B$7</c:f>
              <c:numCache>
                <c:formatCode>General</c:formatCode>
                <c:ptCount val="6"/>
                <c:pt idx="0">
                  <c:v>74</c:v>
                </c:pt>
                <c:pt idx="1">
                  <c:v>71</c:v>
                </c:pt>
                <c:pt idx="2">
                  <c:v>78</c:v>
                </c:pt>
                <c:pt idx="3">
                  <c:v>74</c:v>
                </c:pt>
                <c:pt idx="4">
                  <c:v>72</c:v>
                </c:pt>
                <c:pt idx="5">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'Sheet1'!$C$2:$C$7</c:f>
              <c:numCache>
                <c:formatCode>General</c:formatCode>
                <c:ptCount val="6"/>
                <c:pt idx="0">
                  <c:v>68</c:v>
                </c:pt>
                <c:pt idx="1">
                  <c:v>70</c:v>
                </c:pt>
                <c:pt idx="2">
                  <c:v>80</c:v>
                </c:pt>
                <c:pt idx="3">
                  <c:v>74</c:v>
                </c:pt>
                <c:pt idx="4">
                  <c:v>68</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'Sheet1'!$D$2:$D$7</c:f>
              <c:numCache>
                <c:formatCode>General</c:formatCode>
                <c:ptCount val="4"/>
                <c:pt idx="1">
                  <c:v>79</c:v>
                </c:pt>
                <c:pt idx="2">
                  <c:v>87</c:v>
                </c:pt>
                <c:pt idx="3">
                  <c:v>78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'Sheet1'!$E$2:$E$7</c:f>
              <c:numCache>
                <c:formatCode>General</c:formatCode>
                <c:ptCount val="6"/>
                <c:pt idx="0">
                  <c:v>69</c:v>
                </c:pt>
                <c:pt idx="1">
                  <c:v>71</c:v>
                </c:pt>
                <c:pt idx="2">
                  <c:v>81</c:v>
                </c:pt>
                <c:pt idx="3">
                  <c:v>74</c:v>
                </c:pt>
                <c:pt idx="4">
                  <c:v>69</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0613120"/>
        <c:axId val="250623104"/>
      </c:barChart>
      <c:catAx>
        <c:axId val="25061312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0623104"/>
        <c:crosses val="autoZero"/>
        <c:auto val="1"/>
        <c:lblAlgn val="ctr"/>
        <c:lblOffset val="100"/>
        <c:noMultiLvlLbl val="1"/>
      </c:catAx>
      <c:valAx>
        <c:axId val="250623104"/>
        <c:scaling>
          <c:orientation val="minMax"/>
          <c:max val="100"/>
          <c:min val="0"/>
        </c:scaling>
        <c:delete val="0"/>
        <c:axPos val="l"/>
        <c:majorGridlines/>
        <c:title>
          <c:tx>
            <c:rich>
              <a:bodyPr/>
              <a:lstStyle/>
              <a:p>
                <a:pPr>
                  <a:defRPr/>
                </a:pPr>
                <a:r>
                  <a:rPr lang="sv-SE" sz="1200">
                    <a:latin typeface="Tw Cen MT"/>
                  </a:rPr>
                  <a:t>Index</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061312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'Sheet1'!$B$2:$B$4</c:f>
              <c:numCache>
                <c:formatCode>General</c:formatCode>
                <c:ptCount val="3"/>
                <c:pt idx="0">
                  <c:v>72</c:v>
                </c:pt>
                <c:pt idx="1">
                  <c:v>77</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'Sheet1'!$C$2:$C$4</c:f>
              <c:numCache>
                <c:formatCode>General</c:formatCode>
                <c:ptCount val="3"/>
                <c:pt idx="0">
                  <c:v>71</c:v>
                </c:pt>
                <c:pt idx="1">
                  <c:v>79</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'Sheet1'!$D$2:$D$4</c:f>
              <c:numCache>
                <c:formatCode>General</c:formatCode>
                <c:ptCount val="3"/>
                <c:pt idx="2">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'Sheet1'!$E$2:$E$4</c:f>
              <c:numCache>
                <c:formatCode>General</c:formatCode>
                <c:ptCount val="3"/>
                <c:pt idx="0">
                  <c:v>72</c:v>
                </c:pt>
                <c:pt idx="1">
                  <c:v>78</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0768384"/>
        <c:axId val="250778368"/>
      </c:barChart>
      <c:catAx>
        <c:axId val="25076838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0778368"/>
        <c:crosses val="autoZero"/>
        <c:auto val="1"/>
        <c:lblAlgn val="ctr"/>
        <c:lblOffset val="100"/>
        <c:noMultiLvlLbl val="1"/>
      </c:catAx>
      <c:valAx>
        <c:axId val="25077836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076838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'Sheet1'!$B$2:$B$8</c:f>
              <c:numCache>
                <c:formatCode>General</c:formatCode>
                <c:ptCount val="7"/>
                <c:pt idx="0">
                  <c:v>76</c:v>
                </c:pt>
                <c:pt idx="1">
                  <c:v>73</c:v>
                </c:pt>
                <c:pt idx="2">
                  <c:v>74</c:v>
                </c:pt>
                <c:pt idx="3">
                  <c:v>73</c:v>
                </c:pt>
                <c:pt idx="4">
                  <c:v>75</c:v>
                </c:pt>
                <c:pt idx="5">
                  <c:v>76</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'Sheet1'!$C$2:$C$8</c:f>
              <c:numCache>
                <c:formatCode>General</c:formatCode>
                <c:ptCount val="7"/>
                <c:pt idx="1">
                  <c:v>83</c:v>
                </c:pt>
                <c:pt idx="2">
                  <c:v>72</c:v>
                </c:pt>
                <c:pt idx="3">
                  <c:v>61</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'Sheet1'!$D$2:$D$8</c:f>
              <c:numCache>
                <c:formatCode>General</c:formatCode>
                <c:ptCount val="7"/>
                <c:pt idx="6">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'Sheet1'!$E$2:$E$8</c:f>
              <c:numCache>
                <c:formatCode>General</c:formatCode>
                <c:ptCount val="7"/>
                <c:pt idx="1">
                  <c:v>81</c:v>
                </c:pt>
                <c:pt idx="2">
                  <c:v>72</c:v>
                </c:pt>
                <c:pt idx="3">
                  <c:v>66</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0868864"/>
        <c:axId val="250870400"/>
      </c:barChart>
      <c:catAx>
        <c:axId val="25086886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0870400"/>
        <c:crosses val="autoZero"/>
        <c:auto val="1"/>
        <c:lblAlgn val="ctr"/>
        <c:lblOffset val="100"/>
        <c:noMultiLvlLbl val="1"/>
      </c:catAx>
      <c:valAx>
        <c:axId val="25087040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086886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'Sheet1'!$B$2:$B$8</c:f>
              <c:numCache>
                <c:formatCode>General</c:formatCode>
                <c:ptCount val="7"/>
                <c:pt idx="0">
                  <c:v>72</c:v>
                </c:pt>
                <c:pt idx="1">
                  <c:v>70</c:v>
                </c:pt>
                <c:pt idx="2">
                  <c:v>71</c:v>
                </c:pt>
                <c:pt idx="3">
                  <c:v>70</c:v>
                </c:pt>
                <c:pt idx="4">
                  <c:v>71</c:v>
                </c:pt>
                <c:pt idx="5">
                  <c:v>69</c:v>
                </c:pt>
                <c:pt idx="6">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'Sheet1'!$C$2:$C$8</c:f>
              <c:numCache>
                <c:formatCode>General</c:formatCode>
                <c:ptCount val="7"/>
                <c:pt idx="0">
                  <c:v>63</c:v>
                </c:pt>
                <c:pt idx="1">
                  <c:v>70</c:v>
                </c:pt>
                <c:pt idx="2">
                  <c:v>73</c:v>
                </c:pt>
                <c:pt idx="3">
                  <c:v>70</c:v>
                </c:pt>
                <c:pt idx="4">
                  <c:v>72</c:v>
                </c:pt>
                <c:pt idx="5">
                  <c:v>67</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'Sheet1'!$D$2:$D$8</c:f>
              <c:numCache>
                <c:formatCode>General</c:formatCode>
                <c:ptCount val="7"/>
                <c:pt idx="1">
                  <c:v>71</c:v>
                </c:pt>
                <c:pt idx="2">
                  <c:v>74</c:v>
                </c:pt>
                <c:pt idx="3">
                  <c:v>71</c:v>
                </c:pt>
                <c:pt idx="4">
                  <c:v>76</c:v>
                </c:pt>
                <c:pt idx="5">
                  <c:v>71</c:v>
                </c:pt>
                <c:pt idx="6">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'Sheet1'!$E$2:$E$8</c:f>
              <c:numCache>
                <c:formatCode>General</c:formatCode>
                <c:ptCount val="7"/>
                <c:pt idx="0">
                  <c:v>71</c:v>
                </c:pt>
                <c:pt idx="1">
                  <c:v>70</c:v>
                </c:pt>
                <c:pt idx="2">
                  <c:v>73</c:v>
                </c:pt>
                <c:pt idx="3">
                  <c:v>70</c:v>
                </c:pt>
                <c:pt idx="4">
                  <c:v>73</c:v>
                </c:pt>
                <c:pt idx="5">
                  <c:v>69</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48718592"/>
        <c:axId val="48720128"/>
      </c:barChart>
      <c:catAx>
        <c:axId val="4871859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48720128"/>
        <c:crosses val="autoZero"/>
        <c:auto val="1"/>
        <c:lblAlgn val="ctr"/>
        <c:lblOffset val="100"/>
        <c:noMultiLvlLbl val="1"/>
      </c:catAx>
      <c:valAx>
        <c:axId val="4872012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4871859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'Sheet1'!$B$2:$B$10</c:f>
              <c:numCache>
                <c:formatCode>General</c:formatCode>
                <c:ptCount val="9"/>
                <c:pt idx="0">
                  <c:v>72</c:v>
                </c:pt>
                <c:pt idx="1">
                  <c:v>74</c:v>
                </c:pt>
                <c:pt idx="2">
                  <c:v>58</c:v>
                </c:pt>
                <c:pt idx="3">
                  <c:v>72</c:v>
                </c:pt>
                <c:pt idx="4">
                  <c:v>73</c:v>
                </c:pt>
                <c:pt idx="5">
                  <c:v>81</c:v>
                </c:pt>
                <c:pt idx="6">
                  <c:v>72</c:v>
                </c:pt>
                <c:pt idx="7">
                  <c:v>77</c:v>
                </c:pt>
                <c:pt idx="8">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'Sheet1'!$C$2:$C$10</c:f>
              <c:numCache>
                <c:formatCode>General</c:formatCode>
                <c:ptCount val="9"/>
                <c:pt idx="3">
                  <c:v>57</c:v>
                </c:pt>
                <c:pt idx="4">
                  <c:v>76</c:v>
                </c:pt>
                <c:pt idx="5">
                  <c:v>73</c:v>
                </c:pt>
                <c:pt idx="8">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0983168"/>
        <c:axId val="250984704"/>
      </c:barChart>
      <c:catAx>
        <c:axId val="25098316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0984704"/>
        <c:crosses val="autoZero"/>
        <c:auto val="1"/>
        <c:lblAlgn val="ctr"/>
        <c:lblOffset val="100"/>
        <c:noMultiLvlLbl val="1"/>
      </c:catAx>
      <c:valAx>
        <c:axId val="25098470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098316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'Sheet1'!$B$2:$B$8</c:f>
              <c:numCache>
                <c:formatCode>General</c:formatCode>
                <c:ptCount val="7"/>
                <c:pt idx="0">
                  <c:v>77</c:v>
                </c:pt>
                <c:pt idx="1">
                  <c:v>74</c:v>
                </c:pt>
                <c:pt idx="2">
                  <c:v>74</c:v>
                </c:pt>
                <c:pt idx="3">
                  <c:v>72</c:v>
                </c:pt>
                <c:pt idx="4">
                  <c:v>74</c:v>
                </c:pt>
                <c:pt idx="5">
                  <c:v>75</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'Sheet1'!$C$2:$C$8</c:f>
              <c:numCache>
                <c:formatCode>General</c:formatCode>
                <c:ptCount val="7"/>
                <c:pt idx="1">
                  <c:v>64</c:v>
                </c:pt>
                <c:pt idx="2">
                  <c:v>80</c:v>
                </c:pt>
                <c:pt idx="3">
                  <c:v>75</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1176832"/>
        <c:axId val="251178368"/>
      </c:barChart>
      <c:catAx>
        <c:axId val="25117683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1178368"/>
        <c:crosses val="autoZero"/>
        <c:auto val="1"/>
        <c:lblAlgn val="ctr"/>
        <c:lblOffset val="100"/>
        <c:noMultiLvlLbl val="1"/>
      </c:catAx>
      <c:valAx>
        <c:axId val="25117836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117683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'Sheet1'!$B$2:$B$5</c:f>
              <c:numCache>
                <c:formatCode>General</c:formatCode>
                <c:ptCount val="4"/>
                <c:pt idx="0">
                  <c:v>81</c:v>
                </c:pt>
                <c:pt idx="1">
                  <c:v>47</c:v>
                </c:pt>
                <c:pt idx="2">
                  <c:v>18</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'Sheet1'!$C$2:$C$5</c:f>
              <c:numCache>
                <c:formatCode>General</c:formatCode>
                <c:ptCount val="4"/>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'Sheet1'!$D$2:$D$5</c:f>
              <c:numCache>
                <c:formatCode>General</c:formatCode>
                <c:ptCount val="4"/>
                <c:pt idx="3">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'Sheet1'!$E$2:$E$5</c:f>
              <c:numCache>
                <c:formatCode>General</c:formatCode>
                <c:ptCount val="4"/>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1406592"/>
        <c:axId val="251432960"/>
      </c:barChart>
      <c:catAx>
        <c:axId val="25140659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1432960"/>
        <c:crosses val="autoZero"/>
        <c:auto val="1"/>
        <c:lblAlgn val="ctr"/>
        <c:lblOffset val="100"/>
        <c:noMultiLvlLbl val="1"/>
      </c:catAx>
      <c:valAx>
        <c:axId val="25143296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140659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'Sheet1'!$B$2:$B$4</c:f>
              <c:numCache>
                <c:formatCode>General</c:formatCode>
                <c:ptCount val="3"/>
                <c:pt idx="0">
                  <c:v>67</c:v>
                </c:pt>
                <c:pt idx="1">
                  <c:v>77</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'Sheet1'!$C$2:$C$4</c:f>
              <c:numCache>
                <c:formatCode>General</c:formatCode>
                <c:ptCount val="3"/>
                <c:pt idx="0">
                  <c:v>67</c:v>
                </c:pt>
                <c:pt idx="1">
                  <c:v>79</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'Sheet1'!$D$2:$D$4</c:f>
              <c:numCache>
                <c:formatCode>General</c:formatCode>
                <c:ptCount val="3"/>
                <c:pt idx="2">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'Sheet1'!$E$2:$E$4</c:f>
              <c:numCache>
                <c:formatCode>General</c:formatCode>
                <c:ptCount val="3"/>
                <c:pt idx="0">
                  <c:v>67</c:v>
                </c:pt>
                <c:pt idx="1">
                  <c:v>80</c:v>
                </c:pt>
                <c:pt idx="2">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1574144"/>
        <c:axId val="251575680"/>
      </c:barChart>
      <c:catAx>
        <c:axId val="25157414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1575680"/>
        <c:crosses val="autoZero"/>
        <c:auto val="1"/>
        <c:lblAlgn val="ctr"/>
        <c:lblOffset val="100"/>
        <c:noMultiLvlLbl val="1"/>
      </c:catAx>
      <c:valAx>
        <c:axId val="25157568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157414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'Sheet1'!$B$2:$B$8</c:f>
              <c:numCache>
                <c:formatCode>General</c:formatCode>
                <c:ptCount val="7"/>
                <c:pt idx="0">
                  <c:v>72</c:v>
                </c:pt>
                <c:pt idx="1">
                  <c:v>74</c:v>
                </c:pt>
                <c:pt idx="2">
                  <c:v>70</c:v>
                </c:pt>
                <c:pt idx="3">
                  <c:v>74</c:v>
                </c:pt>
                <c:pt idx="4">
                  <c:v>80</c:v>
                </c:pt>
                <c:pt idx="5">
                  <c:v>70</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'Sheet1'!$C$2:$C$8</c:f>
              <c:numCache>
                <c:formatCode>General</c:formatCode>
                <c:ptCount val="7"/>
                <c:pt idx="3">
                  <c:v>75</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'Sheet1'!$D$2:$D$8</c:f>
              <c:numCache>
                <c:formatCode>General</c:formatCode>
                <c:ptCount val="7"/>
                <c:pt idx="6">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'Sheet1'!$E$2:$E$8</c:f>
              <c:numCache>
                <c:formatCode>General</c:formatCode>
                <c:ptCount val="7"/>
                <c:pt idx="3">
                  <c:v>76</c:v>
                </c:pt>
                <c:pt idx="6">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2194816"/>
        <c:axId val="252196352"/>
      </c:barChart>
      <c:catAx>
        <c:axId val="25219481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2196352"/>
        <c:crosses val="autoZero"/>
        <c:auto val="1"/>
        <c:lblAlgn val="ctr"/>
        <c:lblOffset val="100"/>
        <c:noMultiLvlLbl val="1"/>
      </c:catAx>
      <c:valAx>
        <c:axId val="25219635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219481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'Sheet1'!$B$2:$B$5</c:f>
              <c:numCache>
                <c:formatCode>General</c:formatCode>
                <c:ptCount val="4"/>
                <c:pt idx="0">
                  <c:v>80</c:v>
                </c:pt>
                <c:pt idx="1">
                  <c:v>72</c:v>
                </c:pt>
                <c:pt idx="2">
                  <c:v>63</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'Sheet1'!$C$2:$C$5</c:f>
              <c:numCache>
                <c:formatCode>General</c:formatCode>
                <c:ptCount val="4"/>
                <c:pt idx="0">
                  <c:v>87</c:v>
                </c:pt>
                <c:pt idx="2">
                  <c:v>67</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'Sheet1'!$D$2:$D$5</c:f>
              <c:numCache>
                <c:formatCode>General</c:formatCode>
                <c:ptCount val="4"/>
                <c:pt idx="3">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'Sheet1'!$E$2:$E$5</c:f>
              <c:numCache>
                <c:formatCode>General</c:formatCode>
                <c:ptCount val="4"/>
                <c:pt idx="0">
                  <c:v>86</c:v>
                </c:pt>
                <c:pt idx="1">
                  <c:v>65</c:v>
                </c:pt>
                <c:pt idx="2">
                  <c:v>67</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2023936"/>
        <c:axId val="252025472"/>
      </c:barChart>
      <c:catAx>
        <c:axId val="25202393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2025472"/>
        <c:crosses val="autoZero"/>
        <c:auto val="1"/>
        <c:lblAlgn val="ctr"/>
        <c:lblOffset val="100"/>
        <c:noMultiLvlLbl val="1"/>
      </c:catAx>
      <c:valAx>
        <c:axId val="25202547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202393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'Sheet1'!$B$2:$B$7</c:f>
              <c:numCache>
                <c:formatCode>General</c:formatCode>
                <c:ptCount val="6"/>
                <c:pt idx="0">
                  <c:v>86</c:v>
                </c:pt>
                <c:pt idx="1">
                  <c:v>80</c:v>
                </c:pt>
                <c:pt idx="2">
                  <c:v>70</c:v>
                </c:pt>
                <c:pt idx="3">
                  <c:v>65</c:v>
                </c:pt>
                <c:pt idx="4">
                  <c:v>52</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'Sheet1'!$C$2:$C$7</c:f>
              <c:numCache>
                <c:formatCode>General</c:formatCode>
                <c:ptCount val="6"/>
                <c:pt idx="1">
                  <c:v>68</c:v>
                </c:pt>
                <c:pt idx="3">
                  <c:v>56</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'Sheet1'!$D$2:$D$7</c:f>
              <c:numCache>
                <c:formatCode>General</c:formatCode>
                <c:ptCount val="6"/>
                <c:pt idx="5">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'Sheet1'!$E$2:$E$7</c:f>
              <c:numCache>
                <c:formatCode>General</c:formatCode>
                <c:ptCount val="6"/>
                <c:pt idx="1">
                  <c:v>71</c:v>
                </c:pt>
                <c:pt idx="3">
                  <c:v>56</c:v>
                </c:pt>
                <c:pt idx="5">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2286464"/>
        <c:axId val="252288000"/>
      </c:barChart>
      <c:catAx>
        <c:axId val="25228646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2288000"/>
        <c:crosses val="autoZero"/>
        <c:auto val="1"/>
        <c:lblAlgn val="ctr"/>
        <c:lblOffset val="100"/>
        <c:noMultiLvlLbl val="1"/>
      </c:catAx>
      <c:valAx>
        <c:axId val="25228800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228646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'Sheet1'!$B$2:$B$5</c:f>
              <c:numCache>
                <c:formatCode>General</c:formatCode>
                <c:ptCount val="4"/>
                <c:pt idx="0">
                  <c:v>67</c:v>
                </c:pt>
                <c:pt idx="1">
                  <c:v>69</c:v>
                </c:pt>
                <c:pt idx="2">
                  <c:v>76</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'Sheet1'!$C$2:$C$5</c:f>
              <c:numCache>
                <c:formatCode>General</c:formatCode>
                <c:ptCount val="4"/>
                <c:pt idx="2">
                  <c:v>76</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'Sheet1'!$D$2:$D$5</c:f>
              <c:numCache>
                <c:formatCode>General</c:formatCode>
                <c:ptCount val="4"/>
                <c:pt idx="3">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'Sheet1'!$E$2:$E$5</c:f>
              <c:numCache>
                <c:formatCode>General</c:formatCode>
                <c:ptCount val="4"/>
                <c:pt idx="0">
                  <c:v>70</c:v>
                </c:pt>
                <c:pt idx="2">
                  <c:v>76</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2615296"/>
        <c:axId val="252625280"/>
      </c:barChart>
      <c:catAx>
        <c:axId val="25261529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2625280"/>
        <c:crosses val="autoZero"/>
        <c:auto val="1"/>
        <c:lblAlgn val="ctr"/>
        <c:lblOffset val="100"/>
        <c:noMultiLvlLbl val="1"/>
      </c:catAx>
      <c:valAx>
        <c:axId val="25262528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261529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'Sheet1'!$B$2:$B$5</c:f>
              <c:numCache>
                <c:formatCode>General</c:formatCode>
                <c:ptCount val="4"/>
                <c:pt idx="0">
                  <c:v>73</c:v>
                </c:pt>
                <c:pt idx="1">
                  <c:v>75</c:v>
                </c:pt>
                <c:pt idx="2">
                  <c:v>75</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'Sheet1'!$C$2:$C$5</c:f>
              <c:numCache>
                <c:formatCode>General</c:formatCode>
                <c:ptCount val="4"/>
                <c:pt idx="0">
                  <c:v>74</c:v>
                </c:pt>
                <c:pt idx="2">
                  <c:v>76</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'Sheet1'!$D$2:$D$5</c:f>
              <c:numCache>
                <c:formatCode>General</c:formatCode>
                <c:ptCount val="4"/>
                <c:pt idx="3">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'Sheet1'!$E$2:$E$5</c:f>
              <c:numCache>
                <c:formatCode>General</c:formatCode>
                <c:ptCount val="4"/>
                <c:pt idx="0">
                  <c:v>77</c:v>
                </c:pt>
                <c:pt idx="1">
                  <c:v>64</c:v>
                </c:pt>
                <c:pt idx="2">
                  <c:v>75</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52669952"/>
        <c:axId val="252671488"/>
      </c:barChart>
      <c:catAx>
        <c:axId val="25266995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52671488"/>
        <c:crosses val="autoZero"/>
        <c:auto val="1"/>
        <c:lblAlgn val="ctr"/>
        <c:lblOffset val="100"/>
        <c:noMultiLvlLbl val="1"/>
      </c:catAx>
      <c:valAx>
        <c:axId val="25267148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5266995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Man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64</c:v>
                </c:pt>
                <c:pt idx="1">
                  <c:v>58</c:v>
                </c:pt>
                <c:pt idx="2">
                  <c:v>43</c:v>
                </c:pt>
                <c:pt idx="3">
                  <c:v>56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Kvinna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36</c:v>
                </c:pt>
                <c:pt idx="1">
                  <c:v>42</c:v>
                </c:pt>
                <c:pt idx="2">
                  <c:v>57</c:v>
                </c:pt>
                <c:pt idx="3">
                  <c:v>44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2864384"/>
        <c:axId val="252862464"/>
        <c:axId val="0"/>
      </c:bar3DChart>
      <c:valAx>
        <c:axId val="25286246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2864384"/>
        <c:crosses val="autoZero"/>
        <c:crossBetween val="between"/>
      </c:valAx>
      <c:catAx>
        <c:axId val="25286438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286246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'Sheet1'!$B$2:$B$10</c:f>
              <c:numCache>
                <c:formatCode>General</c:formatCode>
                <c:ptCount val="9"/>
                <c:pt idx="0">
                  <c:v>65</c:v>
                </c:pt>
                <c:pt idx="1">
                  <c:v>68</c:v>
                </c:pt>
                <c:pt idx="2">
                  <c:v>69</c:v>
                </c:pt>
                <c:pt idx="3">
                  <c:v>70</c:v>
                </c:pt>
                <c:pt idx="4">
                  <c:v>73</c:v>
                </c:pt>
                <c:pt idx="5">
                  <c:v>75</c:v>
                </c:pt>
                <c:pt idx="6">
                  <c:v>63</c:v>
                </c:pt>
                <c:pt idx="7">
                  <c:v>68</c:v>
                </c:pt>
                <c:pt idx="8">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'Sheet1'!$C$2:$C$10</c:f>
              <c:numCache>
                <c:formatCode>General</c:formatCode>
                <c:ptCount val="9"/>
                <c:pt idx="0">
                  <c:v>66</c:v>
                </c:pt>
                <c:pt idx="1">
                  <c:v>66</c:v>
                </c:pt>
                <c:pt idx="2">
                  <c:v>69</c:v>
                </c:pt>
                <c:pt idx="3">
                  <c:v>71</c:v>
                </c:pt>
                <c:pt idx="4">
                  <c:v>74</c:v>
                </c:pt>
                <c:pt idx="5">
                  <c:v>78</c:v>
                </c:pt>
                <c:pt idx="6">
                  <c:v>72</c:v>
                </c:pt>
                <c:pt idx="7">
                  <c:v>66</c:v>
                </c:pt>
                <c:pt idx="8">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3746176"/>
        <c:axId val="163747712"/>
      </c:barChart>
      <c:catAx>
        <c:axId val="16374617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3747712"/>
        <c:crosses val="autoZero"/>
        <c:auto val="1"/>
        <c:lblAlgn val="ctr"/>
        <c:lblOffset val="100"/>
        <c:noMultiLvlLbl val="1"/>
      </c:catAx>
      <c:valAx>
        <c:axId val="16374771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374617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- 24 år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c:v>
                </c:pt>
                <c:pt idx="1">
                  <c:v>8</c:v>
                </c:pt>
                <c:pt idx="2">
                  <c:v>14</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25-34 år</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16</c:v>
                </c:pt>
                <c:pt idx="1">
                  <c:v>25</c:v>
                </c:pt>
                <c:pt idx="2">
                  <c:v>43</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35-44 år</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33</c:v>
                </c:pt>
                <c:pt idx="1">
                  <c:v>25</c:v>
                </c:pt>
                <c:pt idx="2">
                  <c:v>0</c:v>
                </c:pt>
                <c:pt idx="3">
                  <c:v>22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45-54 år</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29</c:v>
                </c:pt>
                <c:pt idx="1">
                  <c:v>27</c:v>
                </c:pt>
                <c:pt idx="2">
                  <c:v>43</c:v>
                </c:pt>
                <c:pt idx="3">
                  <c:v>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55-64 år</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15</c:v>
                </c:pt>
                <c:pt idx="1">
                  <c:v>15</c:v>
                </c:pt>
                <c:pt idx="2">
                  <c:v>0</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65 år -</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4</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3087744"/>
        <c:axId val="253065088"/>
        <c:axId val="0"/>
      </c:bar3DChart>
      <c:valAx>
        <c:axId val="25306508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3087744"/>
        <c:crosses val="autoZero"/>
        <c:crossBetween val="between"/>
      </c:valAx>
      <c:catAx>
        <c:axId val="25308774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306508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Jordbruk</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0</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Industri (tillverkning, verkstad, bygg m.m.)</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2</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Transport och magasinering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1</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Handel</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17</c:v>
                </c:pt>
                <c:pt idx="1">
                  <c:v>20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Hotell, restaurang och underhållning (café, pubar, danslokaler m.m.)</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62</c:v>
                </c:pt>
                <c:pt idx="1">
                  <c:v>58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Skola, vård och omsorg</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7</c:v>
                </c:pt>
                <c:pt idx="1">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Företagstjänster (konsulter och övrig tjänstenäring)</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'Sheet1'!$H$2:$H$3</c:f>
              <c:numCache>
                <c:formatCode>General</c:formatCode>
                <c:ptCount val="2"/>
                <c:pt idx="0">
                  <c:v>0</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Övrigt</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'Sheet1'!$I$2:$I$3</c:f>
              <c:numCache>
                <c:formatCode>General</c:formatCode>
                <c:ptCount val="2"/>
                <c:pt idx="0">
                  <c:v>9</c:v>
                </c:pt>
                <c:pt idx="1">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3385344"/>
        <c:axId val="253383424"/>
        <c:axId val="0"/>
      </c:bar3DChart>
      <c:valAx>
        <c:axId val="25338342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3385344"/>
        <c:crosses val="autoZero"/>
        <c:crossBetween val="between"/>
      </c:valAx>
      <c:catAx>
        <c:axId val="25338534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338342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6</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1-5</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41</c:v>
                </c:pt>
                <c:pt idx="1">
                  <c:v>44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6-10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20</c:v>
                </c:pt>
                <c:pt idx="1">
                  <c:v>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11-50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25</c:v>
                </c:pt>
                <c:pt idx="1">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51-100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4</c:v>
                </c:pt>
                <c:pt idx="1">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101 eller fler</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3</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3806848"/>
        <c:axId val="253804928"/>
        <c:axId val="0"/>
      </c:bar3DChart>
      <c:valAx>
        <c:axId val="25380492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3806848"/>
        <c:crosses val="autoZero"/>
        <c:crossBetween val="between"/>
      </c:valAx>
      <c:catAx>
        <c:axId val="25380684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380492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Positivt</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1"/>
                <c:pt idx="0">
                  <c:v>85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Delvis positivt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1"/>
                <c:pt idx="0">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Negativt</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1"/>
                <c:pt idx="0">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3634048"/>
        <c:axId val="253607296"/>
        <c:axId val="0"/>
      </c:bar3DChart>
      <c:valAx>
        <c:axId val="25360729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3634048"/>
        <c:crosses val="autoZero"/>
        <c:crossBetween val="between"/>
      </c:valAx>
      <c:catAx>
        <c:axId val="25363404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360729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Föreläggande och/eller åtgärder behövde vidtas</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36</c:v>
                </c:pt>
                <c:pt idx="1">
                  <c:v>17</c:v>
                </c:pt>
                <c:pt idx="3">
                  <c:v>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Varken föreläggande eller åtgärder behövde vidtas</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64</c:v>
                </c:pt>
                <c:pt idx="1">
                  <c:v>83</c:v>
                </c:pt>
                <c:pt idx="3">
                  <c:v>83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46792960"/>
        <c:axId val="246782592"/>
        <c:axId val="0"/>
      </c:bar3DChart>
      <c:valAx>
        <c:axId val="24678259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46792960"/>
        <c:crosses val="autoZero"/>
        <c:crossBetween val="between"/>
      </c:valAx>
      <c:catAx>
        <c:axId val="24679296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4678259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Telefon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8</c:v>
                </c:pt>
                <c:pt idx="1">
                  <c:v>6</c:v>
                </c:pt>
                <c:pt idx="2">
                  <c:v>14</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E-post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12</c:v>
                </c:pt>
                <c:pt idx="1">
                  <c:v>2</c:v>
                </c:pt>
                <c:pt idx="2">
                  <c:v>14</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Brev</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c:v>
                </c:pt>
                <c:pt idx="1">
                  <c:v>8</c:v>
                </c:pt>
                <c:pt idx="2">
                  <c:v>0</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Personligt möte</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76</c:v>
                </c:pt>
                <c:pt idx="1">
                  <c:v>83</c:v>
                </c:pt>
                <c:pt idx="2">
                  <c:v>71</c:v>
                </c:pt>
                <c:pt idx="3">
                  <c:v>82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Digital tjänst</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0</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Annat sätt</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0</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3708928"/>
        <c:axId val="253707008"/>
        <c:axId val="0"/>
      </c:bar3DChart>
      <c:valAx>
        <c:axId val="2537070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3708928"/>
        <c:crosses val="autoZero"/>
        <c:crossBetween val="between"/>
      </c:valAx>
      <c:catAx>
        <c:axId val="25370892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37070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fick fullständig information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48</c:v>
                </c:pt>
                <c:pt idx="1">
                  <c:v>29</c:v>
                </c:pt>
                <c:pt idx="3">
                  <c:v>30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fick viss information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19</c:v>
                </c:pt>
                <c:pt idx="1">
                  <c:v>17</c:v>
                </c:pt>
                <c:pt idx="3">
                  <c:v>20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 inte alls</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33</c:v>
                </c:pt>
                <c:pt idx="1">
                  <c:v>55</c:v>
                </c:pt>
                <c:pt idx="3">
                  <c:v>50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4351232"/>
        <c:axId val="254349696"/>
        <c:axId val="0"/>
      </c:bar3DChart>
      <c:valAx>
        <c:axId val="25434969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4351232"/>
        <c:crosses val="autoZero"/>
        <c:crossBetween val="between"/>
      </c:valAx>
      <c:catAx>
        <c:axId val="25435123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434969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Helt rimlig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18</c:v>
                </c:pt>
                <c:pt idx="1">
                  <c:v>14</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Ganska rimlig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29</c:v>
                </c:pt>
                <c:pt idx="1">
                  <c:v>29</c:v>
                </c:pt>
                <c:pt idx="3">
                  <c:v>31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Varken rimlig eller orimlig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18</c:v>
                </c:pt>
                <c:pt idx="1">
                  <c:v>14</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Ganska orimlig</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21</c:v>
                </c:pt>
                <c:pt idx="1">
                  <c:v>32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Helt orimlig</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13</c:v>
                </c:pt>
                <c:pt idx="1">
                  <c:v>11</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3945344"/>
        <c:axId val="253926784"/>
        <c:axId val="0"/>
      </c:bar3DChart>
      <c:valAx>
        <c:axId val="25392678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3945344"/>
        <c:crosses val="autoZero"/>
        <c:crossBetween val="between"/>
      </c:valAx>
      <c:catAx>
        <c:axId val="25394534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392678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från flera andra kommuner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14</c:v>
                </c:pt>
                <c:pt idx="1">
                  <c:v>13</c:v>
                </c:pt>
                <c:pt idx="2">
                  <c:v>14</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från en kommun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17</c:v>
                </c:pt>
                <c:pt idx="1">
                  <c:v>8</c:v>
                </c:pt>
                <c:pt idx="2">
                  <c:v>0</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69</c:v>
                </c:pt>
                <c:pt idx="1">
                  <c:v>79</c:v>
                </c:pt>
                <c:pt idx="2">
                  <c:v>86</c:v>
                </c:pt>
                <c:pt idx="3">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4067072"/>
        <c:axId val="254052608"/>
        <c:axId val="0"/>
      </c:bar3DChart>
      <c:valAx>
        <c:axId val="2540526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4067072"/>
        <c:crosses val="autoZero"/>
        <c:crossBetween val="between"/>
      </c:valAx>
      <c:catAx>
        <c:axId val="25406707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40526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flera gånger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56</c:v>
                </c:pt>
                <c:pt idx="1">
                  <c:v>46</c:v>
                </c:pt>
                <c:pt idx="2">
                  <c:v>29</c:v>
                </c:pt>
                <c:pt idx="3">
                  <c:v>44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en gång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11</c:v>
                </c:pt>
                <c:pt idx="1">
                  <c:v>13</c:v>
                </c:pt>
                <c:pt idx="2">
                  <c:v>14</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33</c:v>
                </c:pt>
                <c:pt idx="1">
                  <c:v>42</c:v>
                </c:pt>
                <c:pt idx="2">
                  <c:v>57</c:v>
                </c:pt>
                <c:pt idx="3">
                  <c:v>44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54273792"/>
        <c:axId val="254271872"/>
        <c:axId val="0"/>
      </c:bar3DChart>
      <c:valAx>
        <c:axId val="25427187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54273792"/>
        <c:crosses val="autoZero"/>
        <c:crossBetween val="between"/>
      </c:valAx>
      <c:catAx>
        <c:axId val="25427379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5427187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'Sheet1'!$B$2:$B$8</c:f>
              <c:numCache>
                <c:formatCode>General</c:formatCode>
                <c:ptCount val="7"/>
                <c:pt idx="0">
                  <c:v>68</c:v>
                </c:pt>
                <c:pt idx="1">
                  <c:v>71</c:v>
                </c:pt>
                <c:pt idx="2">
                  <c:v>71</c:v>
                </c:pt>
                <c:pt idx="3">
                  <c:v>70</c:v>
                </c:pt>
                <c:pt idx="4">
                  <c:v>71</c:v>
                </c:pt>
                <c:pt idx="5">
                  <c:v>71</c:v>
                </c:pt>
                <c:pt idx="6">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'Sheet1'!$C$2:$C$8</c:f>
              <c:numCache>
                <c:formatCode>General</c:formatCode>
                <c:ptCount val="7"/>
                <c:pt idx="0">
                  <c:v>67</c:v>
                </c:pt>
                <c:pt idx="1">
                  <c:v>70</c:v>
                </c:pt>
                <c:pt idx="2">
                  <c:v>71</c:v>
                </c:pt>
                <c:pt idx="3">
                  <c:v>73</c:v>
                </c:pt>
                <c:pt idx="4">
                  <c:v>73</c:v>
                </c:pt>
                <c:pt idx="5">
                  <c:v>62</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3558912"/>
        <c:axId val="163560448"/>
      </c:barChart>
      <c:catAx>
        <c:axId val="16355891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3560448"/>
        <c:crosses val="autoZero"/>
        <c:auto val="1"/>
        <c:lblAlgn val="ctr"/>
        <c:lblOffset val="100"/>
        <c:noMultiLvlLbl val="1"/>
      </c:catAx>
      <c:valAx>
        <c:axId val="16356044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355891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'Sheet1'!$B$2:$B$5</c:f>
              <c:numCache>
                <c:formatCode>General</c:formatCode>
                <c:ptCount val="4"/>
                <c:pt idx="0">
                  <c:v>76</c:v>
                </c:pt>
                <c:pt idx="1">
                  <c:v>47</c:v>
                </c:pt>
                <c:pt idx="2">
                  <c:v>18</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'Sheet1'!$C$2:$C$5</c:f>
              <c:numCache>
                <c:formatCode>General</c:formatCode>
                <c:ptCount val="4"/>
                <c:pt idx="0">
                  <c:v>75</c:v>
                </c:pt>
                <c:pt idx="1">
                  <c:v>49</c:v>
                </c:pt>
                <c:pt idx="2">
                  <c:v>25</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'Sheet1'!$D$2:$D$5</c:f>
              <c:numCache>
                <c:formatCode>General</c:formatCode>
                <c:ptCount val="4"/>
                <c:pt idx="0">
                  <c:v>81</c:v>
                </c:pt>
                <c:pt idx="1">
                  <c:v>54</c:v>
                </c:pt>
                <c:pt idx="3">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'Sheet1'!$E$2:$E$5</c:f>
              <c:numCache>
                <c:formatCode>General</c:formatCode>
                <c:ptCount val="4"/>
                <c:pt idx="0">
                  <c:v>76</c:v>
                </c:pt>
                <c:pt idx="1">
                  <c:v>50</c:v>
                </c:pt>
                <c:pt idx="2">
                  <c:v>19</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3657600"/>
        <c:axId val="163659136"/>
      </c:barChart>
      <c:catAx>
        <c:axId val="16365760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3659136"/>
        <c:crosses val="autoZero"/>
        <c:auto val="1"/>
        <c:lblAlgn val="ctr"/>
        <c:lblOffset val="100"/>
        <c:noMultiLvlLbl val="1"/>
      </c:catAx>
      <c:valAx>
        <c:axId val="16365913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365760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'Sheet1'!$B$2:$B$4</c:f>
              <c:numCache>
                <c:formatCode>General</c:formatCode>
                <c:ptCount val="3"/>
                <c:pt idx="0">
                  <c:v>68</c:v>
                </c:pt>
                <c:pt idx="1">
                  <c:v>77</c:v>
                </c:pt>
                <c:pt idx="2">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'Sheet1'!$C$2:$C$4</c:f>
              <c:numCache>
                <c:formatCode>General</c:formatCode>
                <c:ptCount val="3"/>
                <c:pt idx="0">
                  <c:v>71</c:v>
                </c:pt>
                <c:pt idx="1">
                  <c:v>75</c:v>
                </c:pt>
                <c:pt idx="2">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'Sheet1'!$D$2:$D$4</c:f>
              <c:numCache>
                <c:formatCode>General</c:formatCode>
                <c:ptCount val="3"/>
                <c:pt idx="0">
                  <c:v>74</c:v>
                </c:pt>
                <c:pt idx="1">
                  <c:v>88</c:v>
                </c:pt>
                <c:pt idx="2">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'Sheet1'!$E$2:$E$4</c:f>
              <c:numCache>
                <c:formatCode>General</c:formatCode>
                <c:ptCount val="3"/>
                <c:pt idx="0">
                  <c:v>71</c:v>
                </c:pt>
                <c:pt idx="1">
                  <c:v>76</c:v>
                </c:pt>
                <c:pt idx="2">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3956224"/>
        <c:axId val="163957760"/>
      </c:barChart>
      <c:catAx>
        <c:axId val="16395622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3957760"/>
        <c:crosses val="autoZero"/>
        <c:auto val="1"/>
        <c:lblAlgn val="ctr"/>
        <c:lblOffset val="100"/>
        <c:noMultiLvlLbl val="1"/>
      </c:catAx>
      <c:valAx>
        <c:axId val="16395776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395622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'Sheet1'!$B$2:$B$8</c:f>
              <c:numCache>
                <c:formatCode>General</c:formatCode>
                <c:ptCount val="7"/>
                <c:pt idx="0">
                  <c:v>69</c:v>
                </c:pt>
                <c:pt idx="1">
                  <c:v>68</c:v>
                </c:pt>
                <c:pt idx="2">
                  <c:v>64</c:v>
                </c:pt>
                <c:pt idx="3">
                  <c:v>73</c:v>
                </c:pt>
                <c:pt idx="4">
                  <c:v>79</c:v>
                </c:pt>
                <c:pt idx="5">
                  <c:v>62</c:v>
                </c:pt>
                <c:pt idx="6">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'Sheet1'!$C$2:$C$8</c:f>
              <c:numCache>
                <c:formatCode>General</c:formatCode>
                <c:ptCount val="7"/>
                <c:pt idx="0">
                  <c:v>66</c:v>
                </c:pt>
                <c:pt idx="1">
                  <c:v>70</c:v>
                </c:pt>
                <c:pt idx="2">
                  <c:v>66</c:v>
                </c:pt>
                <c:pt idx="3">
                  <c:v>75</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'Sheet1'!$D$2:$D$8</c:f>
              <c:numCache>
                <c:formatCode>General</c:formatCode>
                <c:ptCount val="7"/>
                <c:pt idx="0">
                  <c:v>74</c:v>
                </c:pt>
                <c:pt idx="1">
                  <c:v>72</c:v>
                </c:pt>
                <c:pt idx="3">
                  <c:v>76</c:v>
                </c:pt>
                <c:pt idx="6">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'Sheet1'!$E$2:$E$8</c:f>
              <c:numCache>
                <c:formatCode>General</c:formatCode>
                <c:ptCount val="7"/>
                <c:pt idx="0">
                  <c:v>68</c:v>
                </c:pt>
                <c:pt idx="1">
                  <c:v>71</c:v>
                </c:pt>
                <c:pt idx="2">
                  <c:v>64</c:v>
                </c:pt>
                <c:pt idx="3">
                  <c:v>75</c:v>
                </c:pt>
                <c:pt idx="5">
                  <c:v>74</c:v>
                </c:pt>
                <c:pt idx="6">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6616448"/>
        <c:axId val="166638720"/>
      </c:barChart>
      <c:catAx>
        <c:axId val="16661644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6638720"/>
        <c:crosses val="autoZero"/>
        <c:auto val="1"/>
        <c:lblAlgn val="ctr"/>
        <c:lblOffset val="100"/>
        <c:noMultiLvlLbl val="1"/>
      </c:catAx>
      <c:valAx>
        <c:axId val="16663872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661644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'Sheet1'!$B$2:$B$5</c:f>
              <c:numCache>
                <c:formatCode>General</c:formatCode>
                <c:ptCount val="4"/>
                <c:pt idx="0">
                  <c:v>79</c:v>
                </c:pt>
                <c:pt idx="1">
                  <c:v>65</c:v>
                </c:pt>
                <c:pt idx="2">
                  <c:v>59</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'Sheet1'!$C$2:$C$5</c:f>
              <c:numCache>
                <c:formatCode>General</c:formatCode>
                <c:ptCount val="4"/>
                <c:pt idx="0">
                  <c:v>79</c:v>
                </c:pt>
                <c:pt idx="1">
                  <c:v>66</c:v>
                </c:pt>
                <c:pt idx="2">
                  <c:v>61</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'Sheet1'!$D$2:$D$5</c:f>
              <c:numCache>
                <c:formatCode>General</c:formatCode>
                <c:ptCount val="4"/>
                <c:pt idx="0">
                  <c:v>84</c:v>
                </c:pt>
                <c:pt idx="1">
                  <c:v>62</c:v>
                </c:pt>
                <c:pt idx="2">
                  <c:v>67</c:v>
                </c:pt>
                <c:pt idx="3">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'Sheet1'!$E$2:$E$5</c:f>
              <c:numCache>
                <c:formatCode>General</c:formatCode>
                <c:ptCount val="4"/>
                <c:pt idx="0">
                  <c:v>80</c:v>
                </c:pt>
                <c:pt idx="1">
                  <c:v>65</c:v>
                </c:pt>
                <c:pt idx="2">
                  <c:v>62</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6736640"/>
        <c:axId val="166738176"/>
      </c:barChart>
      <c:catAx>
        <c:axId val="16673664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6738176"/>
        <c:crosses val="autoZero"/>
        <c:auto val="1"/>
        <c:lblAlgn val="ctr"/>
        <c:lblOffset val="100"/>
        <c:noMultiLvlLbl val="1"/>
      </c:catAx>
      <c:valAx>
        <c:axId val="1667381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673664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'Sheet1'!$B$2:$B$7</c:f>
              <c:numCache>
                <c:formatCode>General</c:formatCode>
                <c:ptCount val="6"/>
                <c:pt idx="0">
                  <c:v>83</c:v>
                </c:pt>
                <c:pt idx="1">
                  <c:v>76</c:v>
                </c:pt>
                <c:pt idx="2">
                  <c:v>68</c:v>
                </c:pt>
                <c:pt idx="3">
                  <c:v>62</c:v>
                </c:pt>
                <c:pt idx="4">
                  <c:v>46</c:v>
                </c:pt>
                <c:pt idx="5">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'Sheet1'!$C$2:$C$7</c:f>
              <c:numCache>
                <c:formatCode>General</c:formatCode>
                <c:ptCount val="6"/>
                <c:pt idx="0">
                  <c:v>86</c:v>
                </c:pt>
                <c:pt idx="1">
                  <c:v>73</c:v>
                </c:pt>
                <c:pt idx="2">
                  <c:v>68</c:v>
                </c:pt>
                <c:pt idx="3">
                  <c:v>66</c:v>
                </c:pt>
                <c:pt idx="4">
                  <c:v>44</c:v>
                </c:pt>
                <c:pt idx="5">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'Sheet1'!$D$2:$D$7</c:f>
              <c:numCache>
                <c:formatCode>General</c:formatCode>
                <c:ptCount val="6"/>
                <c:pt idx="0">
                  <c:v>84</c:v>
                </c:pt>
                <c:pt idx="1">
                  <c:v>80</c:v>
                </c:pt>
                <c:pt idx="2">
                  <c:v>63</c:v>
                </c:pt>
                <c:pt idx="4">
                  <c:v>38</c:v>
                </c:pt>
                <c:pt idx="5">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'Sheet1'!$E$2:$E$7</c:f>
              <c:numCache>
                <c:formatCode>General</c:formatCode>
                <c:ptCount val="6"/>
                <c:pt idx="0">
                  <c:v>85</c:v>
                </c:pt>
                <c:pt idx="1">
                  <c:v>75</c:v>
                </c:pt>
                <c:pt idx="2">
                  <c:v>67</c:v>
                </c:pt>
                <c:pt idx="3">
                  <c:v>66</c:v>
                </c:pt>
                <c:pt idx="4">
                  <c:v>43</c:v>
                </c:pt>
                <c:pt idx="5">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6917248"/>
        <c:axId val="166918784"/>
      </c:barChart>
      <c:catAx>
        <c:axId val="16691724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66918784"/>
        <c:crosses val="autoZero"/>
        <c:auto val="1"/>
        <c:lblAlgn val="ctr"/>
        <c:lblOffset val="100"/>
        <c:noMultiLvlLbl val="1"/>
      </c:catAx>
      <c:valAx>
        <c:axId val="16691878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691724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'Sheet1'!$B$2:$B$3</c:f>
              <c:numCache>
                <c:formatCode>General</c:formatCode>
                <c:ptCount val="2"/>
                <c:pt idx="0">
                  <c:v>82</c:v>
                </c:pt>
                <c:pt idx="1">
                  <c:v>81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'Sheet1'!$C$2:$C$3</c:f>
              <c:numCache>
                <c:formatCode>General</c:formatCode>
                <c:ptCount val="2"/>
                <c:pt idx="0">
                  <c:v>18</c:v>
                </c:pt>
                <c:pt idx="1">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36255360"/>
        <c:axId val="136253440"/>
        <c:axId val="0"/>
      </c:bar3DChart>
      <c:valAx>
        <c:axId val="13625344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36255360"/>
        <c:crosses val="autoZero"/>
        <c:crossBetween val="between"/>
      </c:valAx>
      <c:catAx>
        <c:axId val="13625536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3625344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'Sheet1'!$B$2:$B$5</c:f>
              <c:numCache>
                <c:formatCode>General</c:formatCode>
                <c:ptCount val="4"/>
                <c:pt idx="0">
                  <c:v>65</c:v>
                </c:pt>
                <c:pt idx="1">
                  <c:v>68</c:v>
                </c:pt>
                <c:pt idx="2">
                  <c:v>73</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'Sheet1'!$C$2:$C$5</c:f>
              <c:numCache>
                <c:formatCode>General</c:formatCode>
                <c:ptCount val="4"/>
                <c:pt idx="0">
                  <c:v>70</c:v>
                </c:pt>
                <c:pt idx="1">
                  <c:v>73</c:v>
                </c:pt>
                <c:pt idx="2">
                  <c:v>70</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'Sheet1'!$D$2:$D$5</c:f>
              <c:numCache>
                <c:formatCode>General</c:formatCode>
                <c:ptCount val="4"/>
                <c:pt idx="0">
                  <c:v>60</c:v>
                </c:pt>
                <c:pt idx="1">
                  <c:v>66</c:v>
                </c:pt>
                <c:pt idx="2">
                  <c:v>77</c:v>
                </c:pt>
                <c:pt idx="3">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'Sheet1'!$E$2:$E$5</c:f>
              <c:numCache>
                <c:formatCode>General</c:formatCode>
                <c:ptCount val="4"/>
                <c:pt idx="0">
                  <c:v>69</c:v>
                </c:pt>
                <c:pt idx="1">
                  <c:v>72</c:v>
                </c:pt>
                <c:pt idx="2">
                  <c:v>72</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67164160"/>
        <c:axId val="175575040"/>
      </c:barChart>
      <c:catAx>
        <c:axId val="16716416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75575040"/>
        <c:crosses val="autoZero"/>
        <c:auto val="1"/>
        <c:lblAlgn val="ctr"/>
        <c:lblOffset val="100"/>
        <c:noMultiLvlLbl val="1"/>
      </c:catAx>
      <c:valAx>
        <c:axId val="17557504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6716416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'Sheet1'!$B$2:$B$5</c:f>
              <c:numCache>
                <c:formatCode>General</c:formatCode>
                <c:ptCount val="4"/>
                <c:pt idx="0">
                  <c:v>70</c:v>
                </c:pt>
                <c:pt idx="1">
                  <c:v>70</c:v>
                </c:pt>
                <c:pt idx="2">
                  <c:v>71</c:v>
                </c:pt>
                <c:pt idx="3">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'Sheet1'!$C$2:$C$5</c:f>
              <c:numCache>
                <c:formatCode>General</c:formatCode>
                <c:ptCount val="4"/>
                <c:pt idx="0">
                  <c:v>71</c:v>
                </c:pt>
                <c:pt idx="1">
                  <c:v>73</c:v>
                </c:pt>
                <c:pt idx="2">
                  <c:v>70</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'Sheet1'!$D$2:$D$5</c:f>
              <c:numCache>
                <c:formatCode>General</c:formatCode>
                <c:ptCount val="4"/>
                <c:pt idx="0">
                  <c:v>74</c:v>
                </c:pt>
                <c:pt idx="1">
                  <c:v>71</c:v>
                </c:pt>
                <c:pt idx="2">
                  <c:v>73</c:v>
                </c:pt>
                <c:pt idx="3">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'Sheet1'!$E$2:$E$5</c:f>
              <c:numCache>
                <c:formatCode>General</c:formatCode>
                <c:ptCount val="4"/>
                <c:pt idx="0">
                  <c:v>72</c:v>
                </c:pt>
                <c:pt idx="1">
                  <c:v>72</c:v>
                </c:pt>
                <c:pt idx="2">
                  <c:v>70</c:v>
                </c:pt>
                <c:pt idx="3">
                  <c:v>71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75971712"/>
        <c:axId val="175985792"/>
      </c:barChart>
      <c:catAx>
        <c:axId val="17597171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75985792"/>
        <c:crosses val="autoZero"/>
        <c:auto val="1"/>
        <c:lblAlgn val="ctr"/>
        <c:lblOffset val="100"/>
        <c:noMultiLvlLbl val="1"/>
      </c:catAx>
      <c:valAx>
        <c:axId val="17598579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7597171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Man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72</c:v>
                </c:pt>
                <c:pt idx="1">
                  <c:v>76</c:v>
                </c:pt>
                <c:pt idx="2">
                  <c:v>61</c:v>
                </c:pt>
                <c:pt idx="3">
                  <c:v>73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Kvinna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28</c:v>
                </c:pt>
                <c:pt idx="1">
                  <c:v>24</c:v>
                </c:pt>
                <c:pt idx="2">
                  <c:v>39</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5801856"/>
        <c:axId val="175779200"/>
        <c:axId val="0"/>
      </c:bar3DChart>
      <c:valAx>
        <c:axId val="1757792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5801856"/>
        <c:crosses val="autoZero"/>
        <c:crossBetween val="between"/>
      </c:valAx>
      <c:catAx>
        <c:axId val="17580185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57792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- 24 år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c:v>
                </c:pt>
                <c:pt idx="1">
                  <c:v>2</c:v>
                </c:pt>
                <c:pt idx="2">
                  <c:v>4</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25-34 år</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13</c:v>
                </c:pt>
                <c:pt idx="1">
                  <c:v>15</c:v>
                </c:pt>
                <c:pt idx="2">
                  <c:v>10</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35-44 år</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28</c:v>
                </c:pt>
                <c:pt idx="1">
                  <c:v>27</c:v>
                </c:pt>
                <c:pt idx="2">
                  <c:v>16</c:v>
                </c:pt>
                <c:pt idx="3">
                  <c:v>25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45-54 år</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32</c:v>
                </c:pt>
                <c:pt idx="1">
                  <c:v>33</c:v>
                </c:pt>
                <c:pt idx="2">
                  <c:v>31</c:v>
                </c:pt>
                <c:pt idx="3">
                  <c:v>32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55-64 år</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19</c:v>
                </c:pt>
                <c:pt idx="1">
                  <c:v>19</c:v>
                </c:pt>
                <c:pt idx="2">
                  <c:v>22</c:v>
                </c:pt>
                <c:pt idx="3">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65 år -</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6</c:v>
                </c:pt>
                <c:pt idx="1">
                  <c:v>3</c:v>
                </c:pt>
                <c:pt idx="2">
                  <c:v>17</c:v>
                </c:pt>
                <c:pt idx="3">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6070016"/>
        <c:axId val="176068096"/>
        <c:axId val="0"/>
      </c:bar3DChart>
      <c:valAx>
        <c:axId val="17606809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6070016"/>
        <c:crosses val="autoZero"/>
        <c:crossBetween val="between"/>
      </c:valAx>
      <c:catAx>
        <c:axId val="17607001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606809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Jordbruk</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1</c:v>
                </c:pt>
                <c:pt idx="1">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Industri (tillverkning, verkstad, bygg m.m.)</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19</c:v>
                </c:pt>
                <c:pt idx="1">
                  <c:v>24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Transport och magasinering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2</c:v>
                </c:pt>
                <c:pt idx="1">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Handel</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10</c:v>
                </c:pt>
                <c:pt idx="1">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Hotell, restaurang och underhållning (café, pubar, danslokaler m.m.)</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41</c:v>
                </c:pt>
                <c:pt idx="1">
                  <c:v>37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Skola, vård och omsorg</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5</c:v>
                </c:pt>
                <c:pt idx="1">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Företagstjänster (konsulter och övrig tjänstenäring)</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'Sheet1'!$H$2:$H$3</c:f>
              <c:numCache>
                <c:formatCode>General</c:formatCode>
                <c:ptCount val="2"/>
                <c:pt idx="0">
                  <c:v>4</c:v>
                </c:pt>
                <c:pt idx="1">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Övrigt</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'Sheet1'!$I$2:$I$3</c:f>
              <c:numCache>
                <c:formatCode>General</c:formatCode>
                <c:ptCount val="2"/>
                <c:pt idx="0">
                  <c:v>18</c:v>
                </c:pt>
                <c:pt idx="1">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6322816"/>
        <c:axId val="176320896"/>
        <c:axId val="0"/>
      </c:bar3DChart>
      <c:valAx>
        <c:axId val="17632089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6322816"/>
        <c:crosses val="autoZero"/>
        <c:crossBetween val="between"/>
      </c:valAx>
      <c:catAx>
        <c:axId val="17632281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632089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6</c:v>
                </c:pt>
                <c:pt idx="1">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1-5</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32</c:v>
                </c:pt>
                <c:pt idx="1">
                  <c:v>32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6-10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18</c:v>
                </c:pt>
                <c:pt idx="1">
                  <c:v>22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11-50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26</c:v>
                </c:pt>
                <c:pt idx="1">
                  <c:v>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51-100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6</c:v>
                </c:pt>
                <c:pt idx="1">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101 eller fler</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11</c:v>
                </c:pt>
                <c:pt idx="1">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6514944"/>
        <c:axId val="176513408"/>
        <c:axId val="0"/>
      </c:bar3DChart>
      <c:valAx>
        <c:axId val="1765134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6514944"/>
        <c:crosses val="autoZero"/>
        <c:crossBetween val="between"/>
      </c:valAx>
      <c:catAx>
        <c:axId val="17651494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65134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Positivt</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81</c:v>
                </c:pt>
                <c:pt idx="1">
                  <c:v>82</c:v>
                </c:pt>
                <c:pt idx="2">
                  <c:v>79</c:v>
                </c:pt>
                <c:pt idx="3">
                  <c:v>81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Delvis positivt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14</c:v>
                </c:pt>
                <c:pt idx="1">
                  <c:v>14</c:v>
                </c:pt>
                <c:pt idx="2">
                  <c:v>13</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Negativt</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c:v>
                </c:pt>
                <c:pt idx="1">
                  <c:v>4</c:v>
                </c:pt>
                <c:pt idx="2">
                  <c:v>8</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63157120"/>
        <c:axId val="163122176"/>
        <c:axId val="0"/>
      </c:bar3DChart>
      <c:valAx>
        <c:axId val="16312217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63157120"/>
        <c:crosses val="autoZero"/>
        <c:crossBetween val="between"/>
      </c:valAx>
      <c:catAx>
        <c:axId val="16315712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6312217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Föreläggande och/eller åtgärder behövde vidtas</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40</c:v>
                </c:pt>
                <c:pt idx="1">
                  <c:v>31</c:v>
                </c:pt>
                <c:pt idx="2">
                  <c:v>42</c:v>
                </c:pt>
                <c:pt idx="3">
                  <c:v>32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Varken föreläggande eller åtgärder behövde vidtas</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60</c:v>
                </c:pt>
                <c:pt idx="1">
                  <c:v>69</c:v>
                </c:pt>
                <c:pt idx="2">
                  <c:v>58</c:v>
                </c:pt>
                <c:pt idx="3">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7148288"/>
        <c:axId val="163305728"/>
        <c:axId val="0"/>
      </c:bar3DChart>
      <c:valAx>
        <c:axId val="16330572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7148288"/>
        <c:crosses val="autoZero"/>
        <c:crossBetween val="between"/>
      </c:valAx>
      <c:catAx>
        <c:axId val="17714828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6330572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Telefon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13</c:v>
                </c:pt>
                <c:pt idx="1">
                  <c:v>18</c:v>
                </c:pt>
                <c:pt idx="2">
                  <c:v>24</c:v>
                </c:pt>
                <c:pt idx="3">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E-post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33</c:v>
                </c:pt>
                <c:pt idx="1">
                  <c:v>32</c:v>
                </c:pt>
                <c:pt idx="2">
                  <c:v>35</c:v>
                </c:pt>
                <c:pt idx="3">
                  <c:v>33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Brev</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c:v>
                </c:pt>
                <c:pt idx="1">
                  <c:v>9</c:v>
                </c:pt>
                <c:pt idx="2">
                  <c:v>5</c:v>
                </c:pt>
                <c:pt idx="3">
                  <c:v>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Personligt möte</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44</c:v>
                </c:pt>
                <c:pt idx="1">
                  <c:v>40</c:v>
                </c:pt>
                <c:pt idx="2">
                  <c:v>30</c:v>
                </c:pt>
                <c:pt idx="3">
                  <c:v>38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Digital tjänst</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2</c:v>
                </c:pt>
                <c:pt idx="1">
                  <c:v>1</c:v>
                </c:pt>
                <c:pt idx="2">
                  <c:v>2</c:v>
                </c:pt>
                <c:pt idx="3">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Annat sätt</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1</c:v>
                </c:pt>
                <c:pt idx="1">
                  <c:v>1</c:v>
                </c:pt>
                <c:pt idx="2">
                  <c:v>4</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7101056"/>
        <c:axId val="177099136"/>
        <c:axId val="0"/>
      </c:bar3DChart>
      <c:valAx>
        <c:axId val="17709913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7101056"/>
        <c:crosses val="autoZero"/>
        <c:crossBetween val="between"/>
      </c:valAx>
      <c:catAx>
        <c:axId val="17710105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709913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fick fullständig information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46</c:v>
                </c:pt>
                <c:pt idx="1">
                  <c:v>44</c:v>
                </c:pt>
                <c:pt idx="2">
                  <c:v>45</c:v>
                </c:pt>
                <c:pt idx="3">
                  <c:v>44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fick viss information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22</c:v>
                </c:pt>
                <c:pt idx="1">
                  <c:v>30</c:v>
                </c:pt>
                <c:pt idx="2">
                  <c:v>32</c:v>
                </c:pt>
                <c:pt idx="3">
                  <c:v>30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 inte alls</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31</c:v>
                </c:pt>
                <c:pt idx="1">
                  <c:v>26</c:v>
                </c:pt>
                <c:pt idx="2">
                  <c:v>23</c:v>
                </c:pt>
                <c:pt idx="3">
                  <c:v>26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7808896"/>
        <c:axId val="177802624"/>
        <c:axId val="0"/>
      </c:bar3DChart>
      <c:valAx>
        <c:axId val="17780262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7808896"/>
        <c:crosses val="autoZero"/>
        <c:crossBetween val="between"/>
      </c:valAx>
      <c:catAx>
        <c:axId val="17780889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780262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69</c:v>
                </c:pt>
                <c:pt idx="1">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70</c:v>
                </c:pt>
                <c:pt idx="1">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71</c:v>
                </c:pt>
                <c:pt idx="1">
                  <c:v>70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37968256"/>
        <c:axId val="138006912"/>
      </c:barChart>
      <c:catAx>
        <c:axId val="13796825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38006912"/>
        <c:crosses val="autoZero"/>
        <c:auto val="1"/>
        <c:lblAlgn val="ctr"/>
        <c:lblOffset val="100"/>
        <c:noMultiLvlLbl val="1"/>
      </c:catAx>
      <c:valAx>
        <c:axId val="13800691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3796825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Helt rimlig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20</c:v>
                </c:pt>
                <c:pt idx="1">
                  <c:v>14</c:v>
                </c:pt>
                <c:pt idx="2">
                  <c:v>30</c:v>
                </c:pt>
                <c:pt idx="3">
                  <c:v>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Ganska rimlig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31</c:v>
                </c:pt>
                <c:pt idx="1">
                  <c:v>35</c:v>
                </c:pt>
                <c:pt idx="2">
                  <c:v>44</c:v>
                </c:pt>
                <c:pt idx="3">
                  <c:v>36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Varken rimlig eller orimlig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20</c:v>
                </c:pt>
                <c:pt idx="1">
                  <c:v>21</c:v>
                </c:pt>
                <c:pt idx="2">
                  <c:v>14</c:v>
                </c:pt>
                <c:pt idx="3">
                  <c:v>20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Ganska orimlig</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18</c:v>
                </c:pt>
                <c:pt idx="1">
                  <c:v>21</c:v>
                </c:pt>
                <c:pt idx="2">
                  <c:v>3</c:v>
                </c:pt>
                <c:pt idx="3">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Helt orimlig</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11</c:v>
                </c:pt>
                <c:pt idx="1">
                  <c:v>9</c:v>
                </c:pt>
                <c:pt idx="2">
                  <c:v>9</c:v>
                </c:pt>
                <c:pt idx="3">
                  <c:v>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7939584"/>
        <c:axId val="177933312"/>
        <c:axId val="0"/>
      </c:bar3DChart>
      <c:valAx>
        <c:axId val="17793331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7939584"/>
        <c:crosses val="autoZero"/>
        <c:crossBetween val="between"/>
      </c:valAx>
      <c:catAx>
        <c:axId val="17793958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793331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från flera andra kommuner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24</c:v>
                </c:pt>
                <c:pt idx="1">
                  <c:v>26</c:v>
                </c:pt>
                <c:pt idx="2">
                  <c:v>13</c:v>
                </c:pt>
                <c:pt idx="3">
                  <c:v>23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från en kommun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16</c:v>
                </c:pt>
                <c:pt idx="1">
                  <c:v>12</c:v>
                </c:pt>
                <c:pt idx="2">
                  <c:v>8</c:v>
                </c:pt>
                <c:pt idx="3">
                  <c:v>11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60</c:v>
                </c:pt>
                <c:pt idx="1">
                  <c:v>63</c:v>
                </c:pt>
                <c:pt idx="2">
                  <c:v>78</c:v>
                </c:pt>
                <c:pt idx="3">
                  <c:v>65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8073600"/>
        <c:axId val="178059136"/>
        <c:axId val="0"/>
      </c:bar3DChart>
      <c:valAx>
        <c:axId val="17805913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8073600"/>
        <c:crosses val="autoZero"/>
        <c:crossBetween val="between"/>
      </c:valAx>
      <c:catAx>
        <c:axId val="17807360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805913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flera gånger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55</c:v>
                </c:pt>
                <c:pt idx="1">
                  <c:v>52</c:v>
                </c:pt>
                <c:pt idx="2">
                  <c:v>42</c:v>
                </c:pt>
                <c:pt idx="3">
                  <c:v>50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en gång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11</c:v>
                </c:pt>
                <c:pt idx="1">
                  <c:v>10</c:v>
                </c:pt>
                <c:pt idx="2">
                  <c:v>14</c:v>
                </c:pt>
                <c:pt idx="3">
                  <c:v>11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33</c:v>
                </c:pt>
                <c:pt idx="1">
                  <c:v>38</c:v>
                </c:pt>
                <c:pt idx="2">
                  <c:v>44</c:v>
                </c:pt>
                <c:pt idx="3">
                  <c:v>39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7616768"/>
        <c:axId val="177614848"/>
        <c:axId val="0"/>
      </c:bar3DChart>
      <c:valAx>
        <c:axId val="17761484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7616768"/>
        <c:crosses val="autoZero"/>
        <c:crossBetween val="between"/>
      </c:valAx>
      <c:catAx>
        <c:axId val="1776167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761484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'Sheet1'!$B$2:$B$3</c:f>
              <c:numCache>
                <c:formatCode>General</c:formatCode>
                <c:ptCount val="2"/>
                <c:pt idx="0">
                  <c:v>80</c:v>
                </c:pt>
                <c:pt idx="1">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'Sheet1'!$C$2:$C$3</c:f>
              <c:numCache>
                <c:formatCode>General</c:formatCode>
                <c:ptCount val="2"/>
                <c:pt idx="0">
                  <c:v>20</c:v>
                </c:pt>
                <c:pt idx="1">
                  <c:v>23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78353664"/>
        <c:axId val="178326912"/>
        <c:axId val="0"/>
      </c:bar3DChart>
      <c:valAx>
        <c:axId val="17832691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78353664"/>
        <c:crosses val="autoZero"/>
        <c:crossBetween val="between"/>
      </c:valAx>
      <c:catAx>
        <c:axId val="17835366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7832691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74</c:v>
                </c:pt>
                <c:pt idx="1">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71</c:v>
                </c:pt>
                <c:pt idx="1">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75</c:v>
                </c:pt>
                <c:pt idx="1">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78473216"/>
        <c:axId val="178479104"/>
      </c:barChart>
      <c:catAx>
        <c:axId val="17847321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78479104"/>
        <c:crosses val="autoZero"/>
        <c:auto val="1"/>
        <c:lblAlgn val="ctr"/>
        <c:lblOffset val="100"/>
        <c:noMultiLvlLbl val="1"/>
      </c:catAx>
      <c:valAx>
        <c:axId val="17847910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7847321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76</c:v>
                </c:pt>
                <c:pt idx="1">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92</c:v>
                </c:pt>
                <c:pt idx="1">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1282688"/>
        <c:axId val="181284224"/>
      </c:barChart>
      <c:catAx>
        <c:axId val="18128268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1284224"/>
        <c:crosses val="autoZero"/>
        <c:auto val="1"/>
        <c:lblAlgn val="ctr"/>
        <c:lblOffset val="100"/>
        <c:noMultiLvlLbl val="1"/>
      </c:catAx>
      <c:valAx>
        <c:axId val="18128422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128268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74</c:v>
                </c:pt>
                <c:pt idx="1">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73</c:v>
                </c:pt>
                <c:pt idx="1">
                  <c:v>78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79</c:v>
                </c:pt>
                <c:pt idx="1">
                  <c:v>81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0766208"/>
        <c:axId val="180767744"/>
      </c:barChart>
      <c:catAx>
        <c:axId val="18076620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0767744"/>
        <c:crosses val="autoZero"/>
        <c:auto val="1"/>
        <c:lblAlgn val="ctr"/>
        <c:lblOffset val="100"/>
        <c:noMultiLvlLbl val="1"/>
      </c:catAx>
      <c:valAx>
        <c:axId val="18076774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076620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NKI &lt; 10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10 ≤ NKI &lt; 20</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 ≤ NKI &lt; 30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30 ≤ NKI &lt; 40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40 ≤ NKI &lt; 50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4</c:v>
                </c:pt>
                <c:pt idx="1">
                  <c:v>9</c:v>
                </c:pt>
                <c:pt idx="2">
                  <c:v>0</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50 ≤ NKI &lt; 60</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5</c:v>
                </c:pt>
                <c:pt idx="1">
                  <c:v>9</c:v>
                </c:pt>
                <c:pt idx="2">
                  <c:v>14</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60 ≤ NKI &lt; 70</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'Sheet1'!$H$2:$H$5</c:f>
              <c:numCache>
                <c:formatCode>General</c:formatCode>
                <c:ptCount val="4"/>
                <c:pt idx="0">
                  <c:v>7</c:v>
                </c:pt>
                <c:pt idx="1">
                  <c:v>14</c:v>
                </c:pt>
                <c:pt idx="2">
                  <c:v>0</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70 ≤ NKI &lt; 80</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'Sheet1'!$I$2:$I$5</c:f>
              <c:numCache>
                <c:formatCode>General</c:formatCode>
                <c:ptCount val="4"/>
                <c:pt idx="0">
                  <c:v>22</c:v>
                </c:pt>
                <c:pt idx="1">
                  <c:v>36</c:v>
                </c:pt>
                <c:pt idx="2">
                  <c:v>0</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9"/>
          <c:order val="8"/>
          <c:tx>
            <c:strRef>
              <c:f>Sheet1!$J$1</c:f>
              <c:strCache>
                <c:ptCount val="1"/>
                <c:pt idx="0">
                  <c:v>80 ≤ NKI &lt; 90</c:v>
                </c:pt>
              </c:strCache>
            </c:strRef>
          </c:tx>
          <c:spPr>
            <a:solidFill>
              <a:srgbClr val="52BACC"/>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'Sheet1'!$J$2:$J$5</c:f>
              <c:numCache>
                <c:formatCode>General</c:formatCode>
                <c:ptCount val="4"/>
                <c:pt idx="0">
                  <c:v>21</c:v>
                </c:pt>
                <c:pt idx="1">
                  <c:v>18</c:v>
                </c:pt>
                <c:pt idx="2">
                  <c:v>0</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10"/>
          <c:order val="9"/>
          <c:tx>
            <c:strRef>
              <c:f>Sheet1!$K$1</c:f>
              <c:strCache>
                <c:ptCount val="1"/>
                <c:pt idx="0">
                  <c:v>90 ≤ NKI</c:v>
                </c:pt>
              </c:strCache>
            </c:strRef>
          </c:tx>
          <c:spPr>
            <a:solidFill>
              <a:srgbClr val="DBDB4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'Sheet1'!$K$2:$K$5</c:f>
              <c:numCache>
                <c:formatCode>General</c:formatCode>
                <c:ptCount val="4"/>
                <c:pt idx="0">
                  <c:v>37</c:v>
                </c:pt>
                <c:pt idx="1">
                  <c:v>14</c:v>
                </c:pt>
                <c:pt idx="2">
                  <c:v>86</c:v>
                </c:pt>
                <c:pt idx="3">
                  <c:v>31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1478912"/>
        <c:axId val="181456256"/>
        <c:axId val="0"/>
      </c:bar3DChart>
      <c:valAx>
        <c:axId val="18145625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1478912"/>
        <c:crosses val="autoZero"/>
        <c:crossBetween val="between"/>
      </c:valAx>
      <c:catAx>
        <c:axId val="18147891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145625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legendEntry>
        <c:idx val="8"/>
        <c:txPr>
          <a:bodyPr/>
          <a:lstStyle/>
          <a:p>
            <a:pPr>
              <a:defRPr sz="1200">
                <a:latin typeface="Tw Cen MT"/>
              </a:defRPr>
            </a:pPr>
            <a:endParaRPr lang="sv-SE"/>
          </a:p>
        </c:txPr>
      </c:legendEntry>
      <c:legendEntry>
        <c:idx val="9"/>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'Sheet1'!$B$2:$B$5</c:f>
              <c:numCache>
                <c:formatCode>General</c:formatCode>
                <c:ptCount val="4"/>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'Sheet1'!$C$2:$C$5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'Sheet1'!$D$2:$D$5</c:f>
              <c:numCache>
                <c:formatCode>General</c:formatCode>
                <c:ptCount val="4"/>
                <c:pt idx="0">
                  <c:v>80</c:v>
                </c:pt>
                <c:pt idx="1">
                  <c:v>88</c:v>
                </c:pt>
                <c:pt idx="3">
                  <c:v>74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1923840"/>
        <c:axId val="181925376"/>
      </c:barChart>
      <c:catAx>
        <c:axId val="18192384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1925376"/>
        <c:crosses val="autoZero"/>
        <c:auto val="1"/>
        <c:lblAlgn val="ctr"/>
        <c:lblOffset val="100"/>
        <c:noMultiLvlLbl val="1"/>
      </c:catAx>
      <c:valAx>
        <c:axId val="1819253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192384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'Sheet1'!$B$2:$B$7</c:f>
              <c:numCache>
                <c:formatCode>General</c:formatCode>
                <c:ptCount val="6"/>
                <c:pt idx="0">
                  <c:v>80</c:v>
                </c:pt>
                <c:pt idx="1">
                  <c:v>77</c:v>
                </c:pt>
                <c:pt idx="2">
                  <c:v>85</c:v>
                </c:pt>
                <c:pt idx="3">
                  <c:v>83</c:v>
                </c:pt>
                <c:pt idx="4">
                  <c:v>80</c:v>
                </c:pt>
                <c:pt idx="5">
                  <c:v>81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'Sheet1'!$C$2:$C$7</c:f>
              <c:numCache>
                <c:formatCode>General</c:formatCode>
                <c:ptCount val="6"/>
                <c:pt idx="0">
                  <c:v>71</c:v>
                </c:pt>
                <c:pt idx="1">
                  <c:v>71</c:v>
                </c:pt>
                <c:pt idx="2">
                  <c:v>80</c:v>
                </c:pt>
                <c:pt idx="3">
                  <c:v>77</c:v>
                </c:pt>
                <c:pt idx="4">
                  <c:v>74</c:v>
                </c:pt>
                <c:pt idx="5">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'Sheet1'!$D$2:$D$7</c:f>
              <c:numCache>
                <c:formatCode>General</c:formatCode>
                <c:ptCount val="3"/>
                <c:pt idx="2">
                  <c:v>95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'Sheet1'!$E$2:$E$7</c:f>
              <c:numCache>
                <c:formatCode>General</c:formatCode>
                <c:ptCount val="6"/>
                <c:pt idx="0">
                  <c:v>74</c:v>
                </c:pt>
                <c:pt idx="1">
                  <c:v>74</c:v>
                </c:pt>
                <c:pt idx="2">
                  <c:v>83</c:v>
                </c:pt>
                <c:pt idx="3">
                  <c:v>81</c:v>
                </c:pt>
                <c:pt idx="4">
                  <c:v>77</c:v>
                </c:pt>
                <c:pt idx="5">
                  <c:v>81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1624192"/>
        <c:axId val="181650560"/>
      </c:barChart>
      <c:catAx>
        <c:axId val="18162419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1650560"/>
        <c:crosses val="autoZero"/>
        <c:auto val="1"/>
        <c:lblAlgn val="ctr"/>
        <c:lblOffset val="100"/>
        <c:noMultiLvlLbl val="1"/>
      </c:catAx>
      <c:valAx>
        <c:axId val="181650560"/>
        <c:scaling>
          <c:orientation val="minMax"/>
          <c:max val="100"/>
          <c:min val="0"/>
        </c:scaling>
        <c:delete val="0"/>
        <c:axPos val="l"/>
        <c:majorGridlines/>
        <c:title>
          <c:tx>
            <c:rich>
              <a:bodyPr/>
              <a:lstStyle/>
              <a:p>
                <a:pPr>
                  <a:defRPr/>
                </a:pPr>
                <a:r>
                  <a:rPr lang="sv-SE" sz="1200">
                    <a:latin typeface="Tw Cen MT"/>
                  </a:rPr>
                  <a:t>Index</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162419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66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73</c:v>
                </c:pt>
                <c:pt idx="1">
                  <c:v>64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73</c:v>
                </c:pt>
                <c:pt idx="1">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37599232"/>
        <c:axId val="137605120"/>
      </c:barChart>
      <c:catAx>
        <c:axId val="13759923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37605120"/>
        <c:crosses val="autoZero"/>
        <c:auto val="1"/>
        <c:lblAlgn val="ctr"/>
        <c:lblOffset val="100"/>
        <c:noMultiLvlLbl val="1"/>
      </c:catAx>
      <c:valAx>
        <c:axId val="13760512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3759923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'Sheet1'!$B$2:$B$4</c:f>
              <c:numCache>
                <c:formatCode>General</c:formatCode>
                <c:ptCount val="3"/>
                <c:pt idx="0">
                  <c:v>80</c:v>
                </c:pt>
                <c:pt idx="1">
                  <c:v>83</c:v>
                </c:pt>
                <c:pt idx="2">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'Sheet1'!$C$2:$C$4</c:f>
              <c:numCache>
                <c:formatCode>General</c:formatCode>
                <c:ptCount val="3"/>
                <c:pt idx="0">
                  <c:v>77</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'Sheet1'!$D$2:$D$4</c:f>
              <c:numCache>
                <c:formatCode>General</c:formatCode>
                <c:ptCount val="3"/>
                <c:pt idx="2">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'Sheet1'!$E$2:$E$4</c:f>
              <c:numCache>
                <c:formatCode>General</c:formatCode>
                <c:ptCount val="3"/>
                <c:pt idx="0">
                  <c:v>80</c:v>
                </c:pt>
                <c:pt idx="2">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2201344"/>
        <c:axId val="182207232"/>
      </c:barChart>
      <c:catAx>
        <c:axId val="18220134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2207232"/>
        <c:crosses val="autoZero"/>
        <c:auto val="1"/>
        <c:lblAlgn val="ctr"/>
        <c:lblOffset val="100"/>
        <c:noMultiLvlLbl val="1"/>
      </c:catAx>
      <c:valAx>
        <c:axId val="18220723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220134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'Sheet1'!$B$2:$B$8</c:f>
              <c:numCache>
                <c:formatCode>General</c:formatCode>
                <c:ptCount val="7"/>
                <c:pt idx="0">
                  <c:v>78</c:v>
                </c:pt>
                <c:pt idx="1">
                  <c:v>81</c:v>
                </c:pt>
                <c:pt idx="2">
                  <c:v>80</c:v>
                </c:pt>
                <c:pt idx="3">
                  <c:v>81</c:v>
                </c:pt>
                <c:pt idx="4">
                  <c:v>80</c:v>
                </c:pt>
                <c:pt idx="5">
                  <c:v>82</c:v>
                </c:pt>
                <c:pt idx="6">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'Sheet1'!$C$2:$C$8</c:f>
              <c:numCache>
                <c:formatCode>General</c:formatCode>
                <c:ptCount val="7"/>
                <c:pt idx="2">
                  <c:v>81</c:v>
                </c:pt>
                <c:pt idx="3">
                  <c:v>76</c:v>
                </c:pt>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'Sheet1'!$D$2:$D$8</c:f>
              <c:numCache>
                <c:formatCode>General</c:formatCode>
                <c:ptCount val="7"/>
                <c:pt idx="6">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'Sheet1'!$E$2:$E$8</c:f>
              <c:numCache>
                <c:formatCode>General</c:formatCode>
                <c:ptCount val="7"/>
                <c:pt idx="2">
                  <c:v>83</c:v>
                </c:pt>
                <c:pt idx="3">
                  <c:v>76</c:v>
                </c:pt>
                <c:pt idx="6">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2068352"/>
        <c:axId val="182069888"/>
      </c:barChart>
      <c:catAx>
        <c:axId val="18206835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2069888"/>
        <c:crosses val="autoZero"/>
        <c:auto val="1"/>
        <c:lblAlgn val="ctr"/>
        <c:lblOffset val="100"/>
        <c:noMultiLvlLbl val="1"/>
      </c:catAx>
      <c:valAx>
        <c:axId val="18206988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206835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'Sheet1'!$B$2:$B$10</c:f>
              <c:numCache>
                <c:formatCode>General</c:formatCode>
                <c:ptCount val="9"/>
                <c:pt idx="0">
                  <c:v>83</c:v>
                </c:pt>
                <c:pt idx="1">
                  <c:v>80</c:v>
                </c:pt>
                <c:pt idx="2">
                  <c:v>83</c:v>
                </c:pt>
                <c:pt idx="3">
                  <c:v>84</c:v>
                </c:pt>
                <c:pt idx="4">
                  <c:v>76</c:v>
                </c:pt>
                <c:pt idx="5">
                  <c:v>83</c:v>
                </c:pt>
                <c:pt idx="6">
                  <c:v>82</c:v>
                </c:pt>
                <c:pt idx="7">
                  <c:v>80</c:v>
                </c:pt>
                <c:pt idx="8">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'Sheet1'!$C$2:$C$10</c:f>
              <c:numCache>
                <c:formatCode>General</c:formatCode>
                <c:ptCount val="9"/>
                <c:pt idx="8">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2563584"/>
        <c:axId val="182565120"/>
      </c:barChart>
      <c:catAx>
        <c:axId val="18256358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2565120"/>
        <c:crosses val="autoZero"/>
        <c:auto val="1"/>
        <c:lblAlgn val="ctr"/>
        <c:lblOffset val="100"/>
        <c:noMultiLvlLbl val="1"/>
      </c:catAx>
      <c:valAx>
        <c:axId val="18256512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256358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'Sheet1'!$B$2:$B$8</c:f>
              <c:numCache>
                <c:formatCode>General</c:formatCode>
                <c:ptCount val="7"/>
                <c:pt idx="0">
                  <c:v>76</c:v>
                </c:pt>
                <c:pt idx="1">
                  <c:v>77</c:v>
                </c:pt>
                <c:pt idx="2">
                  <c:v>79</c:v>
                </c:pt>
                <c:pt idx="3">
                  <c:v>81</c:v>
                </c:pt>
                <c:pt idx="4">
                  <c:v>84</c:v>
                </c:pt>
                <c:pt idx="5">
                  <c:v>86</c:v>
                </c:pt>
                <c:pt idx="6">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'Sheet1'!$C$2:$C$8</c:f>
              <c:numCache>
                <c:formatCode>General</c:formatCode>
                <c:ptCount val="7"/>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1057408"/>
        <c:axId val="181058944"/>
      </c:barChart>
      <c:catAx>
        <c:axId val="18105740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1058944"/>
        <c:crosses val="autoZero"/>
        <c:auto val="1"/>
        <c:lblAlgn val="ctr"/>
        <c:lblOffset val="100"/>
        <c:noMultiLvlLbl val="1"/>
      </c:catAx>
      <c:valAx>
        <c:axId val="18105894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105740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'Sheet1'!$B$2:$B$5</c:f>
              <c:numCache>
                <c:formatCode>General</c:formatCode>
                <c:ptCount val="4"/>
                <c:pt idx="0">
                  <c:v>84</c:v>
                </c:pt>
                <c:pt idx="1">
                  <c:v>60</c:v>
                </c:pt>
                <c:pt idx="2">
                  <c:v>15</c:v>
                </c:pt>
                <c:pt idx="3">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'Sheet1'!$C$2:$C$5</c:f>
              <c:numCache>
                <c:formatCode>General</c:formatCode>
                <c:ptCount val="4"/>
                <c:pt idx="0">
                  <c:v>78</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'Sheet1'!$D$2:$D$5</c:f>
              <c:numCache>
                <c:formatCode>General</c:formatCode>
                <c:ptCount val="4"/>
                <c:pt idx="3">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'Sheet1'!$E$2:$E$5</c:f>
              <c:numCache>
                <c:formatCode>General</c:formatCode>
                <c:ptCount val="4"/>
                <c:pt idx="0">
                  <c:v>80</c:v>
                </c:pt>
                <c:pt idx="3">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1238016"/>
        <c:axId val="181252096"/>
      </c:barChart>
      <c:catAx>
        <c:axId val="18123801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1252096"/>
        <c:crosses val="autoZero"/>
        <c:auto val="1"/>
        <c:lblAlgn val="ctr"/>
        <c:lblOffset val="100"/>
        <c:noMultiLvlLbl val="1"/>
      </c:catAx>
      <c:valAx>
        <c:axId val="18125209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123801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'Sheet1'!$B$2:$B$4</c:f>
              <c:numCache>
                <c:formatCode>General</c:formatCode>
                <c:ptCount val="3"/>
                <c:pt idx="0">
                  <c:v>78</c:v>
                </c:pt>
                <c:pt idx="1">
                  <c:v>84</c:v>
                </c:pt>
                <c:pt idx="2">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'Sheet1'!$C$2:$C$4</c:f>
              <c:numCache>
                <c:formatCode>General</c:formatCode>
                <c:ptCount val="3"/>
                <c:pt idx="1">
                  <c:v>77</c:v>
                </c:pt>
                <c:pt idx="2">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'Sheet1'!$D$2:$D$4</c:f>
              <c:numCache>
                <c:formatCode>General</c:formatCode>
                <c:ptCount val="3"/>
                <c:pt idx="2">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'Sheet1'!$E$2:$E$4</c:f>
              <c:numCache>
                <c:formatCode>General</c:formatCode>
                <c:ptCount val="3"/>
                <c:pt idx="0">
                  <c:v>84</c:v>
                </c:pt>
                <c:pt idx="1">
                  <c:v>80</c:v>
                </c:pt>
                <c:pt idx="2">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2421376"/>
        <c:axId val="182422912"/>
      </c:barChart>
      <c:catAx>
        <c:axId val="18242137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2422912"/>
        <c:crosses val="autoZero"/>
        <c:auto val="1"/>
        <c:lblAlgn val="ctr"/>
        <c:lblOffset val="100"/>
        <c:noMultiLvlLbl val="1"/>
      </c:catAx>
      <c:valAx>
        <c:axId val="18242291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242137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'Sheet1'!$B$2:$B$8</c:f>
              <c:numCache>
                <c:formatCode>General</c:formatCode>
                <c:ptCount val="7"/>
                <c:pt idx="0">
                  <c:v>81</c:v>
                </c:pt>
                <c:pt idx="1">
                  <c:v>79</c:v>
                </c:pt>
                <c:pt idx="2">
                  <c:v>75</c:v>
                </c:pt>
                <c:pt idx="3">
                  <c:v>81</c:v>
                </c:pt>
                <c:pt idx="4">
                  <c:v>84</c:v>
                </c:pt>
                <c:pt idx="5">
                  <c:v>71</c:v>
                </c:pt>
                <c:pt idx="6">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'Sheet1'!$C$2:$C$8</c:f>
              <c:numCache>
                <c:formatCode>General</c:formatCode>
                <c:ptCount val="7"/>
                <c:pt idx="0">
                  <c:v>83</c:v>
                </c:pt>
                <c:pt idx="1">
                  <c:v>70</c:v>
                </c:pt>
                <c:pt idx="3">
                  <c:v>77</c:v>
                </c:pt>
                <c:pt idx="6">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'Sheet1'!$D$2:$D$8</c:f>
              <c:numCache>
                <c:formatCode>General</c:formatCode>
                <c:ptCount val="7"/>
                <c:pt idx="6">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'Sheet1'!$E$2:$E$8</c:f>
              <c:numCache>
                <c:formatCode>General</c:formatCode>
                <c:ptCount val="7"/>
                <c:pt idx="0">
                  <c:v>84</c:v>
                </c:pt>
                <c:pt idx="1">
                  <c:v>76</c:v>
                </c:pt>
                <c:pt idx="3">
                  <c:v>82</c:v>
                </c:pt>
                <c:pt idx="6">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3021568"/>
        <c:axId val="183023104"/>
      </c:barChart>
      <c:catAx>
        <c:axId val="18302156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3023104"/>
        <c:crosses val="autoZero"/>
        <c:auto val="1"/>
        <c:lblAlgn val="ctr"/>
        <c:lblOffset val="100"/>
        <c:noMultiLvlLbl val="1"/>
      </c:catAx>
      <c:valAx>
        <c:axId val="18302310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302156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'Sheet1'!$B$2:$B$5</c:f>
              <c:numCache>
                <c:formatCode>General</c:formatCode>
                <c:ptCount val="4"/>
                <c:pt idx="0">
                  <c:v>87</c:v>
                </c:pt>
                <c:pt idx="1">
                  <c:v>77</c:v>
                </c:pt>
                <c:pt idx="2">
                  <c:v>73</c:v>
                </c:pt>
                <c:pt idx="3">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'Sheet1'!$C$2:$C$5</c:f>
              <c:numCache>
                <c:formatCode>General</c:formatCode>
                <c:ptCount val="4"/>
                <c:pt idx="1">
                  <c:v>74</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'Sheet1'!$D$2:$D$5</c:f>
              <c:numCache>
                <c:formatCode>General</c:formatCode>
                <c:ptCount val="4"/>
                <c:pt idx="3">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'Sheet1'!$E$2:$E$5</c:f>
              <c:numCache>
                <c:formatCode>General</c:formatCode>
                <c:ptCount val="4"/>
                <c:pt idx="0">
                  <c:v>84</c:v>
                </c:pt>
                <c:pt idx="1">
                  <c:v>82</c:v>
                </c:pt>
                <c:pt idx="2">
                  <c:v>67</c:v>
                </c:pt>
                <c:pt idx="3">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3186560"/>
        <c:axId val="183188096"/>
      </c:barChart>
      <c:catAx>
        <c:axId val="18318656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3188096"/>
        <c:crosses val="autoZero"/>
        <c:auto val="1"/>
        <c:lblAlgn val="ctr"/>
        <c:lblOffset val="100"/>
        <c:noMultiLvlLbl val="1"/>
      </c:catAx>
      <c:valAx>
        <c:axId val="18318809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318656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'Sheet1'!$B$2:$B$7</c:f>
              <c:numCache>
                <c:formatCode>General</c:formatCode>
                <c:ptCount val="6"/>
                <c:pt idx="0">
                  <c:v>91</c:v>
                </c:pt>
                <c:pt idx="1">
                  <c:v>82</c:v>
                </c:pt>
                <c:pt idx="2">
                  <c:v>79</c:v>
                </c:pt>
                <c:pt idx="3">
                  <c:v>73</c:v>
                </c:pt>
                <c:pt idx="4">
                  <c:v>59</c:v>
                </c:pt>
                <c:pt idx="5">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'Sheet1'!$C$2:$C$7</c:f>
              <c:numCache>
                <c:formatCode>General</c:formatCode>
                <c:ptCount val="6"/>
                <c:pt idx="1">
                  <c:v>62</c:v>
                </c:pt>
                <c:pt idx="5">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'Sheet1'!$D$2:$D$7</c:f>
              <c:numCache>
                <c:formatCode>General</c:formatCode>
                <c:ptCount val="6"/>
                <c:pt idx="5">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'Sheet1'!$E$2:$E$7</c:f>
              <c:numCache>
                <c:formatCode>General</c:formatCode>
                <c:ptCount val="6"/>
                <c:pt idx="1">
                  <c:v>75</c:v>
                </c:pt>
                <c:pt idx="2">
                  <c:v>80</c:v>
                </c:pt>
                <c:pt idx="5">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3395840"/>
        <c:axId val="183397376"/>
      </c:barChart>
      <c:catAx>
        <c:axId val="18339584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3397376"/>
        <c:crosses val="autoZero"/>
        <c:auto val="1"/>
        <c:lblAlgn val="ctr"/>
        <c:lblOffset val="100"/>
        <c:noMultiLvlLbl val="1"/>
      </c:catAx>
      <c:valAx>
        <c:axId val="1833973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339584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'Sheet1'!$B$2:$B$5</c:f>
              <c:numCache>
                <c:formatCode>General</c:formatCode>
                <c:ptCount val="4"/>
                <c:pt idx="0">
                  <c:v>78</c:v>
                </c:pt>
                <c:pt idx="1">
                  <c:v>78</c:v>
                </c:pt>
                <c:pt idx="2">
                  <c:v>82</c:v>
                </c:pt>
                <c:pt idx="3">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'Sheet1'!$C$2:$C$5</c:f>
              <c:numCache>
                <c:formatCode>General</c:formatCode>
                <c:ptCount val="4"/>
                <c:pt idx="0">
                  <c:v>70</c:v>
                </c:pt>
                <c:pt idx="2">
                  <c:v>78</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'Sheet1'!$D$2:$D$5</c:f>
              <c:numCache>
                <c:formatCode>General</c:formatCode>
                <c:ptCount val="4"/>
                <c:pt idx="3">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'Sheet1'!$E$2:$E$5</c:f>
              <c:numCache>
                <c:formatCode>General</c:formatCode>
                <c:ptCount val="4"/>
                <c:pt idx="0">
                  <c:v>73</c:v>
                </c:pt>
                <c:pt idx="2">
                  <c:v>85</c:v>
                </c:pt>
                <c:pt idx="3">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3622272"/>
        <c:axId val="183705984"/>
      </c:barChart>
      <c:catAx>
        <c:axId val="18362227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3705984"/>
        <c:crosses val="autoZero"/>
        <c:auto val="1"/>
        <c:lblAlgn val="ctr"/>
        <c:lblOffset val="100"/>
        <c:noMultiLvlLbl val="1"/>
      </c:catAx>
      <c:valAx>
        <c:axId val="18370598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362227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69</c:v>
                </c:pt>
                <c:pt idx="1">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70</c:v>
                </c:pt>
                <c:pt idx="1">
                  <c:v>67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71</c:v>
                </c:pt>
                <c:pt idx="1">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37660288"/>
        <c:axId val="137661824"/>
      </c:barChart>
      <c:catAx>
        <c:axId val="13766028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37661824"/>
        <c:crosses val="autoZero"/>
        <c:auto val="1"/>
        <c:lblAlgn val="ctr"/>
        <c:lblOffset val="100"/>
        <c:noMultiLvlLbl val="1"/>
      </c:catAx>
      <c:valAx>
        <c:axId val="13766182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3766028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'Sheet1'!$B$2:$B$5</c:f>
              <c:numCache>
                <c:formatCode>General</c:formatCode>
                <c:ptCount val="4"/>
                <c:pt idx="0">
                  <c:v>81</c:v>
                </c:pt>
                <c:pt idx="1">
                  <c:v>82</c:v>
                </c:pt>
                <c:pt idx="2">
                  <c:v>80</c:v>
                </c:pt>
                <c:pt idx="3">
                  <c:v>80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'Sheet1'!$C$2:$C$5</c:f>
              <c:numCache>
                <c:formatCode>General</c:formatCode>
                <c:ptCount val="4"/>
                <c:pt idx="0">
                  <c:v>75</c:v>
                </c:pt>
                <c:pt idx="2">
                  <c:v>74</c:v>
                </c:pt>
                <c:pt idx="3">
                  <c:v>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'Sheet1'!$D$2:$D$5</c:f>
              <c:numCache>
                <c:formatCode>General</c:formatCode>
                <c:ptCount val="4"/>
                <c:pt idx="3">
                  <c:v>92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'Sheet1'!$E$2:$E$5</c:f>
              <c:numCache>
                <c:formatCode>General</c:formatCode>
                <c:ptCount val="4"/>
                <c:pt idx="0">
                  <c:v>75</c:v>
                </c:pt>
                <c:pt idx="2">
                  <c:v>81</c:v>
                </c:pt>
                <c:pt idx="3">
                  <c:v>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82689792"/>
        <c:axId val="182691328"/>
      </c:barChart>
      <c:catAx>
        <c:axId val="18268979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82691328"/>
        <c:crosses val="autoZero"/>
        <c:auto val="1"/>
        <c:lblAlgn val="ctr"/>
        <c:lblOffset val="100"/>
        <c:noMultiLvlLbl val="1"/>
      </c:catAx>
      <c:valAx>
        <c:axId val="18269132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8268979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Man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77</c:v>
                </c:pt>
                <c:pt idx="1">
                  <c:v>91</c:v>
                </c:pt>
                <c:pt idx="2">
                  <c:v>71</c:v>
                </c:pt>
                <c:pt idx="3">
                  <c:v>87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Kvinna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23</c:v>
                </c:pt>
                <c:pt idx="1">
                  <c:v>9</c:v>
                </c:pt>
                <c:pt idx="2">
                  <c:v>29</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2818688"/>
        <c:axId val="182816768"/>
        <c:axId val="0"/>
      </c:bar3DChart>
      <c:valAx>
        <c:axId val="18281676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2818688"/>
        <c:crosses val="autoZero"/>
        <c:crossBetween val="between"/>
      </c:valAx>
      <c:catAx>
        <c:axId val="18281868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281676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- 24 år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c:v>
                </c:pt>
                <c:pt idx="1">
                  <c:v>4</c:v>
                </c:pt>
                <c:pt idx="2">
                  <c:v>0</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25-34 år</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12</c:v>
                </c:pt>
                <c:pt idx="1">
                  <c:v>13</c:v>
                </c:pt>
                <c:pt idx="2">
                  <c:v>0</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35-44 år</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25</c:v>
                </c:pt>
                <c:pt idx="1">
                  <c:v>35</c:v>
                </c:pt>
                <c:pt idx="2">
                  <c:v>14</c:v>
                </c:pt>
                <c:pt idx="3">
                  <c:v>30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45-54 år</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35</c:v>
                </c:pt>
                <c:pt idx="1">
                  <c:v>39</c:v>
                </c:pt>
                <c:pt idx="2">
                  <c:v>29</c:v>
                </c:pt>
                <c:pt idx="3">
                  <c:v>37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55-64 år</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24</c:v>
                </c:pt>
                <c:pt idx="1">
                  <c:v>9</c:v>
                </c:pt>
                <c:pt idx="2">
                  <c:v>29</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65 år -</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4</c:v>
                </c:pt>
                <c:pt idx="1">
                  <c:v>0</c:v>
                </c:pt>
                <c:pt idx="2">
                  <c:v>29</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4156160"/>
        <c:axId val="184076160"/>
        <c:axId val="0"/>
      </c:bar3DChart>
      <c:valAx>
        <c:axId val="18407616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4156160"/>
        <c:crosses val="autoZero"/>
        <c:crossBetween val="between"/>
      </c:valAx>
      <c:catAx>
        <c:axId val="18415616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407616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Jordbruk</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1</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Industri (tillverkning, verkstad, bygg m.m.)</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22</c:v>
                </c:pt>
                <c:pt idx="1">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Transport och magasinering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4</c:v>
                </c:pt>
                <c:pt idx="1">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Handel</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18</c:v>
                </c:pt>
                <c:pt idx="1">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Hotell, restaurang och underhållning (café, pubar, danslokaler m.m.)</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22</c:v>
                </c:pt>
                <c:pt idx="1">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Skola, vård och omsorg</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11</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Företagstjänster (konsulter och övrig tjänstenäring)</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'Sheet1'!$H$2:$H$3</c:f>
              <c:numCache>
                <c:formatCode>General</c:formatCode>
                <c:ptCount val="2"/>
                <c:pt idx="0">
                  <c:v>2</c:v>
                </c:pt>
                <c:pt idx="1">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Övrigt</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'Sheet1'!$I$2:$I$3</c:f>
              <c:numCache>
                <c:formatCode>General</c:formatCode>
                <c:ptCount val="2"/>
                <c:pt idx="0">
                  <c:v>20</c:v>
                </c:pt>
                <c:pt idx="1">
                  <c:v>24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4425088"/>
        <c:axId val="184423168"/>
        <c:axId val="0"/>
      </c:bar3DChart>
      <c:valAx>
        <c:axId val="18442316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4425088"/>
        <c:crosses val="autoZero"/>
        <c:crossBetween val="between"/>
      </c:valAx>
      <c:catAx>
        <c:axId val="18442508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442316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4</c:v>
                </c:pt>
                <c:pt idx="1">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1-5</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23</c:v>
                </c:pt>
                <c:pt idx="1">
                  <c:v>24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6-10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18</c:v>
                </c:pt>
                <c:pt idx="1">
                  <c:v>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11-50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33</c:v>
                </c:pt>
                <c:pt idx="1">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51-100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9</c:v>
                </c:pt>
                <c:pt idx="1">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101 eller fler</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13</c:v>
                </c:pt>
                <c:pt idx="1">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4518912"/>
        <c:axId val="184516992"/>
        <c:axId val="0"/>
      </c:bar3DChart>
      <c:valAx>
        <c:axId val="18451699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4518912"/>
        <c:crosses val="autoZero"/>
        <c:crossBetween val="between"/>
      </c:valAx>
      <c:catAx>
        <c:axId val="18451891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451699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Positivt</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89</c:v>
                </c:pt>
                <c:pt idx="1">
                  <c:v>83</c:v>
                </c:pt>
                <c:pt idx="3">
                  <c:v>85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Delvis positivt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9</c:v>
                </c:pt>
                <c:pt idx="1">
                  <c:v>17</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Negativt</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c:v>
                </c:pt>
                <c:pt idx="1">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5107968"/>
        <c:axId val="185097600"/>
        <c:axId val="0"/>
      </c:bar3DChart>
      <c:valAx>
        <c:axId val="18509760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5107968"/>
        <c:crosses val="autoZero"/>
        <c:crossBetween val="between"/>
      </c:valAx>
      <c:catAx>
        <c:axId val="1851079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509760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Föreläggande och/eller åtgärder behövde vidtas</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50</c:v>
                </c:pt>
                <c:pt idx="1">
                  <c:v>36</c:v>
                </c:pt>
                <c:pt idx="3">
                  <c:v>53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Varken föreläggande eller åtgärder behövde vidtas</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50</c:v>
                </c:pt>
                <c:pt idx="1">
                  <c:v>64</c:v>
                </c:pt>
                <c:pt idx="3">
                  <c:v>47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4902400"/>
        <c:axId val="184892032"/>
        <c:axId val="0"/>
      </c:bar3DChart>
      <c:valAx>
        <c:axId val="18489203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4902400"/>
        <c:crosses val="autoZero"/>
        <c:crossBetween val="between"/>
      </c:valAx>
      <c:catAx>
        <c:axId val="18490240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489203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Telefon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13</c:v>
                </c:pt>
                <c:pt idx="1">
                  <c:v>30</c:v>
                </c:pt>
                <c:pt idx="2">
                  <c:v>14</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E-post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21</c:v>
                </c:pt>
                <c:pt idx="1">
                  <c:v>35</c:v>
                </c:pt>
                <c:pt idx="2">
                  <c:v>57</c:v>
                </c:pt>
                <c:pt idx="3">
                  <c:v>40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Brev</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c:v>
                </c:pt>
                <c:pt idx="1">
                  <c:v>4</c:v>
                </c:pt>
                <c:pt idx="2">
                  <c:v>0</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Personligt möte</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61</c:v>
                </c:pt>
                <c:pt idx="1">
                  <c:v>30</c:v>
                </c:pt>
                <c:pt idx="2">
                  <c:v>29</c:v>
                </c:pt>
                <c:pt idx="3">
                  <c:v>30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Digital tjänst</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Annat sätt</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5158272"/>
        <c:axId val="185156352"/>
        <c:axId val="0"/>
      </c:bar3DChart>
      <c:valAx>
        <c:axId val="18515635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5158272"/>
        <c:crosses val="autoZero"/>
        <c:crossBetween val="between"/>
      </c:valAx>
      <c:catAx>
        <c:axId val="18515827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515635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fick fullständig information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48</c:v>
                </c:pt>
                <c:pt idx="1">
                  <c:v>29</c:v>
                </c:pt>
                <c:pt idx="2">
                  <c:v>29</c:v>
                </c:pt>
                <c:pt idx="3">
                  <c:v>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fick viss information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22</c:v>
                </c:pt>
                <c:pt idx="1">
                  <c:v>43</c:v>
                </c:pt>
                <c:pt idx="2">
                  <c:v>57</c:v>
                </c:pt>
                <c:pt idx="3">
                  <c:v>46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 inte alls</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30</c:v>
                </c:pt>
                <c:pt idx="1">
                  <c:v>29</c:v>
                </c:pt>
                <c:pt idx="2">
                  <c:v>14</c:v>
                </c:pt>
                <c:pt idx="3">
                  <c:v>25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5554816"/>
        <c:axId val="185552896"/>
        <c:axId val="0"/>
      </c:bar3DChart>
      <c:valAx>
        <c:axId val="185552896"/>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5554816"/>
        <c:crosses val="autoZero"/>
        <c:crossBetween val="between"/>
      </c:valAx>
      <c:catAx>
        <c:axId val="18555481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5552896"/>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Helt rimlig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23</c:v>
                </c:pt>
                <c:pt idx="1">
                  <c:v>21</c:v>
                </c:pt>
                <c:pt idx="2">
                  <c:v>14</c:v>
                </c:pt>
                <c:pt idx="3">
                  <c:v>19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Ganska rimlig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38</c:v>
                </c:pt>
                <c:pt idx="1">
                  <c:v>37</c:v>
                </c:pt>
                <c:pt idx="2">
                  <c:v>57</c:v>
                </c:pt>
                <c:pt idx="3">
                  <c:v>42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Varken rimlig eller orimlig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20</c:v>
                </c:pt>
                <c:pt idx="1">
                  <c:v>32</c:v>
                </c:pt>
                <c:pt idx="2">
                  <c:v>14</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Ganska orimlig</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13</c:v>
                </c:pt>
                <c:pt idx="1">
                  <c:v>11</c:v>
                </c:pt>
                <c:pt idx="2">
                  <c:v>0</c:v>
                </c:pt>
                <c:pt idx="3">
                  <c:v>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Helt orimlig</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7</c:v>
                </c:pt>
                <c:pt idx="1">
                  <c:v>0</c:v>
                </c:pt>
                <c:pt idx="2">
                  <c:v>14</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5419264"/>
        <c:axId val="185396608"/>
        <c:axId val="0"/>
      </c:bar3DChart>
      <c:valAx>
        <c:axId val="18539660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5419264"/>
        <c:crosses val="autoZero"/>
        <c:crossBetween val="between"/>
      </c:valAx>
      <c:catAx>
        <c:axId val="18541926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539660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NKI &lt; 10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5</c:v>
                </c:pt>
                <c:pt idx="1">
                  <c:v>4</c:v>
                </c:pt>
                <c:pt idx="2">
                  <c:v>6</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10 ≤ NKI &lt; 20</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3</c:v>
                </c:pt>
                <c:pt idx="1">
                  <c:v>3</c:v>
                </c:pt>
                <c:pt idx="2">
                  <c:v>2</c:v>
                </c:pt>
                <c:pt idx="3">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 ≤ NKI &lt; 30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3</c:v>
                </c:pt>
                <c:pt idx="1">
                  <c:v>4</c:v>
                </c:pt>
                <c:pt idx="2">
                  <c:v>2</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30 ≤ NKI &lt; 40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c:v>
                </c:pt>
                <c:pt idx="1">
                  <c:v>1</c:v>
                </c:pt>
                <c:pt idx="2">
                  <c:v>2</c:v>
                </c:pt>
                <c:pt idx="3">
                  <c:v>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40 ≤ NKI &lt; 50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6</c:v>
                </c:pt>
                <c:pt idx="1">
                  <c:v>7</c:v>
                </c:pt>
                <c:pt idx="2">
                  <c:v>8</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50 ≤ NKI &lt; 60</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8</c:v>
                </c:pt>
                <c:pt idx="1">
                  <c:v>7</c:v>
                </c:pt>
                <c:pt idx="2">
                  <c:v>7</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60 ≤ NKI &lt; 70</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'Sheet1'!$H$2:$H$5</c:f>
              <c:numCache>
                <c:formatCode>General</c:formatCode>
                <c:ptCount val="4"/>
                <c:pt idx="0">
                  <c:v>9</c:v>
                </c:pt>
                <c:pt idx="1">
                  <c:v>10</c:v>
                </c:pt>
                <c:pt idx="2">
                  <c:v>13</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70 ≤ NKI &lt; 80</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'Sheet1'!$I$2:$I$5</c:f>
              <c:numCache>
                <c:formatCode>General</c:formatCode>
                <c:ptCount val="4"/>
                <c:pt idx="0">
                  <c:v>20</c:v>
                </c:pt>
                <c:pt idx="1">
                  <c:v>20</c:v>
                </c:pt>
                <c:pt idx="2">
                  <c:v>7</c:v>
                </c:pt>
                <c:pt idx="3">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9"/>
          <c:order val="8"/>
          <c:tx>
            <c:strRef>
              <c:f>Sheet1!$J$1</c:f>
              <c:strCache>
                <c:ptCount val="1"/>
                <c:pt idx="0">
                  <c:v>80 ≤ NKI &lt; 90</c:v>
                </c:pt>
              </c:strCache>
            </c:strRef>
          </c:tx>
          <c:spPr>
            <a:solidFill>
              <a:srgbClr val="52BACC"/>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'Sheet1'!$J$2:$J$5</c:f>
              <c:numCache>
                <c:formatCode>General</c:formatCode>
                <c:ptCount val="4"/>
                <c:pt idx="0">
                  <c:v>17</c:v>
                </c:pt>
                <c:pt idx="1">
                  <c:v>16</c:v>
                </c:pt>
                <c:pt idx="2">
                  <c:v>15</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10"/>
          <c:order val="9"/>
          <c:tx>
            <c:strRef>
              <c:f>Sheet1!$K$1</c:f>
              <c:strCache>
                <c:ptCount val="1"/>
                <c:pt idx="0">
                  <c:v>90 ≤ NKI</c:v>
                </c:pt>
              </c:strCache>
            </c:strRef>
          </c:tx>
          <c:spPr>
            <a:solidFill>
              <a:srgbClr val="DBDB4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'Sheet1'!$K$2:$K$5</c:f>
              <c:numCache>
                <c:formatCode>General</c:formatCode>
                <c:ptCount val="4"/>
                <c:pt idx="0">
                  <c:v>26</c:v>
                </c:pt>
                <c:pt idx="1">
                  <c:v>26</c:v>
                </c:pt>
                <c:pt idx="2">
                  <c:v>37</c:v>
                </c:pt>
                <c:pt idx="3">
                  <c:v>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40023680"/>
        <c:axId val="140021760"/>
        <c:axId val="0"/>
      </c:bar3DChart>
      <c:valAx>
        <c:axId val="140021760"/>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40023680"/>
        <c:crosses val="autoZero"/>
        <c:crossBetween val="between"/>
      </c:valAx>
      <c:catAx>
        <c:axId val="140023680"/>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40021760"/>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legendEntry>
        <c:idx val="8"/>
        <c:txPr>
          <a:bodyPr/>
          <a:lstStyle/>
          <a:p>
            <a:pPr>
              <a:defRPr sz="1200">
                <a:latin typeface="Tw Cen MT"/>
              </a:defRPr>
            </a:pPr>
            <a:endParaRPr lang="sv-SE"/>
          </a:p>
        </c:txPr>
      </c:legendEntry>
      <c:legendEntry>
        <c:idx val="9"/>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från flera andra kommuner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19</c:v>
                </c:pt>
                <c:pt idx="1">
                  <c:v>43</c:v>
                </c:pt>
                <c:pt idx="2">
                  <c:v>14</c:v>
                </c:pt>
                <c:pt idx="3">
                  <c:v>37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från en kommun</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13</c:v>
                </c:pt>
                <c:pt idx="1">
                  <c:v>13</c:v>
                </c:pt>
                <c:pt idx="2">
                  <c:v>14</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69</c:v>
                </c:pt>
                <c:pt idx="1">
                  <c:v>43</c:v>
                </c:pt>
                <c:pt idx="2">
                  <c:v>71</c:v>
                </c:pt>
                <c:pt idx="3">
                  <c:v>50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185606528"/>
        <c:axId val="185530624"/>
        <c:axId val="0"/>
      </c:bar3DChart>
      <c:valAx>
        <c:axId val="18553062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185606528"/>
        <c:crosses val="autoZero"/>
        <c:crossBetween val="between"/>
      </c:valAx>
      <c:catAx>
        <c:axId val="18560652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18553062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Ja, flera gånger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48</c:v>
                </c:pt>
                <c:pt idx="1">
                  <c:v>48</c:v>
                </c:pt>
                <c:pt idx="2">
                  <c:v>0</c:v>
                </c:pt>
                <c:pt idx="3">
                  <c:v>37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Ja, en gång</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11</c:v>
                </c:pt>
                <c:pt idx="1">
                  <c:v>9</c:v>
                </c:pt>
                <c:pt idx="2">
                  <c:v>43</c:v>
                </c:pt>
                <c:pt idx="3">
                  <c:v>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Nej</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41</c:v>
                </c:pt>
                <c:pt idx="1">
                  <c:v>43</c:v>
                </c:pt>
                <c:pt idx="2">
                  <c:v>57</c:v>
                </c:pt>
                <c:pt idx="3">
                  <c:v>47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0147584"/>
        <c:axId val="210145664"/>
        <c:axId val="0"/>
      </c:bar3DChart>
      <c:valAx>
        <c:axId val="21014566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0147584"/>
        <c:crosses val="autoZero"/>
        <c:crossBetween val="between"/>
      </c:valAx>
      <c:catAx>
        <c:axId val="21014758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014566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'Sheet1'!$B$2:$B$3</c:f>
              <c:numCache>
                <c:formatCode>General</c:formatCode>
                <c:ptCount val="2"/>
                <c:pt idx="0">
                  <c:v>92</c:v>
                </c:pt>
                <c:pt idx="1">
                  <c:v>87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Ärenden</c:v>
                </c:pt>
                <c:pt idx="1">
                  <c:v>Svar</c:v>
                </c:pt>
              </c:strCache>
            </c:strRef>
          </c:cat>
          <c:val>
            <c:numRef>
              <c:f>'Sheet1'!$C$2:$C$3</c:f>
              <c:numCache>
                <c:formatCode>General</c:formatCode>
                <c:ptCount val="2"/>
                <c:pt idx="0">
                  <c:v>8</c:v>
                </c:pt>
                <c:pt idx="1">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1227776"/>
        <c:axId val="211340672"/>
        <c:axId val="0"/>
      </c:bar3DChart>
      <c:valAx>
        <c:axId val="21134067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1227776"/>
        <c:crosses val="autoZero"/>
        <c:crossBetween val="between"/>
      </c:valAx>
      <c:catAx>
        <c:axId val="211227776"/>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134067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67</c:v>
                </c:pt>
                <c:pt idx="1">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62</c:v>
                </c:pt>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61</c:v>
                </c:pt>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1474304"/>
        <c:axId val="211475840"/>
      </c:barChart>
      <c:catAx>
        <c:axId val="21147430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1475840"/>
        <c:crosses val="autoZero"/>
        <c:auto val="1"/>
        <c:lblAlgn val="ctr"/>
        <c:lblOffset val="100"/>
        <c:noMultiLvlLbl val="1"/>
      </c:catAx>
      <c:valAx>
        <c:axId val="21147584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147430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54</c:v>
                </c:pt>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52</c:v>
                </c:pt>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1486592"/>
        <c:axId val="211488128"/>
      </c:barChart>
      <c:catAx>
        <c:axId val="21148659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1488128"/>
        <c:crosses val="autoZero"/>
        <c:auto val="1"/>
        <c:lblAlgn val="ctr"/>
        <c:lblOffset val="100"/>
        <c:noMultiLvlLbl val="1"/>
      </c:catAx>
      <c:valAx>
        <c:axId val="21148812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148659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2014</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'Sheet1'!$B$2:$B$3</c:f>
              <c:numCache>
                <c:formatCode>General</c:formatCode>
                <c:ptCount val="2"/>
                <c:pt idx="0">
                  <c:v>67</c:v>
                </c:pt>
                <c:pt idx="1">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2015</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'Sheet1'!$C$2:$C$3</c:f>
              <c:numCache>
                <c:formatCode>General</c:formatCode>
                <c:ptCount val="2"/>
                <c:pt idx="0">
                  <c:v>61</c:v>
                </c:pt>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2016</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Västerås</c:v>
                </c:pt>
                <c:pt idx="1">
                  <c:v>SKL</c:v>
                </c:pt>
              </c:strCache>
            </c:strRef>
          </c:cat>
          <c:val>
            <c:numRef>
              <c:f>'Sheet1'!$D$2:$D$3</c:f>
              <c:numCache>
                <c:formatCode>General</c:formatCode>
                <c:ptCount val="2"/>
                <c:pt idx="0">
                  <c:v>60</c:v>
                </c:pt>
                <c:pt idx="1">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1618432"/>
        <c:axId val="211640704"/>
      </c:barChart>
      <c:catAx>
        <c:axId val="21161843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1640704"/>
        <c:crosses val="autoZero"/>
        <c:auto val="1"/>
        <c:lblAlgn val="ctr"/>
        <c:lblOffset val="100"/>
        <c:noMultiLvlLbl val="1"/>
      </c:catAx>
      <c:valAx>
        <c:axId val="21164070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161843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NKI &lt; 10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10</c:v>
                </c:pt>
                <c:pt idx="1">
                  <c:v>10</c:v>
                </c:pt>
                <c:pt idx="2">
                  <c:v>8</c:v>
                </c:pt>
                <c:pt idx="3">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10 ≤ NKI &lt; 20</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5</c:v>
                </c:pt>
                <c:pt idx="1">
                  <c:v>6</c:v>
                </c:pt>
                <c:pt idx="2">
                  <c:v>15</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20 ≤ NKI &lt; 30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6</c:v>
                </c:pt>
                <c:pt idx="1">
                  <c:v>5</c:v>
                </c:pt>
                <c:pt idx="2">
                  <c:v>0</c:v>
                </c:pt>
                <c:pt idx="3">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30 ≤ NKI &lt; 40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5</c:v>
                </c:pt>
                <c:pt idx="1">
                  <c:v>1</c:v>
                </c:pt>
                <c:pt idx="2">
                  <c:v>0</c:v>
                </c:pt>
                <c:pt idx="3">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40 ≤ NKI &lt; 50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8</c:v>
                </c:pt>
                <c:pt idx="1">
                  <c:v>5</c:v>
                </c:pt>
                <c:pt idx="2">
                  <c:v>23</c:v>
                </c:pt>
                <c:pt idx="3">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50 ≤ NKI &lt; 60</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9</c:v>
                </c:pt>
                <c:pt idx="1">
                  <c:v>15</c:v>
                </c:pt>
                <c:pt idx="2">
                  <c:v>8</c:v>
                </c:pt>
                <c:pt idx="3">
                  <c:v>14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60 ≤ NKI &lt; 70</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'Sheet1'!$H$2:$H$5</c:f>
              <c:numCache>
                <c:formatCode>General</c:formatCode>
                <c:ptCount val="4"/>
                <c:pt idx="0">
                  <c:v>10</c:v>
                </c:pt>
                <c:pt idx="1">
                  <c:v>12</c:v>
                </c:pt>
                <c:pt idx="2">
                  <c:v>15</c:v>
                </c:pt>
                <c:pt idx="3">
                  <c:v>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70 ≤ NKI &lt; 80</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'Sheet1'!$I$2:$I$5</c:f>
              <c:numCache>
                <c:formatCode>General</c:formatCode>
                <c:ptCount val="4"/>
                <c:pt idx="0">
                  <c:v>18</c:v>
                </c:pt>
                <c:pt idx="1">
                  <c:v>15</c:v>
                </c:pt>
                <c:pt idx="2">
                  <c:v>15</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9"/>
          <c:order val="8"/>
          <c:tx>
            <c:strRef>
              <c:f>Sheet1!$J$1</c:f>
              <c:strCache>
                <c:ptCount val="1"/>
                <c:pt idx="0">
                  <c:v>80 ≤ NKI &lt; 90</c:v>
                </c:pt>
              </c:strCache>
            </c:strRef>
          </c:tx>
          <c:spPr>
            <a:solidFill>
              <a:srgbClr val="52BACC"/>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'Sheet1'!$J$2:$J$5</c:f>
              <c:numCache>
                <c:formatCode>General</c:formatCode>
                <c:ptCount val="4"/>
                <c:pt idx="0">
                  <c:v>13</c:v>
                </c:pt>
                <c:pt idx="1">
                  <c:v>15</c:v>
                </c:pt>
                <c:pt idx="2">
                  <c:v>15</c:v>
                </c:pt>
                <c:pt idx="3">
                  <c:v>15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10"/>
          <c:order val="9"/>
          <c:tx>
            <c:strRef>
              <c:f>Sheet1!$K$1</c:f>
              <c:strCache>
                <c:ptCount val="1"/>
                <c:pt idx="0">
                  <c:v>90 ≤ NKI</c:v>
                </c:pt>
              </c:strCache>
            </c:strRef>
          </c:tx>
          <c:spPr>
            <a:solidFill>
              <a:srgbClr val="DBDB4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'Sheet1'!$K$2:$K$5</c:f>
              <c:numCache>
                <c:formatCode>General</c:formatCode>
                <c:ptCount val="4"/>
                <c:pt idx="0">
                  <c:v>16</c:v>
                </c:pt>
                <c:pt idx="1">
                  <c:v>17</c:v>
                </c:pt>
                <c:pt idx="2">
                  <c:v>0</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1073664"/>
        <c:axId val="211071744"/>
        <c:axId val="0"/>
      </c:bar3DChart>
      <c:valAx>
        <c:axId val="21107174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1073664"/>
        <c:crosses val="autoZero"/>
        <c:crossBetween val="between"/>
      </c:valAx>
      <c:catAx>
        <c:axId val="21107366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107174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legendEntry>
        <c:idx val="8"/>
        <c:txPr>
          <a:bodyPr/>
          <a:lstStyle/>
          <a:p>
            <a:pPr>
              <a:defRPr sz="1200">
                <a:latin typeface="Tw Cen MT"/>
              </a:defRPr>
            </a:pPr>
            <a:endParaRPr lang="sv-SE"/>
          </a:p>
        </c:txPr>
      </c:legendEntry>
      <c:legendEntry>
        <c:idx val="9"/>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'Sheet1'!$B$2:$B$13</c:f>
              <c:numCache>
                <c:formatCode>General</c:formatCode>
                <c:ptCount val="12"/>
                <c:pt idx="1">
                  <c:v>58</c:v>
                </c:pt>
                <c:pt idx="3">
                  <c:v>69</c:v>
                </c:pt>
                <c:pt idx="4">
                  <c:v>71</c:v>
                </c:pt>
                <c:pt idx="5">
                  <c:v>71</c:v>
                </c:pt>
                <c:pt idx="7">
                  <c:v>79</c:v>
                </c:pt>
                <c:pt idx="10">
                  <c:v>76</c:v>
                </c:pt>
                <c:pt idx="11">
                  <c:v>42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'Sheet1'!$C$2:$C$13</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'Sheet1'!$D$2:$D$13</c:f>
              <c:numCache>
                <c:formatCode>General</c:formatCode>
                <c:ptCount val="12"/>
                <c:pt idx="1">
                  <c:v>59</c:v>
                </c:pt>
                <c:pt idx="3">
                  <c:v>70</c:v>
                </c:pt>
                <c:pt idx="4">
                  <c:v>70</c:v>
                </c:pt>
                <c:pt idx="5">
                  <c:v>67</c:v>
                </c:pt>
                <c:pt idx="7">
                  <c:v>79</c:v>
                </c:pt>
                <c:pt idx="10">
                  <c:v>75</c:v>
                </c:pt>
                <c:pt idx="11">
                  <c:v>42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3285504"/>
        <c:axId val="213303680"/>
      </c:barChart>
      <c:catAx>
        <c:axId val="21328550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3303680"/>
        <c:crosses val="autoZero"/>
        <c:auto val="1"/>
        <c:lblAlgn val="ctr"/>
        <c:lblOffset val="100"/>
        <c:noMultiLvlLbl val="1"/>
      </c:catAx>
      <c:valAx>
        <c:axId val="21330368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328550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'Sheet1'!$B$2:$B$5</c:f>
              <c:numCache>
                <c:formatCode>General</c:formatCode>
                <c:ptCount val="4"/>
                <c:pt idx="0">
                  <c:v>51</c:v>
                </c:pt>
                <c:pt idx="1">
                  <c:v>70</c:v>
                </c:pt>
                <c:pt idx="2">
                  <c:v>61</c:v>
                </c:pt>
                <c:pt idx="3">
                  <c:v>59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'Sheet1'!$C$2:$C$5</c:f>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'Sheet1'!$D$2:$D$5</c:f>
              <c:numCache>
                <c:formatCode>General</c:formatCode>
                <c:ptCount val="4"/>
                <c:pt idx="0">
                  <c:v>52</c:v>
                </c:pt>
                <c:pt idx="1">
                  <c:v>68</c:v>
                </c:pt>
                <c:pt idx="2">
                  <c:v>61</c:v>
                </c:pt>
                <c:pt idx="3">
                  <c:v>58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3115264"/>
        <c:axId val="213116800"/>
      </c:barChart>
      <c:catAx>
        <c:axId val="21311526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3116800"/>
        <c:crosses val="autoZero"/>
        <c:auto val="1"/>
        <c:lblAlgn val="ctr"/>
        <c:lblOffset val="100"/>
        <c:noMultiLvlLbl val="1"/>
      </c:catAx>
      <c:valAx>
        <c:axId val="21311680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311526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'Sheet1'!$B$2:$B$7</c:f>
              <c:numCache>
                <c:formatCode>General</c:formatCode>
                <c:ptCount val="6"/>
                <c:pt idx="0">
                  <c:v>63</c:v>
                </c:pt>
                <c:pt idx="1">
                  <c:v>63</c:v>
                </c:pt>
                <c:pt idx="2">
                  <c:v>66</c:v>
                </c:pt>
                <c:pt idx="3">
                  <c:v>63</c:v>
                </c:pt>
                <c:pt idx="4">
                  <c:v>65</c:v>
                </c:pt>
                <c:pt idx="5">
                  <c:v>54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'Sheet1'!$C$2:$C$7</c:f>
              <c:numCache>
                <c:formatCode>General</c:formatCode>
                <c:ptCount val="6"/>
                <c:pt idx="0">
                  <c:v>62</c:v>
                </c:pt>
                <c:pt idx="1">
                  <c:v>64</c:v>
                </c:pt>
                <c:pt idx="2">
                  <c:v>67</c:v>
                </c:pt>
                <c:pt idx="3">
                  <c:v>66</c:v>
                </c:pt>
                <c:pt idx="4">
                  <c:v>68</c:v>
                </c:pt>
                <c:pt idx="5">
                  <c:v>50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'Sheet1'!$D$2:$D$7</c:f>
              <c:numCache>
                <c:formatCode>General</c:formatCode>
                <c:ptCount val="6"/>
                <c:pt idx="0">
                  <c:v>58</c:v>
                </c:pt>
                <c:pt idx="1">
                  <c:v>50</c:v>
                </c:pt>
                <c:pt idx="2">
                  <c:v>64</c:v>
                </c:pt>
                <c:pt idx="3">
                  <c:v>56</c:v>
                </c:pt>
                <c:pt idx="4">
                  <c:v>62</c:v>
                </c:pt>
                <c:pt idx="5">
                  <c:v>42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Tillgänglighet</c:v>
                </c:pt>
                <c:pt idx="1">
                  <c:v>Information</c:v>
                </c:pt>
                <c:pt idx="2">
                  <c:v>Bemötande</c:v>
                </c:pt>
                <c:pt idx="3">
                  <c:v>Kompetens</c:v>
                </c:pt>
                <c:pt idx="4">
                  <c:v>Rättssäkerhet</c:v>
                </c:pt>
                <c:pt idx="5">
                  <c:v>Effektivitet</c:v>
                </c:pt>
              </c:strCache>
            </c:strRef>
          </c:cat>
          <c:val>
            <c:numRef>
              <c:f>'Sheet1'!$E$2:$E$7</c:f>
              <c:numCache>
                <c:formatCode>General</c:formatCode>
                <c:ptCount val="6"/>
                <c:pt idx="0">
                  <c:v>62</c:v>
                </c:pt>
                <c:pt idx="1">
                  <c:v>63</c:v>
                </c:pt>
                <c:pt idx="2">
                  <c:v>66</c:v>
                </c:pt>
                <c:pt idx="3">
                  <c:v>65</c:v>
                </c:pt>
                <c:pt idx="4">
                  <c:v>68</c:v>
                </c:pt>
                <c:pt idx="5">
                  <c:v>49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0296832"/>
        <c:axId val="210298368"/>
      </c:barChart>
      <c:catAx>
        <c:axId val="21029683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0298368"/>
        <c:crosses val="autoZero"/>
        <c:auto val="1"/>
        <c:lblAlgn val="ctr"/>
        <c:lblOffset val="100"/>
        <c:noMultiLvlLbl val="1"/>
      </c:catAx>
      <c:valAx>
        <c:axId val="210298368"/>
        <c:scaling>
          <c:orientation val="minMax"/>
          <c:max val="100"/>
          <c:min val="0"/>
        </c:scaling>
        <c:delete val="0"/>
        <c:axPos val="l"/>
        <c:majorGridlines/>
        <c:title>
          <c:tx>
            <c:rich>
              <a:bodyPr/>
              <a:lstStyle/>
              <a:p>
                <a:pPr>
                  <a:defRPr/>
                </a:pPr>
                <a:r>
                  <a:rPr lang="sv-SE" sz="1200">
                    <a:latin typeface="Tw Cen MT"/>
                  </a:rPr>
                  <a:t>Index</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029683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'Sheet1'!$B$2:$B$13</c:f>
              <c:numCache>
                <c:formatCode>General</c:formatCode>
                <c:ptCount val="12"/>
                <c:pt idx="0">
                  <c:v>65</c:v>
                </c:pt>
                <c:pt idx="1">
                  <c:v>64</c:v>
                </c:pt>
                <c:pt idx="2">
                  <c:v>67</c:v>
                </c:pt>
                <c:pt idx="3">
                  <c:v>79</c:v>
                </c:pt>
                <c:pt idx="4">
                  <c:v>71</c:v>
                </c:pt>
                <c:pt idx="5">
                  <c:v>74</c:v>
                </c:pt>
                <c:pt idx="6">
                  <c:v>74</c:v>
                </c:pt>
                <c:pt idx="7">
                  <c:v>79</c:v>
                </c:pt>
                <c:pt idx="8">
                  <c:v>68</c:v>
                </c:pt>
                <c:pt idx="9">
                  <c:v>59</c:v>
                </c:pt>
                <c:pt idx="10">
                  <c:v>74</c:v>
                </c:pt>
                <c:pt idx="11">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'Sheet1'!$C$2:$C$13</c:f>
              <c:numCache>
                <c:formatCode>General</c:formatCode>
                <c:ptCount val="9"/>
                <c:pt idx="2">
                  <c:v>80</c:v>
                </c:pt>
                <c:pt idx="5">
                  <c:v>71</c:v>
                </c:pt>
                <c:pt idx="8">
                  <c:v>77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strCache>
            </c:strRef>
          </c:cat>
          <c:val>
            <c:numRef>
              <c:f>'Sheet1'!$D$2:$D$13</c:f>
              <c:numCache>
                <c:formatCode>General</c:formatCode>
                <c:ptCount val="12"/>
                <c:pt idx="0">
                  <c:v>66</c:v>
                </c:pt>
                <c:pt idx="1">
                  <c:v>64</c:v>
                </c:pt>
                <c:pt idx="2">
                  <c:v>70</c:v>
                </c:pt>
                <c:pt idx="3">
                  <c:v>77</c:v>
                </c:pt>
                <c:pt idx="4">
                  <c:v>75</c:v>
                </c:pt>
                <c:pt idx="5">
                  <c:v>73</c:v>
                </c:pt>
                <c:pt idx="6">
                  <c:v>73</c:v>
                </c:pt>
                <c:pt idx="7">
                  <c:v>79</c:v>
                </c:pt>
                <c:pt idx="8">
                  <c:v>71</c:v>
                </c:pt>
                <c:pt idx="9">
                  <c:v>60</c:v>
                </c:pt>
                <c:pt idx="10">
                  <c:v>74</c:v>
                </c:pt>
                <c:pt idx="11">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40191616"/>
        <c:axId val="140193152"/>
      </c:barChart>
      <c:catAx>
        <c:axId val="14019161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40193152"/>
        <c:crosses val="autoZero"/>
        <c:auto val="1"/>
        <c:lblAlgn val="ctr"/>
        <c:lblOffset val="100"/>
        <c:noMultiLvlLbl val="1"/>
      </c:catAx>
      <c:valAx>
        <c:axId val="14019315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4019161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c:v>
                </c:pt>
              </c:numCache>
            </c:numRef>
          </c:xVal>
          <c:yVal>
            <c:numRef>
              <c:f>Sheet1!$C$2</c:f>
              <c:numCache>
                <c:formatCode>General</c:formatCode>
                <c:ptCount val="1"/>
                <c:pt idx="0">
                  <c:v>61.9241192411925</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0.20532434824242399</c:v>
                </c:pt>
              </c:numCache>
            </c:numRef>
          </c:xVal>
          <c:yVal>
            <c:numRef>
              <c:f>Sheet1!$C$3</c:f>
              <c:numCache>
                <c:formatCode>General</c:formatCode>
                <c:ptCount val="1"/>
                <c:pt idx="0">
                  <c:v>64.227642276422898</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1.1799533161234099</c:v>
                </c:pt>
              </c:numCache>
            </c:numRef>
          </c:xVal>
          <c:yVal>
            <c:numRef>
              <c:f>Sheet1!$C$4</c:f>
              <c:numCache>
                <c:formatCode>General</c:formatCode>
                <c:ptCount val="1"/>
                <c:pt idx="0">
                  <c:v>66.529492455418406</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0.77125236866230296</c:v>
                </c:pt>
              </c:numCache>
            </c:numRef>
          </c:xVal>
          <c:yVal>
            <c:numRef>
              <c:f>Sheet1!$C$5</c:f>
              <c:numCache>
                <c:formatCode>General</c:formatCode>
                <c:ptCount val="1"/>
                <c:pt idx="0">
                  <c:v>66.003316749585494</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1.2317369280823101</c:v>
                </c:pt>
              </c:numCache>
            </c:numRef>
          </c:xVal>
          <c:yVal>
            <c:numRef>
              <c:f>Sheet1!$C$6</c:f>
              <c:numCache>
                <c:formatCode>General</c:formatCode>
                <c:ptCount val="1"/>
                <c:pt idx="0">
                  <c:v>68.376068376068403</c:v>
                </c:pt>
              </c:numCache>
            </c:numRef>
          </c:yVal>
          <c:smooth val="0"/>
        </c:ser>
        <c:ser>
          <c:idx val="6"/>
          <c:order val="5"/>
          <c:tx>
            <c:strRef>
              <c:f>Sheet1!$A$7</c:f>
              <c:strCache>
                <c:ptCount val="1"/>
                <c:pt idx="0">
                  <c:v>Effektivitet</c:v>
                </c:pt>
              </c:strCache>
            </c:strRef>
          </c:tx>
          <c:dLbls>
            <c:dLbl>
              <c:idx val="0"/>
              <c:layout>
                <c:manualLayout>
                  <c:x val="-1.7500000000000182E-2"/>
                  <c:y val="-3.0000000000000093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1.8349875871513399</c:v>
                </c:pt>
              </c:numCache>
            </c:numRef>
          </c:xVal>
          <c:yVal>
            <c:numRef>
              <c:f>Sheet1!$C$7</c:f>
              <c:numCache>
                <c:formatCode>General</c:formatCode>
                <c:ptCount val="1"/>
                <c:pt idx="0">
                  <c:v>49.794238683127702</c:v>
                </c:pt>
              </c:numCache>
            </c:numRef>
          </c:yVal>
          <c:smooth val="0"/>
        </c:ser>
        <c:dLbls>
          <c:showLegendKey val="0"/>
          <c:showVal val="0"/>
          <c:showCatName val="0"/>
          <c:showSerName val="0"/>
          <c:showPercent val="0"/>
          <c:showBubbleSize val="0"/>
        </c:dLbls>
        <c:axId val="213196160"/>
        <c:axId val="213210624"/>
      </c:scatterChart>
      <c:valAx>
        <c:axId val="213196160"/>
        <c:scaling>
          <c:orientation val="minMax"/>
          <c:max val="2"/>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3210624"/>
        <c:crosses val="autoZero"/>
        <c:crossBetween val="midCat"/>
      </c:valAx>
      <c:valAx>
        <c:axId val="213210624"/>
        <c:scaling>
          <c:orientation val="minMax"/>
          <c:max val="70"/>
          <c:min val="4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3196160"/>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layout>
                <c:manualLayout>
                  <c:x val="-0.10249999999999999"/>
                  <c:y val="0.06"/>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0.982653707869661</c:v>
                </c:pt>
              </c:numCache>
            </c:numRef>
          </c:xVal>
          <c:yVal>
            <c:numRef>
              <c:f>Sheet1!$C$2</c:f>
              <c:numCache>
                <c:formatCode>General</c:formatCode>
                <c:ptCount val="1"/>
                <c:pt idx="0">
                  <c:v>44.8611111111112</c:v>
                </c:pt>
              </c:numCache>
            </c:numRef>
          </c:yVal>
          <c:smooth val="0"/>
        </c:ser>
        <c:ser>
          <c:idx val="2"/>
          <c:order val="1"/>
          <c:tx>
            <c:strRef>
              <c:f>Sheet1!$A$3</c:f>
              <c:strCache>
                <c:ptCount val="1"/>
                <c:pt idx="0">
                  <c:v>Hur nöjd var du med förmågan att hålla överenskomna tidsramar?</c:v>
                </c:pt>
              </c:strCache>
            </c:strRef>
          </c:tx>
          <c:dLbls>
            <c:dLbl>
              <c:idx val="0"/>
              <c:layout>
                <c:manualLayout>
                  <c:x val="2.5000000000000001E-3"/>
                  <c:y val="5.5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1.4257455499235501</c:v>
                </c:pt>
              </c:numCache>
            </c:numRef>
          </c:xVal>
          <c:yVal>
            <c:numRef>
              <c:f>Sheet1!$C$3</c:f>
              <c:numCache>
                <c:formatCode>General</c:formatCode>
                <c:ptCount val="1"/>
                <c:pt idx="0">
                  <c:v>46.074074074074197</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2.4999999999999908E-2"/>
                  <c:y val="-6.5000000000000002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2.6150456311696102</c:v>
                </c:pt>
              </c:numCache>
            </c:numRef>
          </c:xVal>
          <c:yVal>
            <c:numRef>
              <c:f>Sheet1!$C$4</c:f>
              <c:numCache>
                <c:formatCode>General</c:formatCode>
                <c:ptCount val="1"/>
                <c:pt idx="0">
                  <c:v>52.813852813852897</c:v>
                </c:pt>
              </c:numCache>
            </c:numRef>
          </c:yVal>
          <c:smooth val="0"/>
        </c:ser>
        <c:dLbls>
          <c:showLegendKey val="0"/>
          <c:showVal val="0"/>
          <c:showCatName val="0"/>
          <c:showSerName val="0"/>
          <c:showPercent val="0"/>
          <c:showBubbleSize val="0"/>
        </c:dLbls>
        <c:axId val="213909888"/>
        <c:axId val="213911808"/>
      </c:scatterChart>
      <c:valAx>
        <c:axId val="213909888"/>
        <c:scaling>
          <c:orientation val="minMax"/>
          <c:max val="3"/>
          <c:min val="0.5"/>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3911808"/>
        <c:crosses val="autoZero"/>
        <c:crossBetween val="midCat"/>
      </c:valAx>
      <c:valAx>
        <c:axId val="213911808"/>
        <c:scaling>
          <c:orientation val="minMax"/>
          <c:max val="60"/>
          <c:min val="4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3909888"/>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Tillgänglighet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c:v>
                </c:pt>
              </c:numCache>
            </c:numRef>
          </c:xVal>
          <c:yVal>
            <c:numRef>
              <c:f>Sheet1!$C$2</c:f>
              <c:numCache>
                <c:formatCode>General</c:formatCode>
                <c:ptCount val="1"/>
                <c:pt idx="0">
                  <c:v>61.603871358493002</c:v>
                </c:pt>
              </c:numCache>
            </c:numRef>
          </c:yVal>
          <c:smooth val="0"/>
        </c:ser>
        <c:ser>
          <c:idx val="2"/>
          <c:order val="1"/>
          <c:tx>
            <c:strRef>
              <c:f>Sheet1!$A$3</c:f>
              <c:strCache>
                <c:ptCount val="1"/>
                <c:pt idx="0">
                  <c:v>Information</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0.34490947104946801</c:v>
                </c:pt>
              </c:numCache>
            </c:numRef>
          </c:xVal>
          <c:yVal>
            <c:numRef>
              <c:f>Sheet1!$C$3</c:f>
              <c:numCache>
                <c:formatCode>General</c:formatCode>
                <c:ptCount val="1"/>
                <c:pt idx="0">
                  <c:v>63.065975984109897</c:v>
                </c:pt>
              </c:numCache>
            </c:numRef>
          </c:yVal>
          <c:smooth val="0"/>
        </c:ser>
        <c:ser>
          <c:idx val="3"/>
          <c:order val="2"/>
          <c:tx>
            <c:strRef>
              <c:f>Sheet1!$A$4</c:f>
              <c:strCache>
                <c:ptCount val="1"/>
                <c:pt idx="0">
                  <c:v>Bemötande</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1.1427763594020699</c:v>
                </c:pt>
              </c:numCache>
            </c:numRef>
          </c:xVal>
          <c:yVal>
            <c:numRef>
              <c:f>Sheet1!$C$4</c:f>
              <c:numCache>
                <c:formatCode>General</c:formatCode>
                <c:ptCount val="1"/>
                <c:pt idx="0">
                  <c:v>66.322893647213505</c:v>
                </c:pt>
              </c:numCache>
            </c:numRef>
          </c:yVal>
          <c:smooth val="0"/>
        </c:ser>
        <c:ser>
          <c:idx val="4"/>
          <c:order val="3"/>
          <c:tx>
            <c:strRef>
              <c:f>Sheet1!$A$5</c:f>
              <c:strCache>
                <c:ptCount val="1"/>
                <c:pt idx="0">
                  <c:v>Kompetens</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Sheet1!$B$5</c:f>
              <c:numCache>
                <c:formatCode>General</c:formatCode>
                <c:ptCount val="1"/>
                <c:pt idx="0">
                  <c:v>0.82335254243399303</c:v>
                </c:pt>
              </c:numCache>
            </c:numRef>
          </c:xVal>
          <c:yVal>
            <c:numRef>
              <c:f>Sheet1!$C$5</c:f>
              <c:numCache>
                <c:formatCode>General</c:formatCode>
                <c:ptCount val="1"/>
                <c:pt idx="0">
                  <c:v>65.248445267649501</c:v>
                </c:pt>
              </c:numCache>
            </c:numRef>
          </c:yVal>
          <c:smooth val="0"/>
        </c:ser>
        <c:ser>
          <c:idx val="5"/>
          <c:order val="4"/>
          <c:tx>
            <c:strRef>
              <c:f>Sheet1!$A$6</c:f>
              <c:strCache>
                <c:ptCount val="1"/>
                <c:pt idx="0">
                  <c:v>Rättssäkerhet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Sheet1!$B$6</c:f>
              <c:numCache>
                <c:formatCode>General</c:formatCode>
                <c:ptCount val="1"/>
                <c:pt idx="0">
                  <c:v>1.11128550277739</c:v>
                </c:pt>
              </c:numCache>
            </c:numRef>
          </c:xVal>
          <c:yVal>
            <c:numRef>
              <c:f>Sheet1!$C$6</c:f>
              <c:numCache>
                <c:formatCode>General</c:formatCode>
                <c:ptCount val="1"/>
                <c:pt idx="0">
                  <c:v>67.763179066794294</c:v>
                </c:pt>
              </c:numCache>
            </c:numRef>
          </c:yVal>
          <c:smooth val="0"/>
        </c:ser>
        <c:ser>
          <c:idx val="6"/>
          <c:order val="5"/>
          <c:tx>
            <c:strRef>
              <c:f>Sheet1!$A$7</c:f>
              <c:strCache>
                <c:ptCount val="1"/>
                <c:pt idx="0">
                  <c:v>Effektivitet</c:v>
                </c:pt>
              </c:strCache>
            </c:strRef>
          </c:tx>
          <c:dLbls>
            <c:dLbl>
              <c:idx val="0"/>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Sheet1!$B$7</c:f>
              <c:numCache>
                <c:formatCode>General</c:formatCode>
                <c:ptCount val="1"/>
                <c:pt idx="0">
                  <c:v>1.8217131554180499</c:v>
                </c:pt>
              </c:numCache>
            </c:numRef>
          </c:xVal>
          <c:yVal>
            <c:numRef>
              <c:f>Sheet1!$C$7</c:f>
              <c:numCache>
                <c:formatCode>General</c:formatCode>
                <c:ptCount val="1"/>
                <c:pt idx="0">
                  <c:v>49.256324745181701</c:v>
                </c:pt>
              </c:numCache>
            </c:numRef>
          </c:yVal>
          <c:smooth val="0"/>
        </c:ser>
        <c:dLbls>
          <c:showLegendKey val="0"/>
          <c:showVal val="0"/>
          <c:showCatName val="0"/>
          <c:showSerName val="0"/>
          <c:showPercent val="0"/>
          <c:showBubbleSize val="0"/>
        </c:dLbls>
        <c:axId val="213399424"/>
        <c:axId val="213413888"/>
      </c:scatterChart>
      <c:valAx>
        <c:axId val="213399424"/>
        <c:scaling>
          <c:orientation val="minMax"/>
          <c:max val="2"/>
          <c:min val="0"/>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3413888"/>
        <c:crosses val="autoZero"/>
        <c:crossBetween val="midCat"/>
      </c:valAx>
      <c:valAx>
        <c:axId val="213413888"/>
        <c:scaling>
          <c:orientation val="minMax"/>
          <c:max val="70"/>
          <c:min val="4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3399424"/>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Sheet1!$A$2</c:f>
              <c:strCache>
                <c:ptCount val="1"/>
                <c:pt idx="0">
                  <c:v>Hur nöjd var du med tiden för handläggningen av ditt ärende?</c:v>
                </c:pt>
              </c:strCache>
            </c:strRef>
          </c:tx>
          <c:dLbls>
            <c:dLbl>
              <c:idx val="0"/>
              <c:layout>
                <c:manualLayout>
                  <c:x val="-3.7499999999999999E-2"/>
                  <c:y val="1.24998031496063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c:f>
              <c:numCache>
                <c:formatCode>General</c:formatCode>
                <c:ptCount val="1"/>
                <c:pt idx="0">
                  <c:v>0.97780486825868695</c:v>
                </c:pt>
              </c:numCache>
            </c:numRef>
          </c:xVal>
          <c:yVal>
            <c:numRef>
              <c:f>Sheet1!$C$2</c:f>
              <c:numCache>
                <c:formatCode>General</c:formatCode>
                <c:ptCount val="1"/>
                <c:pt idx="0">
                  <c:v>44.236516937698802</c:v>
                </c:pt>
              </c:numCache>
            </c:numRef>
          </c:yVal>
          <c:smooth val="0"/>
        </c:ser>
        <c:ser>
          <c:idx val="2"/>
          <c:order val="1"/>
          <c:tx>
            <c:strRef>
              <c:f>Sheet1!$A$3</c:f>
              <c:strCache>
                <c:ptCount val="1"/>
                <c:pt idx="0">
                  <c:v>Hur nöjd var du med förmågan att hålla överenskomna tidsramar?</c:v>
                </c:pt>
              </c:strCache>
            </c:strRef>
          </c:tx>
          <c:dLbls>
            <c:dLbl>
              <c:idx val="0"/>
              <c:layout>
                <c:manualLayout>
                  <c:x val="0"/>
                  <c:y val="5.2499999999999908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Sheet1!$B$3</c:f>
              <c:numCache>
                <c:formatCode>General</c:formatCode>
                <c:ptCount val="1"/>
                <c:pt idx="0">
                  <c:v>1.4554403006610299</c:v>
                </c:pt>
              </c:numCache>
            </c:numRef>
          </c:xVal>
          <c:yVal>
            <c:numRef>
              <c:f>Sheet1!$C$3</c:f>
              <c:numCache>
                <c:formatCode>General</c:formatCode>
                <c:ptCount val="1"/>
                <c:pt idx="0">
                  <c:v>45.5665514589911</c:v>
                </c:pt>
              </c:numCache>
            </c:numRef>
          </c:yVal>
          <c:smooth val="0"/>
        </c:ser>
        <c:ser>
          <c:idx val="3"/>
          <c:order val="2"/>
          <c:tx>
            <c:strRef>
              <c:f>Sheet1!$A$4</c:f>
              <c:strCache>
                <c:ptCount val="1"/>
                <c:pt idx="0">
                  <c:v>Hur nöjd var du med rutinerna kring handläggningen av ditt ärende?</c:v>
                </c:pt>
              </c:strCache>
            </c:strRef>
          </c:tx>
          <c:dLbls>
            <c:dLbl>
              <c:idx val="0"/>
              <c:layout>
                <c:manualLayout>
                  <c:x val="-4.749999999999991E-2"/>
                  <c:y val="-6.7500000000000004E-2"/>
                </c:manualLayout>
              </c:layout>
              <c:spPr/>
              <c:txPr>
                <a:bodyPr/>
                <a:lstStyle/>
                <a:p>
                  <a:pPr>
                    <a:defRPr sz="800"/>
                  </a:pPr>
                  <a:endParaRPr lang="sv-SE"/>
                </a:p>
              </c:txPr>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Sheet1!$B$4</c:f>
              <c:numCache>
                <c:formatCode>General</c:formatCode>
                <c:ptCount val="1"/>
                <c:pt idx="0">
                  <c:v>2.6228284794775898</c:v>
                </c:pt>
              </c:numCache>
            </c:numRef>
          </c:xVal>
          <c:yVal>
            <c:numRef>
              <c:f>Sheet1!$C$4</c:f>
              <c:numCache>
                <c:formatCode>General</c:formatCode>
                <c:ptCount val="1"/>
                <c:pt idx="0">
                  <c:v>52.637255926762599</c:v>
                </c:pt>
              </c:numCache>
            </c:numRef>
          </c:yVal>
          <c:smooth val="0"/>
        </c:ser>
        <c:dLbls>
          <c:showLegendKey val="0"/>
          <c:showVal val="0"/>
          <c:showCatName val="0"/>
          <c:showSerName val="0"/>
          <c:showPercent val="0"/>
          <c:showBubbleSize val="0"/>
        </c:dLbls>
        <c:axId val="214260352"/>
        <c:axId val="214270720"/>
      </c:scatterChart>
      <c:valAx>
        <c:axId val="214260352"/>
        <c:scaling>
          <c:orientation val="minMax"/>
          <c:max val="3"/>
          <c:min val="0.5"/>
        </c:scaling>
        <c:delete val="0"/>
        <c:axPos val="b"/>
        <c:title>
          <c:tx>
            <c:rich>
              <a:bodyPr/>
              <a:lstStyle/>
              <a:p>
                <a:pPr>
                  <a:defRPr/>
                </a:pPr>
                <a:r>
                  <a:rPr lang="sv-SE" sz="1200">
                    <a:latin typeface="Tw Cen MT"/>
                  </a:rPr>
                  <a:t>Effektmått</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4270720"/>
        <c:crosses val="autoZero"/>
        <c:crossBetween val="midCat"/>
      </c:valAx>
      <c:valAx>
        <c:axId val="214270720"/>
        <c:scaling>
          <c:orientation val="minMax"/>
          <c:max val="60"/>
          <c:min val="40"/>
        </c:scaling>
        <c:delete val="0"/>
        <c:axPos val="l"/>
        <c:title>
          <c:tx>
            <c:rich>
              <a:bodyPr/>
              <a:lstStyle/>
              <a:p>
                <a:pPr>
                  <a:defRPr/>
                </a:pPr>
                <a:r>
                  <a:rPr lang="sv-SE" sz="1200">
                    <a:latin typeface="Tw Cen MT"/>
                  </a:rPr>
                  <a:t>Betyg</a:t>
                </a:r>
              </a:p>
            </c:rich>
          </c:tx>
          <c:overlay val="0"/>
        </c:title>
        <c:numFmt formatCode="General" sourceLinked="1"/>
        <c:majorTickMark val="out"/>
        <c:minorTickMark val="out"/>
        <c:tickLblPos val="nextTo"/>
        <c:txPr>
          <a:bodyPr/>
          <a:lstStyle/>
          <a:p>
            <a:pPr>
              <a:defRPr sz="1200">
                <a:solidFill>
                  <a:prstClr val="black"/>
                </a:solidFill>
                <a:latin typeface="Tw Cen MT"/>
              </a:defRPr>
            </a:pPr>
            <a:endParaRPr lang="sv-SE"/>
          </a:p>
        </c:txPr>
        <c:crossAx val="214260352"/>
        <c:crosses val="autoZero"/>
        <c:crossBetween val="midCat"/>
      </c:valAx>
    </c:plotArea>
    <c:plotVisOnly val="1"/>
    <c:dispBlanksAs val="zero"/>
    <c:showDLblsOverMax val="1"/>
  </c:chart>
  <c:txPr>
    <a:bodyPr/>
    <a:lstStyle/>
    <a:p>
      <a:pPr>
        <a:defRPr sz="1800"/>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'Sheet1'!$B$2:$B$4</c:f>
              <c:numCache>
                <c:formatCode>General</c:formatCode>
                <c:ptCount val="3"/>
                <c:pt idx="0">
                  <c:v>60</c:v>
                </c:pt>
                <c:pt idx="1">
                  <c:v>61</c:v>
                </c:pt>
                <c:pt idx="2">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'Sheet1'!$C$2:$C$4</c:f>
              <c:numCache>
                <c:formatCode>General</c:formatCode>
                <c:ptCount val="3"/>
                <c:pt idx="0">
                  <c:v>57</c:v>
                </c:pt>
                <c:pt idx="1">
                  <c:v>85</c:v>
                </c:pt>
                <c:pt idx="2">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'Sheet1'!$D$2:$D$4</c:f>
              <c:numCache>
                <c:formatCode>General</c:formatCode>
                <c:ptCount val="3"/>
                <c:pt idx="0">
                  <c:v>52</c:v>
                </c:pt>
                <c:pt idx="2">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Man</c:v>
                </c:pt>
                <c:pt idx="1">
                  <c:v>Kvinna</c:v>
                </c:pt>
                <c:pt idx="2">
                  <c:v>Total</c:v>
                </c:pt>
              </c:strCache>
            </c:strRef>
          </c:cat>
          <c:val>
            <c:numRef>
              <c:f>'Sheet1'!$E$2:$E$4</c:f>
              <c:numCache>
                <c:formatCode>General</c:formatCode>
                <c:ptCount val="3"/>
                <c:pt idx="0">
                  <c:v>57</c:v>
                </c:pt>
                <c:pt idx="1">
                  <c:v>85</c:v>
                </c:pt>
                <c:pt idx="2">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4184320"/>
        <c:axId val="214185856"/>
      </c:barChart>
      <c:catAx>
        <c:axId val="21418432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4185856"/>
        <c:crosses val="autoZero"/>
        <c:auto val="1"/>
        <c:lblAlgn val="ctr"/>
        <c:lblOffset val="100"/>
        <c:noMultiLvlLbl val="1"/>
      </c:catAx>
      <c:valAx>
        <c:axId val="21418585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418432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'Sheet1'!$B$2:$B$8</c:f>
              <c:numCache>
                <c:formatCode>General</c:formatCode>
                <c:ptCount val="7"/>
                <c:pt idx="0">
                  <c:v>66</c:v>
                </c:pt>
                <c:pt idx="1">
                  <c:v>60</c:v>
                </c:pt>
                <c:pt idx="2">
                  <c:v>59</c:v>
                </c:pt>
                <c:pt idx="3">
                  <c:v>59</c:v>
                </c:pt>
                <c:pt idx="4">
                  <c:v>61</c:v>
                </c:pt>
                <c:pt idx="5">
                  <c:v>62</c:v>
                </c:pt>
                <c:pt idx="6">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'Sheet1'!$C$2:$C$8</c:f>
              <c:numCache>
                <c:formatCode>General</c:formatCode>
                <c:ptCount val="7"/>
                <c:pt idx="1">
                  <c:v>58</c:v>
                </c:pt>
                <c:pt idx="2">
                  <c:v>63</c:v>
                </c:pt>
                <c:pt idx="3">
                  <c:v>57</c:v>
                </c:pt>
                <c:pt idx="4">
                  <c:v>67</c:v>
                </c:pt>
                <c:pt idx="6">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'Sheet1'!$D$2:$D$8</c:f>
              <c:numCache>
                <c:formatCode>General</c:formatCode>
                <c:ptCount val="7"/>
                <c:pt idx="6">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- 24 år</c:v>
                </c:pt>
                <c:pt idx="1">
                  <c:v>25-34 år</c:v>
                </c:pt>
                <c:pt idx="2">
                  <c:v>35-44 år</c:v>
                </c:pt>
                <c:pt idx="3">
                  <c:v>45-54 år</c:v>
                </c:pt>
                <c:pt idx="4">
                  <c:v>55-64 år</c:v>
                </c:pt>
                <c:pt idx="5">
                  <c:v>65 år -</c:v>
                </c:pt>
                <c:pt idx="6">
                  <c:v>Total</c:v>
                </c:pt>
              </c:strCache>
            </c:strRef>
          </c:cat>
          <c:val>
            <c:numRef>
              <c:f>'Sheet1'!$E$2:$E$8</c:f>
              <c:numCache>
                <c:formatCode>General</c:formatCode>
                <c:ptCount val="7"/>
                <c:pt idx="1">
                  <c:v>58</c:v>
                </c:pt>
                <c:pt idx="2">
                  <c:v>62</c:v>
                </c:pt>
                <c:pt idx="3">
                  <c:v>57</c:v>
                </c:pt>
                <c:pt idx="4">
                  <c:v>64</c:v>
                </c:pt>
                <c:pt idx="5">
                  <c:v>58</c:v>
                </c:pt>
                <c:pt idx="6">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4386944"/>
        <c:axId val="214396928"/>
      </c:barChart>
      <c:catAx>
        <c:axId val="214386944"/>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4396928"/>
        <c:crosses val="autoZero"/>
        <c:auto val="1"/>
        <c:lblAlgn val="ctr"/>
        <c:lblOffset val="100"/>
        <c:noMultiLvlLbl val="1"/>
      </c:catAx>
      <c:valAx>
        <c:axId val="21439692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4386944"/>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'Sheet1'!$B$2:$B$10</c:f>
              <c:numCache>
                <c:formatCode>General</c:formatCode>
                <c:ptCount val="9"/>
                <c:pt idx="0">
                  <c:v>54</c:v>
                </c:pt>
                <c:pt idx="1">
                  <c:v>60</c:v>
                </c:pt>
                <c:pt idx="2">
                  <c:v>68</c:v>
                </c:pt>
                <c:pt idx="3">
                  <c:v>57</c:v>
                </c:pt>
                <c:pt idx="4">
                  <c:v>60</c:v>
                </c:pt>
                <c:pt idx="5">
                  <c:v>53</c:v>
                </c:pt>
                <c:pt idx="6">
                  <c:v>58</c:v>
                </c:pt>
                <c:pt idx="7">
                  <c:v>62</c:v>
                </c:pt>
                <c:pt idx="8">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Jordbruk</c:v>
                </c:pt>
                <c:pt idx="1">
                  <c:v>Industri (tillverkning, verkstad, bygg m.m.)</c:v>
                </c:pt>
                <c:pt idx="2">
                  <c:v>Transport och magasinering</c:v>
                </c:pt>
                <c:pt idx="3">
                  <c:v>Handel</c:v>
                </c:pt>
                <c:pt idx="4">
                  <c:v>Hotell, restaurang och underhållning (café, pubar, danslokaler m.m.)</c:v>
                </c:pt>
                <c:pt idx="5">
                  <c:v>Skola, vård och omsorg</c:v>
                </c:pt>
                <c:pt idx="6">
                  <c:v>Företagstjänster (konsulter och övrig tjänstenäring)</c:v>
                </c:pt>
                <c:pt idx="7">
                  <c:v>Övrigt</c:v>
                </c:pt>
                <c:pt idx="8">
                  <c:v>Total</c:v>
                </c:pt>
              </c:strCache>
            </c:strRef>
          </c:cat>
          <c:val>
            <c:numRef>
              <c:f>'Sheet1'!$C$2:$C$10</c:f>
              <c:numCache>
                <c:formatCode>General</c:formatCode>
                <c:ptCount val="9"/>
                <c:pt idx="1">
                  <c:v>57</c:v>
                </c:pt>
                <c:pt idx="3">
                  <c:v>68</c:v>
                </c:pt>
                <c:pt idx="7">
                  <c:v>58</c:v>
                </c:pt>
                <c:pt idx="8">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4542208"/>
        <c:axId val="214543744"/>
      </c:barChart>
      <c:catAx>
        <c:axId val="21454220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4543744"/>
        <c:crosses val="autoZero"/>
        <c:auto val="1"/>
        <c:lblAlgn val="ctr"/>
        <c:lblOffset val="100"/>
        <c:noMultiLvlLbl val="1"/>
      </c:catAx>
      <c:valAx>
        <c:axId val="21454374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454220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'Sheet1'!$B$2:$B$8</c:f>
              <c:numCache>
                <c:formatCode>General</c:formatCode>
                <c:ptCount val="7"/>
                <c:pt idx="0">
                  <c:v>57</c:v>
                </c:pt>
                <c:pt idx="1">
                  <c:v>57</c:v>
                </c:pt>
                <c:pt idx="2">
                  <c:v>57</c:v>
                </c:pt>
                <c:pt idx="3">
                  <c:v>60</c:v>
                </c:pt>
                <c:pt idx="4">
                  <c:v>64</c:v>
                </c:pt>
                <c:pt idx="5">
                  <c:v>64</c:v>
                </c:pt>
                <c:pt idx="6">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0</c:v>
                </c:pt>
                <c:pt idx="1">
                  <c:v>1-5</c:v>
                </c:pt>
                <c:pt idx="2">
                  <c:v>6-10</c:v>
                </c:pt>
                <c:pt idx="3">
                  <c:v>11-50</c:v>
                </c:pt>
                <c:pt idx="4">
                  <c:v>51-100</c:v>
                </c:pt>
                <c:pt idx="5">
                  <c:v>101 eller fler</c:v>
                </c:pt>
                <c:pt idx="6">
                  <c:v>Total</c:v>
                </c:pt>
              </c:strCache>
            </c:strRef>
          </c:cat>
          <c:val>
            <c:numRef>
              <c:f>'Sheet1'!$C$2:$C$8</c:f>
              <c:numCache>
                <c:formatCode>General</c:formatCode>
                <c:ptCount val="7"/>
                <c:pt idx="1">
                  <c:v>62</c:v>
                </c:pt>
                <c:pt idx="2">
                  <c:v>44</c:v>
                </c:pt>
                <c:pt idx="3">
                  <c:v>70</c:v>
                </c:pt>
                <c:pt idx="5">
                  <c:v>54</c:v>
                </c:pt>
                <c:pt idx="6">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4727680"/>
        <c:axId val="215032576"/>
      </c:barChart>
      <c:catAx>
        <c:axId val="21472768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5032576"/>
        <c:crosses val="autoZero"/>
        <c:auto val="1"/>
        <c:lblAlgn val="ctr"/>
        <c:lblOffset val="100"/>
        <c:noMultiLvlLbl val="1"/>
      </c:catAx>
      <c:valAx>
        <c:axId val="21503257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472768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'Sheet1'!$B$2:$B$5</c:f>
              <c:numCache>
                <c:formatCode>General</c:formatCode>
                <c:ptCount val="4"/>
                <c:pt idx="0">
                  <c:v>69</c:v>
                </c:pt>
                <c:pt idx="1">
                  <c:v>40</c:v>
                </c:pt>
                <c:pt idx="2">
                  <c:v>16</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'Sheet1'!$C$2:$C$5</c:f>
              <c:numCache>
                <c:formatCode>General</c:formatCode>
                <c:ptCount val="4"/>
                <c:pt idx="0">
                  <c:v>65</c:v>
                </c:pt>
                <c:pt idx="1">
                  <c:v>48</c:v>
                </c:pt>
                <c:pt idx="3">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'Sheet1'!$D$2:$D$5</c:f>
              <c:numCache>
                <c:formatCode>General</c:formatCode>
                <c:ptCount val="4"/>
                <c:pt idx="0">
                  <c:v>62</c:v>
                </c:pt>
                <c:pt idx="3">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Positivt</c:v>
                </c:pt>
                <c:pt idx="1">
                  <c:v>Delvis positivt</c:v>
                </c:pt>
                <c:pt idx="2">
                  <c:v>Negativt</c:v>
                </c:pt>
                <c:pt idx="3">
                  <c:v>Total</c:v>
                </c:pt>
              </c:strCache>
            </c:strRef>
          </c:cat>
          <c:val>
            <c:numRef>
              <c:f>'Sheet1'!$E$2:$E$5</c:f>
              <c:numCache>
                <c:formatCode>General</c:formatCode>
                <c:ptCount val="4"/>
                <c:pt idx="0">
                  <c:v>65</c:v>
                </c:pt>
                <c:pt idx="1">
                  <c:v>48</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4855040"/>
        <c:axId val="214865024"/>
      </c:barChart>
      <c:catAx>
        <c:axId val="214855040"/>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4865024"/>
        <c:crosses val="autoZero"/>
        <c:auto val="1"/>
        <c:lblAlgn val="ctr"/>
        <c:lblOffset val="100"/>
        <c:noMultiLvlLbl val="1"/>
      </c:catAx>
      <c:valAx>
        <c:axId val="214865024"/>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4855040"/>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'Sheet1'!$B$2:$B$4</c:f>
              <c:numCache>
                <c:formatCode>General</c:formatCode>
                <c:ptCount val="3"/>
                <c:pt idx="0">
                  <c:v>46</c:v>
                </c:pt>
                <c:pt idx="1">
                  <c:v>57</c:v>
                </c:pt>
                <c:pt idx="2">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'Sheet1'!$C$2:$C$4</c:f>
              <c:numCache>
                <c:formatCode>General</c:formatCode>
                <c:ptCount val="3"/>
                <c:pt idx="2">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'Sheet1'!$D$2:$D$4</c:f>
              <c:numCache>
                <c:formatCode>General</c:formatCode>
                <c:ptCount val="3"/>
                <c:pt idx="2">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Föreläggande och/eller åtgärder behövde vidtas</c:v>
                </c:pt>
                <c:pt idx="1">
                  <c:v>Varken föreläggande eller åtgärder behövde vidtas</c:v>
                </c:pt>
                <c:pt idx="2">
                  <c:v>Total</c:v>
                </c:pt>
              </c:strCache>
            </c:strRef>
          </c:cat>
          <c:val>
            <c:numRef>
              <c:f>'Sheet1'!$E$2:$E$4</c:f>
              <c:numCache>
                <c:formatCode>General</c:formatCode>
                <c:ptCount val="3"/>
                <c:pt idx="2">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5018496"/>
        <c:axId val="215102208"/>
      </c:barChart>
      <c:catAx>
        <c:axId val="21501849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5102208"/>
        <c:crosses val="autoZero"/>
        <c:auto val="1"/>
        <c:lblAlgn val="ctr"/>
        <c:lblOffset val="100"/>
        <c:noMultiLvlLbl val="1"/>
      </c:catAx>
      <c:valAx>
        <c:axId val="21510220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501849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'Sheet1'!$B$2:$B$5</c:f>
              <c:numCache>
                <c:formatCode>General</c:formatCode>
                <c:ptCount val="4"/>
                <c:pt idx="0">
                  <c:v>66</c:v>
                </c:pt>
                <c:pt idx="1">
                  <c:v>75</c:v>
                </c:pt>
                <c:pt idx="2">
                  <c:v>72</c:v>
                </c:pt>
                <c:pt idx="3">
                  <c:v>69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Övriga</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'Sheet1'!$C$2:$C$5</c:f>
              <c:numCache>
                <c:formatCode>General</c:formatCode>
                <c:ptCount val="3"/>
                <c:pt idx="0">
                  <c:v>76</c:v>
                </c:pt>
                <c:pt idx="1">
                  <c:v>72</c:v>
                </c:pt>
                <c:pt idx="2">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Totalt</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2016Q1</c:v>
                </c:pt>
                <c:pt idx="1">
                  <c:v>2016Q2</c:v>
                </c:pt>
                <c:pt idx="2">
                  <c:v>2016Q3</c:v>
                </c:pt>
                <c:pt idx="3">
                  <c:v>2016Q4</c:v>
                </c:pt>
              </c:strCache>
            </c:strRef>
          </c:cat>
          <c:val>
            <c:numRef>
              <c:f>'Sheet1'!$D$2:$D$5</c:f>
              <c:numCache>
                <c:formatCode>General</c:formatCode>
                <c:ptCount val="4"/>
                <c:pt idx="0">
                  <c:v>67</c:v>
                </c:pt>
                <c:pt idx="1">
                  <c:v>74</c:v>
                </c:pt>
                <c:pt idx="2">
                  <c:v>73</c:v>
                </c:pt>
                <c:pt idx="3">
                  <c:v>68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152928256"/>
        <c:axId val="152929792"/>
      </c:barChart>
      <c:catAx>
        <c:axId val="15292825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152929792"/>
        <c:crosses val="autoZero"/>
        <c:auto val="1"/>
        <c:lblAlgn val="ctr"/>
        <c:lblOffset val="100"/>
        <c:noMultiLvlLbl val="1"/>
      </c:catAx>
      <c:valAx>
        <c:axId val="15292979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15292825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'Sheet1'!$B$2:$B$8</c:f>
              <c:numCache>
                <c:formatCode>General</c:formatCode>
                <c:ptCount val="7"/>
                <c:pt idx="0">
                  <c:v>60</c:v>
                </c:pt>
                <c:pt idx="1">
                  <c:v>59</c:v>
                </c:pt>
                <c:pt idx="2">
                  <c:v>61</c:v>
                </c:pt>
                <c:pt idx="3">
                  <c:v>65</c:v>
                </c:pt>
                <c:pt idx="4">
                  <c:v>66</c:v>
                </c:pt>
                <c:pt idx="5">
                  <c:v>55</c:v>
                </c:pt>
                <c:pt idx="6">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'Sheet1'!$C$2:$C$8</c:f>
              <c:numCache>
                <c:formatCode>General</c:formatCode>
                <c:ptCount val="7"/>
                <c:pt idx="0">
                  <c:v>57</c:v>
                </c:pt>
                <c:pt idx="1">
                  <c:v>59</c:v>
                </c:pt>
                <c:pt idx="2">
                  <c:v>59</c:v>
                </c:pt>
                <c:pt idx="3">
                  <c:v>81</c:v>
                </c:pt>
                <c:pt idx="6">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'Sheet1'!$D$2:$D$8</c:f>
              <c:numCache>
                <c:formatCode>General</c:formatCode>
                <c:ptCount val="7"/>
                <c:pt idx="6">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Telefon</c:v>
                </c:pt>
                <c:pt idx="1">
                  <c:v>E-post</c:v>
                </c:pt>
                <c:pt idx="2">
                  <c:v>Brev</c:v>
                </c:pt>
                <c:pt idx="3">
                  <c:v>Personligt möte</c:v>
                </c:pt>
                <c:pt idx="4">
                  <c:v>Digital tjänst</c:v>
                </c:pt>
                <c:pt idx="5">
                  <c:v>Annat sätt</c:v>
                </c:pt>
                <c:pt idx="6">
                  <c:v>Total</c:v>
                </c:pt>
              </c:strCache>
            </c:strRef>
          </c:cat>
          <c:val>
            <c:numRef>
              <c:f>'Sheet1'!$E$2:$E$8</c:f>
              <c:numCache>
                <c:formatCode>General</c:formatCode>
                <c:ptCount val="7"/>
                <c:pt idx="0">
                  <c:v>58</c:v>
                </c:pt>
                <c:pt idx="1">
                  <c:v>58</c:v>
                </c:pt>
                <c:pt idx="2">
                  <c:v>57</c:v>
                </c:pt>
                <c:pt idx="3">
                  <c:v>80</c:v>
                </c:pt>
                <c:pt idx="6">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3791872"/>
        <c:axId val="213793408"/>
      </c:barChart>
      <c:catAx>
        <c:axId val="213791872"/>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3793408"/>
        <c:crosses val="autoZero"/>
        <c:auto val="1"/>
        <c:lblAlgn val="ctr"/>
        <c:lblOffset val="100"/>
        <c:noMultiLvlLbl val="1"/>
      </c:catAx>
      <c:valAx>
        <c:axId val="213793408"/>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3791872"/>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'Sheet1'!$B$2:$B$5</c:f>
              <c:numCache>
                <c:formatCode>General</c:formatCode>
                <c:ptCount val="4"/>
                <c:pt idx="0">
                  <c:v>71</c:v>
                </c:pt>
                <c:pt idx="1">
                  <c:v>56</c:v>
                </c:pt>
                <c:pt idx="2">
                  <c:v>51</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'Sheet1'!$C$2:$C$5</c:f>
              <c:numCache>
                <c:formatCode>General</c:formatCode>
                <c:ptCount val="4"/>
                <c:pt idx="0">
                  <c:v>72</c:v>
                </c:pt>
                <c:pt idx="1">
                  <c:v>59</c:v>
                </c:pt>
                <c:pt idx="2">
                  <c:v>56</c:v>
                </c:pt>
                <c:pt idx="3">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'Sheet1'!$D$2:$D$5</c:f>
              <c:numCache>
                <c:formatCode>General</c:formatCode>
                <c:ptCount val="4"/>
                <c:pt idx="1">
                  <c:v>43</c:v>
                </c:pt>
                <c:pt idx="3">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fick fullständig information</c:v>
                </c:pt>
                <c:pt idx="1">
                  <c:v>Ja, fick viss information</c:v>
                </c:pt>
                <c:pt idx="2">
                  <c:v>Nej, inte alls</c:v>
                </c:pt>
                <c:pt idx="3">
                  <c:v>Total</c:v>
                </c:pt>
              </c:strCache>
            </c:strRef>
          </c:cat>
          <c:val>
            <c:numRef>
              <c:f>'Sheet1'!$E$2:$E$5</c:f>
              <c:numCache>
                <c:formatCode>General</c:formatCode>
                <c:ptCount val="4"/>
                <c:pt idx="0">
                  <c:v>72</c:v>
                </c:pt>
                <c:pt idx="1">
                  <c:v>57</c:v>
                </c:pt>
                <c:pt idx="2">
                  <c:v>56</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5767296"/>
        <c:axId val="215785472"/>
      </c:barChart>
      <c:catAx>
        <c:axId val="21576729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5785472"/>
        <c:crosses val="autoZero"/>
        <c:auto val="1"/>
        <c:lblAlgn val="ctr"/>
        <c:lblOffset val="100"/>
        <c:noMultiLvlLbl val="1"/>
      </c:catAx>
      <c:valAx>
        <c:axId val="215785472"/>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576729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'Sheet1'!$B$2:$B$7</c:f>
              <c:numCache>
                <c:formatCode>General</c:formatCode>
                <c:ptCount val="6"/>
                <c:pt idx="0">
                  <c:v>77</c:v>
                </c:pt>
                <c:pt idx="1">
                  <c:v>66</c:v>
                </c:pt>
                <c:pt idx="2">
                  <c:v>55</c:v>
                </c:pt>
                <c:pt idx="3">
                  <c:v>49</c:v>
                </c:pt>
                <c:pt idx="4">
                  <c:v>33</c:v>
                </c:pt>
                <c:pt idx="5">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'Sheet1'!$C$2:$C$7</c:f>
              <c:numCache>
                <c:formatCode>General</c:formatCode>
                <c:ptCount val="6"/>
                <c:pt idx="0">
                  <c:v>71</c:v>
                </c:pt>
                <c:pt idx="1">
                  <c:v>70</c:v>
                </c:pt>
                <c:pt idx="2">
                  <c:v>57</c:v>
                </c:pt>
                <c:pt idx="3">
                  <c:v>60</c:v>
                </c:pt>
                <c:pt idx="5">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'Sheet1'!$D$2:$D$7</c:f>
              <c:numCache>
                <c:formatCode>General</c:formatCode>
                <c:ptCount val="6"/>
                <c:pt idx="5">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Helt rimlig</c:v>
                </c:pt>
                <c:pt idx="1">
                  <c:v>Ganska rimlig</c:v>
                </c:pt>
                <c:pt idx="2">
                  <c:v>Varken rimlig eller orimlig</c:v>
                </c:pt>
                <c:pt idx="3">
                  <c:v>Ganska orimlig</c:v>
                </c:pt>
                <c:pt idx="4">
                  <c:v>Helt orimlig</c:v>
                </c:pt>
                <c:pt idx="5">
                  <c:v>Total</c:v>
                </c:pt>
              </c:strCache>
            </c:strRef>
          </c:cat>
          <c:val>
            <c:numRef>
              <c:f>'Sheet1'!$E$2:$E$7</c:f>
              <c:numCache>
                <c:formatCode>General</c:formatCode>
                <c:ptCount val="6"/>
                <c:pt idx="0">
                  <c:v>67</c:v>
                </c:pt>
                <c:pt idx="1">
                  <c:v>68</c:v>
                </c:pt>
                <c:pt idx="2">
                  <c:v>57</c:v>
                </c:pt>
                <c:pt idx="3">
                  <c:v>58</c:v>
                </c:pt>
                <c:pt idx="5">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5689856"/>
        <c:axId val="215703936"/>
      </c:barChart>
      <c:catAx>
        <c:axId val="21568985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5703936"/>
        <c:crosses val="autoZero"/>
        <c:auto val="1"/>
        <c:lblAlgn val="ctr"/>
        <c:lblOffset val="100"/>
        <c:noMultiLvlLbl val="1"/>
      </c:catAx>
      <c:valAx>
        <c:axId val="215703936"/>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568985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'Sheet1'!$B$2:$B$5</c:f>
              <c:numCache>
                <c:formatCode>General</c:formatCode>
                <c:ptCount val="4"/>
                <c:pt idx="0">
                  <c:v>59</c:v>
                </c:pt>
                <c:pt idx="1">
                  <c:v>57</c:v>
                </c:pt>
                <c:pt idx="2">
                  <c:v>62</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'Sheet1'!$C$2:$C$5</c:f>
              <c:numCache>
                <c:formatCode>General</c:formatCode>
                <c:ptCount val="4"/>
                <c:pt idx="0">
                  <c:v>64</c:v>
                </c:pt>
                <c:pt idx="1">
                  <c:v>47</c:v>
                </c:pt>
                <c:pt idx="2">
                  <c:v>61</c:v>
                </c:pt>
                <c:pt idx="3">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'Sheet1'!$D$2:$D$5</c:f>
              <c:numCache>
                <c:formatCode>General</c:formatCode>
                <c:ptCount val="4"/>
                <c:pt idx="2">
                  <c:v>60</c:v>
                </c:pt>
                <c:pt idx="3">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från flera andra kommuner</c:v>
                </c:pt>
                <c:pt idx="1">
                  <c:v>Ja, från en kommun</c:v>
                </c:pt>
                <c:pt idx="2">
                  <c:v>Nej</c:v>
                </c:pt>
                <c:pt idx="3">
                  <c:v>Total</c:v>
                </c:pt>
              </c:strCache>
            </c:strRef>
          </c:cat>
          <c:val>
            <c:numRef>
              <c:f>'Sheet1'!$E$2:$E$5</c:f>
              <c:numCache>
                <c:formatCode>General</c:formatCode>
                <c:ptCount val="4"/>
                <c:pt idx="0">
                  <c:v>62</c:v>
                </c:pt>
                <c:pt idx="1">
                  <c:v>48</c:v>
                </c:pt>
                <c:pt idx="2">
                  <c:v>61</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5953408"/>
        <c:axId val="215954560"/>
      </c:barChart>
      <c:catAx>
        <c:axId val="215953408"/>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5954560"/>
        <c:crosses val="autoZero"/>
        <c:auto val="1"/>
        <c:lblAlgn val="ctr"/>
        <c:lblOffset val="100"/>
        <c:noMultiLvlLbl val="1"/>
      </c:catAx>
      <c:valAx>
        <c:axId val="21595456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5953408"/>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SKL Företag</c:v>
                </c:pt>
              </c:strCache>
            </c:strRef>
          </c:tx>
          <c:spPr>
            <a:solidFill>
              <a:srgbClr val="5CBAE6"/>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'Sheet1'!$B$2:$B$5</c:f>
              <c:numCache>
                <c:formatCode>General</c:formatCode>
                <c:ptCount val="4"/>
                <c:pt idx="0">
                  <c:v>58</c:v>
                </c:pt>
                <c:pt idx="1">
                  <c:v>61</c:v>
                </c:pt>
                <c:pt idx="2">
                  <c:v>63</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Företag</c:v>
                </c:pt>
              </c:strCache>
            </c:strRef>
          </c:tx>
          <c:spPr>
            <a:solidFill>
              <a:srgbClr val="B6D957"/>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'Sheet1'!$C$2:$C$5</c:f>
              <c:numCache>
                <c:formatCode>General</c:formatCode>
                <c:ptCount val="4"/>
                <c:pt idx="0">
                  <c:v>61</c:v>
                </c:pt>
                <c:pt idx="1">
                  <c:v>61</c:v>
                </c:pt>
                <c:pt idx="2">
                  <c:v>61</c:v>
                </c:pt>
                <c:pt idx="3">
                  <c:v>61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Övriga</c:v>
                </c:pt>
              </c:strCache>
            </c:strRef>
          </c:tx>
          <c:spPr>
            <a:solidFill>
              <a:srgbClr val="FAC364"/>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'Sheet1'!$D$2:$D$5</c:f>
              <c:numCache>
                <c:formatCode>General</c:formatCode>
                <c:ptCount val="4"/>
                <c:pt idx="3">
                  <c:v>52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Totalt</c:v>
                </c:pt>
              </c:strCache>
            </c:strRef>
          </c:tx>
          <c:spPr>
            <a:solidFill>
              <a:srgbClr val="8CD3FF"/>
            </a:solidFill>
            <a:ln>
              <a:solidFill>
                <a:srgbClr val="000000"/>
              </a:solidFill>
            </a:ln>
          </c:spPr>
          <c:invertIfNegative val="1"/>
          <c:dLbls>
            <c:dLbl>
              <c:idx val="0"/>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Ja, flera gånger</c:v>
                </c:pt>
                <c:pt idx="1">
                  <c:v>Ja, en gång</c:v>
                </c:pt>
                <c:pt idx="2">
                  <c:v>Nej</c:v>
                </c:pt>
                <c:pt idx="3">
                  <c:v>Total</c:v>
                </c:pt>
              </c:strCache>
            </c:strRef>
          </c:cat>
          <c:val>
            <c:numRef>
              <c:f>'Sheet1'!$E$2:$E$5</c:f>
              <c:numCache>
                <c:formatCode>General</c:formatCode>
                <c:ptCount val="4"/>
                <c:pt idx="0">
                  <c:v>60</c:v>
                </c:pt>
                <c:pt idx="1">
                  <c:v>61</c:v>
                </c:pt>
                <c:pt idx="2">
                  <c:v>60</c:v>
                </c:pt>
                <c:pt idx="3">
                  <c:v>60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overlap val="-10"/>
        <c:axId val="216558976"/>
        <c:axId val="216568960"/>
      </c:barChart>
      <c:catAx>
        <c:axId val="216558976"/>
        <c:scaling>
          <c:orientation val="minMax"/>
        </c:scaling>
        <c:delete val="0"/>
        <c:axPos val="b"/>
        <c:numFmt formatCode="General" sourceLinked="0"/>
        <c:majorTickMark val="out"/>
        <c:minorTickMark val="none"/>
        <c:tickLblPos val="nextTo"/>
        <c:txPr>
          <a:bodyPr/>
          <a:lstStyle/>
          <a:p>
            <a:pPr>
              <a:defRPr sz="800">
                <a:solidFill>
                  <a:prstClr val="black"/>
                </a:solidFill>
                <a:latin typeface="Tw Cen MT"/>
              </a:defRPr>
            </a:pPr>
            <a:endParaRPr lang="sv-SE"/>
          </a:p>
        </c:txPr>
        <c:crossAx val="216568960"/>
        <c:crosses val="autoZero"/>
        <c:auto val="1"/>
        <c:lblAlgn val="ctr"/>
        <c:lblOffset val="100"/>
        <c:noMultiLvlLbl val="1"/>
      </c:catAx>
      <c:valAx>
        <c:axId val="216568960"/>
        <c:scaling>
          <c:orientation val="minMax"/>
          <c:max val="100"/>
          <c:min val="0"/>
        </c:scaling>
        <c:delete val="0"/>
        <c:axPos val="l"/>
        <c:majorGridlines/>
        <c:title>
          <c:tx>
            <c:rich>
              <a:bodyPr/>
              <a:lstStyle/>
              <a:p>
                <a:pPr>
                  <a:defRPr/>
                </a:pPr>
                <a:r>
                  <a:rPr lang="sv-SE" sz="1200">
                    <a:latin typeface="Tw Cen MT"/>
                  </a:rPr>
                  <a:t>NKI</a:t>
                </a:r>
              </a:p>
            </c:rich>
          </c:tx>
          <c:overlay val="0"/>
        </c:title>
        <c:numFmt formatCode="General" sourceLinked="1"/>
        <c:majorTickMark val="out"/>
        <c:minorTickMark val="none"/>
        <c:tickLblPos val="nextTo"/>
        <c:txPr>
          <a:bodyPr/>
          <a:lstStyle/>
          <a:p>
            <a:pPr>
              <a:defRPr sz="800">
                <a:solidFill>
                  <a:prstClr val="black"/>
                </a:solidFill>
                <a:latin typeface="Tw Cen MT"/>
              </a:defRPr>
            </a:pPr>
            <a:endParaRPr lang="sv-SE"/>
          </a:p>
        </c:txPr>
        <c:crossAx val="216558976"/>
        <c:crosses val="autoZero"/>
        <c:crossBetween val="between"/>
      </c:val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Man</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83</c:v>
                </c:pt>
                <c:pt idx="1">
                  <c:v>86</c:v>
                </c:pt>
                <c:pt idx="2">
                  <c:v>100</c:v>
                </c:pt>
                <c:pt idx="3">
                  <c:v>87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Kvinna</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17</c:v>
                </c:pt>
                <c:pt idx="1">
                  <c:v>14</c:v>
                </c:pt>
                <c:pt idx="2">
                  <c:v>0</c:v>
                </c:pt>
                <c:pt idx="3">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6380928"/>
        <c:axId val="216358272"/>
        <c:axId val="0"/>
      </c:bar3DChart>
      <c:valAx>
        <c:axId val="216358272"/>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6380928"/>
        <c:crosses val="autoZero"/>
        <c:crossBetween val="between"/>
      </c:valAx>
      <c:catAx>
        <c:axId val="21638092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6358272"/>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- 24 år</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1</c:v>
                </c:pt>
                <c:pt idx="1">
                  <c:v>0</c:v>
                </c:pt>
                <c:pt idx="2">
                  <c:v>0</c:v>
                </c:pt>
                <c:pt idx="3">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25-34 år</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13</c:v>
                </c:pt>
                <c:pt idx="1">
                  <c:v>18</c:v>
                </c:pt>
                <c:pt idx="2">
                  <c:v>0</c:v>
                </c:pt>
                <c:pt idx="3">
                  <c:v>16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35-44 år</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25</c:v>
                </c:pt>
                <c:pt idx="1">
                  <c:v>28</c:v>
                </c:pt>
                <c:pt idx="2">
                  <c:v>8</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45-54 år</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'Sheet1'!$E$2:$E$5</c:f>
              <c:numCache>
                <c:formatCode>General</c:formatCode>
                <c:ptCount val="4"/>
                <c:pt idx="0">
                  <c:v>31</c:v>
                </c:pt>
                <c:pt idx="1">
                  <c:v>27</c:v>
                </c:pt>
                <c:pt idx="2">
                  <c:v>23</c:v>
                </c:pt>
                <c:pt idx="3">
                  <c:v>27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55-64 år</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'Sheet1'!$F$2:$F$5</c:f>
              <c:numCache>
                <c:formatCode>General</c:formatCode>
                <c:ptCount val="4"/>
                <c:pt idx="0">
                  <c:v>22</c:v>
                </c:pt>
                <c:pt idx="1">
                  <c:v>22</c:v>
                </c:pt>
                <c:pt idx="2">
                  <c:v>31</c:v>
                </c:pt>
                <c:pt idx="3">
                  <c:v>23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65 år -</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'Sheet1'!$G$2:$G$5</c:f>
              <c:numCache>
                <c:formatCode>General</c:formatCode>
                <c:ptCount val="4"/>
                <c:pt idx="0">
                  <c:v>9</c:v>
                </c:pt>
                <c:pt idx="1">
                  <c:v>5</c:v>
                </c:pt>
                <c:pt idx="2">
                  <c:v>38</c:v>
                </c:pt>
                <c:pt idx="3">
                  <c:v>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6632704"/>
        <c:axId val="216630784"/>
        <c:axId val="0"/>
      </c:bar3DChart>
      <c:valAx>
        <c:axId val="21663078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6632704"/>
        <c:crosses val="autoZero"/>
        <c:crossBetween val="between"/>
      </c:valAx>
      <c:catAx>
        <c:axId val="21663270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663078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Jordbruk</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0</c:v>
                </c:pt>
                <c:pt idx="1">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Industri (tillverkning, verkstad, bygg m.m.)</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36</c:v>
                </c:pt>
                <c:pt idx="1">
                  <c:v>45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Transport och magasinering</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2</c:v>
                </c:pt>
                <c:pt idx="1">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Handel</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6</c:v>
                </c:pt>
                <c:pt idx="1">
                  <c:v>13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Hotell, restaurang och underhållning (café, pubar, danslokaler m.m.)</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6</c:v>
                </c:pt>
                <c:pt idx="1">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Skola, vård och omsorg</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3</c:v>
                </c:pt>
                <c:pt idx="1">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7"/>
          <c:order val="6"/>
          <c:tx>
            <c:strRef>
              <c:f>Sheet1!$H$1</c:f>
              <c:strCache>
                <c:ptCount val="1"/>
                <c:pt idx="0">
                  <c:v>Företagstjänster (konsulter och övrig tjänstenäring)</c:v>
                </c:pt>
              </c:strCache>
            </c:strRef>
          </c:tx>
          <c:spPr>
            <a:solidFill>
              <a:srgbClr val="93B9C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'Sheet1'!$H$2:$H$3</c:f>
              <c:numCache>
                <c:formatCode>General</c:formatCode>
                <c:ptCount val="2"/>
                <c:pt idx="0">
                  <c:v>10</c:v>
                </c:pt>
                <c:pt idx="1">
                  <c:v>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8"/>
          <c:order val="7"/>
          <c:tx>
            <c:strRef>
              <c:f>Sheet1!$I$1</c:f>
              <c:strCache>
                <c:ptCount val="1"/>
                <c:pt idx="0">
                  <c:v>Övrigt</c:v>
                </c:pt>
              </c:strCache>
            </c:strRef>
          </c:tx>
          <c:spPr>
            <a:solidFill>
              <a:srgbClr val="CCC5A8"/>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'Sheet1'!$I$2:$I$3</c:f>
              <c:numCache>
                <c:formatCode>General</c:formatCode>
                <c:ptCount val="2"/>
                <c:pt idx="0">
                  <c:v>36</c:v>
                </c:pt>
                <c:pt idx="1">
                  <c:v>31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7110784"/>
        <c:axId val="217108864"/>
        <c:axId val="0"/>
      </c:bar3DChart>
      <c:valAx>
        <c:axId val="217108864"/>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7110784"/>
        <c:crosses val="autoZero"/>
        <c:crossBetween val="between"/>
      </c:valAx>
      <c:catAx>
        <c:axId val="217110784"/>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7108864"/>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legendEntry>
        <c:idx val="6"/>
        <c:txPr>
          <a:bodyPr/>
          <a:lstStyle/>
          <a:p>
            <a:pPr>
              <a:defRPr sz="1200">
                <a:latin typeface="Tw Cen MT"/>
              </a:defRPr>
            </a:pPr>
            <a:endParaRPr lang="sv-SE"/>
          </a:p>
        </c:txPr>
      </c:legendEntry>
      <c:legendEntry>
        <c:idx val="7"/>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0</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'Sheet1'!$B$2:$B$3</c:f>
              <c:numCache>
                <c:formatCode>General</c:formatCode>
                <c:ptCount val="2"/>
                <c:pt idx="0">
                  <c:v>8</c:v>
                </c:pt>
                <c:pt idx="1">
                  <c:v>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1-5</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'Sheet1'!$C$2:$C$3</c:f>
              <c:numCache>
                <c:formatCode>General</c:formatCode>
                <c:ptCount val="2"/>
                <c:pt idx="0">
                  <c:v>24</c:v>
                </c:pt>
                <c:pt idx="1">
                  <c:v>20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6-10</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'Sheet1'!$D$2:$D$3</c:f>
              <c:numCache>
                <c:formatCode>General</c:formatCode>
                <c:ptCount val="2"/>
                <c:pt idx="0">
                  <c:v>12</c:v>
                </c:pt>
                <c:pt idx="1">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4"/>
          <c:order val="3"/>
          <c:tx>
            <c:strRef>
              <c:f>Sheet1!$E$1</c:f>
              <c:strCache>
                <c:ptCount val="1"/>
                <c:pt idx="0">
                  <c:v>11-50</c:v>
                </c:pt>
              </c:strCache>
            </c:strRef>
          </c:tx>
          <c:spPr>
            <a:solidFill>
              <a:srgbClr val="8CD3FF"/>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'Sheet1'!$E$2:$E$3</c:f>
              <c:numCache>
                <c:formatCode>General</c:formatCode>
                <c:ptCount val="2"/>
                <c:pt idx="0">
                  <c:v>24</c:v>
                </c:pt>
                <c:pt idx="1">
                  <c:v>35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5"/>
          <c:order val="4"/>
          <c:tx>
            <c:strRef>
              <c:f>Sheet1!$F$1</c:f>
              <c:strCache>
                <c:ptCount val="1"/>
                <c:pt idx="0">
                  <c:v>51-100</c:v>
                </c:pt>
              </c:strCache>
            </c:strRef>
          </c:tx>
          <c:spPr>
            <a:solidFill>
              <a:srgbClr val="D998CB"/>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'Sheet1'!$F$2:$F$3</c:f>
              <c:numCache>
                <c:formatCode>General</c:formatCode>
                <c:ptCount val="2"/>
                <c:pt idx="0">
                  <c:v>10</c:v>
                </c:pt>
                <c:pt idx="1">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6"/>
          <c:order val="5"/>
          <c:tx>
            <c:strRef>
              <c:f>Sheet1!$G$1</c:f>
              <c:strCache>
                <c:ptCount val="1"/>
                <c:pt idx="0">
                  <c:v>101 eller fler</c:v>
                </c:pt>
              </c:strCache>
            </c:strRef>
          </c:tx>
          <c:spPr>
            <a:solidFill>
              <a:srgbClr val="F2D249"/>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SKL Företag</c:v>
                </c:pt>
                <c:pt idx="1">
                  <c:v>Företag</c:v>
                </c:pt>
              </c:strCache>
            </c:strRef>
          </c:cat>
          <c:val>
            <c:numRef>
              <c:f>'Sheet1'!$G$2:$G$3</c:f>
              <c:numCache>
                <c:formatCode>General</c:formatCode>
                <c:ptCount val="2"/>
                <c:pt idx="0">
                  <c:v>23</c:v>
                </c:pt>
                <c:pt idx="1">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6938368"/>
        <c:axId val="216936448"/>
        <c:axId val="0"/>
      </c:bar3DChart>
      <c:valAx>
        <c:axId val="21693644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6938368"/>
        <c:crosses val="autoZero"/>
        <c:crossBetween val="between"/>
      </c:valAx>
      <c:catAx>
        <c:axId val="216938368"/>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693644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legendEntry>
        <c:idx val="3"/>
        <c:txPr>
          <a:bodyPr/>
          <a:lstStyle/>
          <a:p>
            <a:pPr>
              <a:defRPr sz="1200">
                <a:latin typeface="Tw Cen MT"/>
              </a:defRPr>
            </a:pPr>
            <a:endParaRPr lang="sv-SE"/>
          </a:p>
        </c:txPr>
      </c:legendEntry>
      <c:legendEntry>
        <c:idx val="4"/>
        <c:txPr>
          <a:bodyPr/>
          <a:lstStyle/>
          <a:p>
            <a:pPr>
              <a:defRPr sz="1200">
                <a:latin typeface="Tw Cen MT"/>
              </a:defRPr>
            </a:pPr>
            <a:endParaRPr lang="sv-SE"/>
          </a:p>
        </c:txPr>
      </c:legendEntry>
      <c:legendEntry>
        <c:idx val="5"/>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ideWall>
    <c:backWall>
      <c:thickness val="0"/>
    </c:backWall>
    <c:plotArea>
      <c:layout/>
      <c:bar3DChart>
        <c:barDir val="bar"/>
        <c:grouping val="percentStacked"/>
        <c:varyColors val="0"/>
        <c:ser>
          <c:idx val="1"/>
          <c:order val="0"/>
          <c:tx>
            <c:strRef>
              <c:f>Sheet1!$B$1</c:f>
              <c:strCache>
                <c:ptCount val="1"/>
                <c:pt idx="0">
                  <c:v>Positivt</c:v>
                </c:pt>
              </c:strCache>
            </c:strRef>
          </c:tx>
          <c:spPr>
            <a:solidFill>
              <a:srgbClr val="5CBAE6"/>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'Sheet1'!$B$2:$B$5</c:f>
              <c:numCache>
                <c:formatCode>General</c:formatCode>
                <c:ptCount val="4"/>
                <c:pt idx="0">
                  <c:v>77</c:v>
                </c:pt>
                <c:pt idx="1">
                  <c:v>77</c:v>
                </c:pt>
                <c:pt idx="2">
                  <c:v>70</c:v>
                </c:pt>
                <c:pt idx="3">
                  <c:v>76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2"/>
          <c:order val="1"/>
          <c:tx>
            <c:strRef>
              <c:f>Sheet1!$C$1</c:f>
              <c:strCache>
                <c:ptCount val="1"/>
                <c:pt idx="0">
                  <c:v>Delvis positivt</c:v>
                </c:pt>
              </c:strCache>
            </c:strRef>
          </c:tx>
          <c:spPr>
            <a:solidFill>
              <a:srgbClr val="B6D957"/>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'Sheet1'!$C$2:$C$5</c:f>
              <c:numCache>
                <c:formatCode>General</c:formatCode>
                <c:ptCount val="4"/>
                <c:pt idx="0">
                  <c:v>15</c:v>
                </c:pt>
                <c:pt idx="1">
                  <c:v>18</c:v>
                </c:pt>
                <c:pt idx="2">
                  <c:v>10</c:v>
                </c:pt>
                <c:pt idx="3">
                  <c:v>18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ser>
          <c:idx val="3"/>
          <c:order val="2"/>
          <c:tx>
            <c:strRef>
              <c:f>Sheet1!$D$1</c:f>
              <c:strCache>
                <c:ptCount val="1"/>
                <c:pt idx="0">
                  <c:v>Negativt</c:v>
                </c:pt>
              </c:strCache>
            </c:strRef>
          </c:tx>
          <c:spPr>
            <a:solidFill>
              <a:srgbClr val="FAC364"/>
            </a:solidFill>
            <a:ln>
              <a:solidFill>
                <a:srgbClr val="000000"/>
              </a:solidFill>
            </a:ln>
          </c:spPr>
          <c:invertIfNegative val="1"/>
          <c:dLbls>
            <c:dLbl>
              <c:idx val="0"/>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800"/>
                  </a:pPr>
                  <a:endParaRPr lang="sv-S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SKL Företag</c:v>
                </c:pt>
                <c:pt idx="1">
                  <c:v>Företag</c:v>
                </c:pt>
                <c:pt idx="2">
                  <c:v>Övriga</c:v>
                </c:pt>
                <c:pt idx="3">
                  <c:v>Totalt</c:v>
                </c:pt>
              </c:strCache>
            </c:strRef>
          </c:cat>
          <c:val>
            <c:numRef>
              <c:f>'Sheet1'!$D$2:$D$5</c:f>
              <c:numCache>
                <c:formatCode>General</c:formatCode>
                <c:ptCount val="4"/>
                <c:pt idx="0">
                  <c:v>8</c:v>
                </c:pt>
                <c:pt idx="1">
                  <c:v>5</c:v>
                </c:pt>
                <c:pt idx="2">
                  <c:v>20</c:v>
                </c:pt>
                <c:pt idx="3">
                  <c:v>6</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000000"/>
                    </a:solidFill>
                  </a:ln>
                </c14:spPr>
              </c14:invertSolidFillFmt>
            </c:ext>
          </c:extLst>
        </c:ser>
        <c:dLbls>
          <c:showLegendKey val="0"/>
          <c:showVal val="0"/>
          <c:showCatName val="0"/>
          <c:showSerName val="0"/>
          <c:showPercent val="0"/>
          <c:showBubbleSize val="0"/>
        </c:dLbls>
        <c:gapWidth val="150"/>
        <c:shape val="box"/>
        <c:axId val="217416832"/>
        <c:axId val="217402368"/>
        <c:axId val="0"/>
      </c:bar3DChart>
      <c:valAx>
        <c:axId val="217402368"/>
        <c:scaling>
          <c:orientation val="minMax"/>
          <c:max val="1"/>
          <c:min val="0"/>
        </c:scaling>
        <c:delete val="0"/>
        <c:axPos val="b"/>
        <c:majorGridlines/>
        <c:title>
          <c:tx>
            <c:rich>
              <a:bodyPr/>
              <a:lstStyle/>
              <a:p>
                <a:pPr>
                  <a:defRPr/>
                </a:pPr>
                <a:r>
                  <a:rPr lang="sv-SE" sz="1200">
                    <a:latin typeface="Tw Cen MT"/>
                  </a:rPr>
                  <a:t>Andel %</a:t>
                </a:r>
              </a:p>
            </c:rich>
          </c:tx>
          <c:overlay val="0"/>
        </c:title>
        <c:numFmt formatCode="0%" sourceLinked="1"/>
        <c:majorTickMark val="out"/>
        <c:minorTickMark val="none"/>
        <c:tickLblPos val="nextTo"/>
        <c:txPr>
          <a:bodyPr/>
          <a:lstStyle/>
          <a:p>
            <a:pPr>
              <a:defRPr sz="800">
                <a:solidFill>
                  <a:prstClr val="black"/>
                </a:solidFill>
                <a:latin typeface="Tw Cen MT"/>
              </a:defRPr>
            </a:pPr>
            <a:endParaRPr lang="sv-SE"/>
          </a:p>
        </c:txPr>
        <c:crossAx val="217416832"/>
        <c:crosses val="autoZero"/>
        <c:crossBetween val="between"/>
      </c:valAx>
      <c:catAx>
        <c:axId val="217416832"/>
        <c:scaling>
          <c:orientation val="minMax"/>
        </c:scaling>
        <c:delete val="0"/>
        <c:axPos val="l"/>
        <c:numFmt formatCode="General" sourceLinked="0"/>
        <c:majorTickMark val="out"/>
        <c:minorTickMark val="none"/>
        <c:tickLblPos val="nextTo"/>
        <c:txPr>
          <a:bodyPr/>
          <a:lstStyle/>
          <a:p>
            <a:pPr>
              <a:defRPr sz="800">
                <a:solidFill>
                  <a:prstClr val="black"/>
                </a:solidFill>
                <a:latin typeface="Tw Cen MT"/>
              </a:defRPr>
            </a:pPr>
            <a:endParaRPr lang="sv-SE"/>
          </a:p>
        </c:txPr>
        <c:crossAx val="217402368"/>
        <c:crosses val="autoZero"/>
        <c:auto val="1"/>
        <c:lblAlgn val="ctr"/>
        <c:lblOffset val="100"/>
        <c:noMultiLvlLbl val="1"/>
      </c:catAx>
    </c:plotArea>
    <c:legend>
      <c:legendPos val="r"/>
      <c:legendEntry>
        <c:idx val="0"/>
        <c:txPr>
          <a:bodyPr/>
          <a:lstStyle/>
          <a:p>
            <a:pPr>
              <a:defRPr sz="1200">
                <a:latin typeface="Tw Cen MT"/>
              </a:defRPr>
            </a:pPr>
            <a:endParaRPr lang="sv-SE"/>
          </a:p>
        </c:txPr>
      </c:legendEntry>
      <c:legendEntry>
        <c:idx val="1"/>
        <c:txPr>
          <a:bodyPr/>
          <a:lstStyle/>
          <a:p>
            <a:pPr>
              <a:defRPr sz="1200">
                <a:latin typeface="Tw Cen MT"/>
              </a:defRPr>
            </a:pPr>
            <a:endParaRPr lang="sv-SE"/>
          </a:p>
        </c:txPr>
      </c:legendEntry>
      <c:legendEntry>
        <c:idx val="2"/>
        <c:txPr>
          <a:bodyPr/>
          <a:lstStyle/>
          <a:p>
            <a:pPr>
              <a:defRPr sz="1200">
                <a:latin typeface="Tw Cen MT"/>
              </a:defRPr>
            </a:pPr>
            <a:endParaRPr lang="sv-SE"/>
          </a:p>
        </c:txPr>
      </c:legendEntry>
      <c:overlay val="0"/>
      <c:txPr>
        <a:bodyPr/>
        <a:lstStyle/>
        <a:p>
          <a:pPr>
            <a:defRPr sz="600">
              <a:latin typeface="Tw Cen MT"/>
            </a:defRPr>
          </a:pPr>
          <a:endParaRPr lang="sv-SE"/>
        </a:p>
      </c:txPr>
    </c:legend>
    <c:plotVisOnly val="1"/>
    <c:dispBlanksAs val="zero"/>
    <c:showDLblsOverMax val="1"/>
  </c:chart>
  <c:txPr>
    <a:bodyPr/>
    <a:lstStyle/>
    <a:p>
      <a:pPr>
        <a:defRPr sz="1800"/>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 y="12"/>
            <a:ext cx="2889938" cy="496331"/>
          </a:xfrm>
          <a:prstGeom prst="rect">
            <a:avLst/>
          </a:prstGeom>
        </p:spPr>
        <p:txBody>
          <a:bodyPr vert="horz" lIns="89992" tIns="44995" rIns="89992" bIns="44995" rtlCol="0"/>
          <a:lstStyle>
            <a:lvl1pPr algn="l">
              <a:defRPr sz="1200"/>
            </a:lvl1pPr>
          </a:lstStyle>
          <a:p>
            <a:endParaRPr lang="sv-SE"/>
          </a:p>
        </p:txBody>
      </p:sp>
      <p:sp>
        <p:nvSpPr>
          <p:cNvPr id="3" name="Platshållare för datum 2"/>
          <p:cNvSpPr>
            <a:spLocks noGrp="1"/>
          </p:cNvSpPr>
          <p:nvPr>
            <p:ph type="dt" idx="1"/>
          </p:nvPr>
        </p:nvSpPr>
        <p:spPr>
          <a:xfrm>
            <a:off x="3777609" y="12"/>
            <a:ext cx="2889938" cy="496331"/>
          </a:xfrm>
          <a:prstGeom prst="rect">
            <a:avLst/>
          </a:prstGeom>
        </p:spPr>
        <p:txBody>
          <a:bodyPr vert="horz" lIns="89992" tIns="44995" rIns="89992" bIns="44995" rtlCol="0"/>
          <a:lstStyle>
            <a:lvl1pPr algn="r">
              <a:defRPr sz="1200"/>
            </a:lvl1pPr>
          </a:lstStyle>
          <a:p>
            <a:fld id="{A2D76CEB-66E8-43DE-97D9-7B32ED675848}" type="datetimeFigureOut">
              <a:rPr lang="sv-SE" smtClean="0"/>
              <a:t>2017-09-08</a:t>
            </a:fld>
            <a:endParaRPr lang="sv-SE"/>
          </a:p>
        </p:txBody>
      </p:sp>
      <p:sp>
        <p:nvSpPr>
          <p:cNvPr id="4" name="Platshållare för bildobjekt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89992" tIns="44995" rIns="89992" bIns="44995" rtlCol="0" anchor="ctr"/>
          <a:lstStyle/>
          <a:p>
            <a:endParaRPr lang="sv-SE"/>
          </a:p>
        </p:txBody>
      </p:sp>
      <p:sp>
        <p:nvSpPr>
          <p:cNvPr id="5" name="Platshållare för anteckningar 4"/>
          <p:cNvSpPr>
            <a:spLocks noGrp="1"/>
          </p:cNvSpPr>
          <p:nvPr>
            <p:ph type="body" sz="quarter" idx="3"/>
          </p:nvPr>
        </p:nvSpPr>
        <p:spPr>
          <a:xfrm>
            <a:off x="666909" y="4715153"/>
            <a:ext cx="5335270" cy="4466986"/>
          </a:xfrm>
          <a:prstGeom prst="rect">
            <a:avLst/>
          </a:prstGeom>
        </p:spPr>
        <p:txBody>
          <a:bodyPr vert="horz" lIns="89992" tIns="44995" rIns="89992" bIns="44995"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4" y="9428592"/>
            <a:ext cx="2889938" cy="496331"/>
          </a:xfrm>
          <a:prstGeom prst="rect">
            <a:avLst/>
          </a:prstGeom>
        </p:spPr>
        <p:txBody>
          <a:bodyPr vert="horz" lIns="89992" tIns="44995" rIns="89992" bIns="44995"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9" y="9428592"/>
            <a:ext cx="2889938" cy="496331"/>
          </a:xfrm>
          <a:prstGeom prst="rect">
            <a:avLst/>
          </a:prstGeom>
        </p:spPr>
        <p:txBody>
          <a:bodyPr vert="horz" lIns="89992" tIns="44995" rIns="89992" bIns="44995" rtlCol="0" anchor="b"/>
          <a:lstStyle>
            <a:lvl1pPr algn="r">
              <a:defRPr sz="1200"/>
            </a:lvl1pPr>
          </a:lstStyle>
          <a:p>
            <a:fld id="{254D7CD8-74CF-441B-81E3-463A9E8448DD}" type="slidenum">
              <a:rPr lang="sv-SE" smtClean="0"/>
              <a:t>‹#›</a:t>
            </a:fld>
            <a:endParaRPr lang="sv-SE"/>
          </a:p>
        </p:txBody>
      </p:sp>
    </p:spTree>
    <p:extLst>
      <p:ext uri="{BB962C8B-B14F-4D97-AF65-F5344CB8AC3E}">
        <p14:creationId xmlns:p14="http://schemas.microsoft.com/office/powerpoint/2010/main" val="406137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1C8E2A4-9B8B-46E5-9233-D704A3646045}" type="slidenum">
              <a:rPr lang="sv-SE" smtClean="0"/>
              <a:t>1</a:t>
            </a:fld>
            <a:endParaRPr lang="sv-SE" smtClean="0"/>
          </a:p>
        </p:txBody>
      </p:sp>
    </p:spTree>
    <p:extLst>
      <p:ext uri="{BB962C8B-B14F-4D97-AF65-F5344CB8AC3E}">
        <p14:creationId xmlns:p14="http://schemas.microsoft.com/office/powerpoint/2010/main" val="416241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FDA0BE9-357E-4CFA-9251-9F3C1FC2303F}" type="slidenum">
              <a:rPr lang="sv-SE" smtClean="0"/>
              <a:t>25</a:t>
            </a:fld>
            <a:endParaRPr lang="sv-SE" smtClean="0"/>
          </a:p>
        </p:txBody>
      </p:sp>
    </p:spTree>
    <p:extLst>
      <p:ext uri="{BB962C8B-B14F-4D97-AF65-F5344CB8AC3E}">
        <p14:creationId xmlns:p14="http://schemas.microsoft.com/office/powerpoint/2010/main" val="299273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2E3EE3C-4E38-4E32-839F-891197F03F49}" type="slidenum">
              <a:rPr lang="sv-SE" smtClean="0"/>
              <a:t>73</a:t>
            </a:fld>
            <a:endParaRPr lang="sv-SE" smtClean="0"/>
          </a:p>
        </p:txBody>
      </p:sp>
    </p:spTree>
    <p:extLst>
      <p:ext uri="{BB962C8B-B14F-4D97-AF65-F5344CB8AC3E}">
        <p14:creationId xmlns:p14="http://schemas.microsoft.com/office/powerpoint/2010/main" val="299273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EDDD2C5-7C1C-414B-A39A-AE29952C3EF3}" type="slidenum">
              <a:rPr lang="sv-SE" smtClean="0"/>
              <a:t>108</a:t>
            </a:fld>
            <a:endParaRPr lang="sv-SE" smtClean="0"/>
          </a:p>
        </p:txBody>
      </p:sp>
    </p:spTree>
    <p:extLst>
      <p:ext uri="{BB962C8B-B14F-4D97-AF65-F5344CB8AC3E}">
        <p14:creationId xmlns:p14="http://schemas.microsoft.com/office/powerpoint/2010/main" val="299273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A6D3A2A-8366-41E2-9DB6-F776D3715663}" type="slidenum">
              <a:rPr lang="sv-SE" smtClean="0"/>
              <a:t>148</a:t>
            </a:fld>
            <a:endParaRPr lang="sv-SE" smtClean="0"/>
          </a:p>
        </p:txBody>
      </p:sp>
    </p:spTree>
    <p:extLst>
      <p:ext uri="{BB962C8B-B14F-4D97-AF65-F5344CB8AC3E}">
        <p14:creationId xmlns:p14="http://schemas.microsoft.com/office/powerpoint/2010/main" val="299273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19DE9C-8797-4FFB-8687-072B9930E2D4}" type="slidenum">
              <a:rPr lang="sv-SE" smtClean="0"/>
              <a:t>187</a:t>
            </a:fld>
            <a:endParaRPr lang="sv-SE" smtClean="0"/>
          </a:p>
        </p:txBody>
      </p:sp>
    </p:spTree>
    <p:extLst>
      <p:ext uri="{BB962C8B-B14F-4D97-AF65-F5344CB8AC3E}">
        <p14:creationId xmlns:p14="http://schemas.microsoft.com/office/powerpoint/2010/main" val="299273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C578868-89CB-4A4F-85D8-922B6AC17A60}" type="slidenum">
              <a:rPr lang="sv-SE" smtClean="0"/>
              <a:t>229</a:t>
            </a:fld>
            <a:endParaRPr lang="sv-SE" smtClean="0"/>
          </a:p>
        </p:txBody>
      </p:sp>
    </p:spTree>
    <p:extLst>
      <p:ext uri="{BB962C8B-B14F-4D97-AF65-F5344CB8AC3E}">
        <p14:creationId xmlns:p14="http://schemas.microsoft.com/office/powerpoint/2010/main" val="299273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3929AF1-9C37-4B72-8129-74527852C792}" type="slidenum">
              <a:rPr lang="sv-SE" smtClean="0"/>
              <a:t>271</a:t>
            </a:fld>
            <a:endParaRPr lang="sv-SE" smtClean="0"/>
          </a:p>
        </p:txBody>
      </p:sp>
    </p:spTree>
    <p:extLst>
      <p:ext uri="{BB962C8B-B14F-4D97-AF65-F5344CB8AC3E}">
        <p14:creationId xmlns:p14="http://schemas.microsoft.com/office/powerpoint/2010/main" val="299273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9/8/2017</a:t>
            </a:fld>
            <a:endParaRPr lang="en-US"/>
          </a:p>
        </p:txBody>
      </p:sp>
      <p:sp>
        <p:nvSpPr>
          <p:cNvPr id="5" name="Footer Placeholder 4"/>
          <p:cNvSpPr>
            <a:spLocks noGrp="1"/>
          </p:cNvSpPr>
          <p:nvPr>
            <p:ph type="ftr" sz="quarter" idx="11"/>
          </p:nvPr>
        </p:nvSpPr>
        <p:spPr/>
        <p:txBody>
          <a:bodyPr/>
          <a:lstStyle/>
          <a:p>
            <a:r>
              <a:rPr lang="en-US"/>
              <a:t>Västerås kommun - 2016</a:t>
            </a:r>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9/8/2017</a:t>
            </a:fld>
            <a:endParaRPr lang="en-US"/>
          </a:p>
        </p:txBody>
      </p:sp>
      <p:sp>
        <p:nvSpPr>
          <p:cNvPr id="5" name="Footer Placeholder 4"/>
          <p:cNvSpPr>
            <a:spLocks noGrp="1"/>
          </p:cNvSpPr>
          <p:nvPr>
            <p:ph type="ftr" sz="quarter" idx="11"/>
          </p:nvPr>
        </p:nvSpPr>
        <p:spPr/>
        <p:txBody>
          <a:bodyPr/>
          <a:lstStyle/>
          <a:p>
            <a:r>
              <a:rPr lang="en-US"/>
              <a:t>Västerås kommun - 2016</a:t>
            </a:r>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9/8/2017</a:t>
            </a:fld>
            <a:endParaRPr lang="en-US"/>
          </a:p>
        </p:txBody>
      </p:sp>
      <p:sp>
        <p:nvSpPr>
          <p:cNvPr id="5" name="Footer Placeholder 4"/>
          <p:cNvSpPr>
            <a:spLocks noGrp="1"/>
          </p:cNvSpPr>
          <p:nvPr>
            <p:ph type="ftr" sz="quarter" idx="11"/>
          </p:nvPr>
        </p:nvSpPr>
        <p:spPr/>
        <p:txBody>
          <a:bodyPr/>
          <a:lstStyle/>
          <a:p>
            <a:r>
              <a:rPr lang="en-US"/>
              <a:t>Västerås kommun - 2016</a:t>
            </a:r>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pic>
        <p:nvPicPr>
          <p:cNvPr id="7" name="Picture 2" descr="Västerås stads stadsvap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4287" y="1300914"/>
            <a:ext cx="1775102" cy="693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9/8/2017</a:t>
            </a:fld>
            <a:endParaRPr lang="en-US"/>
          </a:p>
        </p:txBody>
      </p:sp>
      <p:sp>
        <p:nvSpPr>
          <p:cNvPr id="5" name="Footer Placeholder 4"/>
          <p:cNvSpPr>
            <a:spLocks noGrp="1"/>
          </p:cNvSpPr>
          <p:nvPr>
            <p:ph type="ftr" sz="quarter" idx="11"/>
          </p:nvPr>
        </p:nvSpPr>
        <p:spPr/>
        <p:txBody>
          <a:bodyPr/>
          <a:lstStyle/>
          <a:p>
            <a:r>
              <a:rPr lang="en-US"/>
              <a:t>Västerås kommun - 2016</a:t>
            </a:r>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48170" name="Picture 10" descr="sbr_1_ppt521x2472"/>
          <p:cNvPicPr>
            <a:picLocks noChangeAspect="1" noChangeArrowheads="1"/>
          </p:cNvPicPr>
          <p:nvPr/>
        </p:nvPicPr>
        <p:blipFill>
          <a:blip r:embed="rId2"/>
          <a:srcRect/>
          <a:stretch>
            <a:fillRect/>
          </a:stretch>
        </p:blipFill>
        <p:spPr>
          <a:xfrm>
            <a:off x="125413" y="125413"/>
            <a:ext cx="8902700" cy="1876425"/>
          </a:xfrm>
          <a:prstGeom prst="rect">
            <a:avLst/>
          </a:prstGeom>
          <a:noFill/>
        </p:spPr>
      </p:pic>
      <p:sp>
        <p:nvSpPr>
          <p:cNvPr id="348163" name="Rectangle 3"/>
          <p:cNvSpPr>
            <a:spLocks noChangeArrowheads="1"/>
          </p:cNvSpPr>
          <p:nvPr/>
        </p:nvSpPr>
        <p:spPr>
          <a:xfrm>
            <a:off x="125413" y="2125663"/>
            <a:ext cx="8888412" cy="4543425"/>
          </a:xfrm>
          <a:prstGeom prst="rect">
            <a:avLst/>
          </a:prstGeom>
          <a:solidFill>
            <a:srgbClr val="D9D9D9"/>
          </a:solidFill>
          <a:ln w="9525">
            <a:noFill/>
            <a:miter lim="800000"/>
          </a:ln>
          <a:effectLst/>
        </p:spPr>
        <p:txBody>
          <a:bodyPr wrap="none"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a:p>
        </p:txBody>
      </p:sp>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
        <p:nvSpPr>
          <p:cNvPr id="2" name="textruta 1"/>
          <p:cNvSpPr txBox="1"/>
          <p:nvPr userDrawn="1"/>
        </p:nvSpPr>
        <p:spPr>
          <a:xfrm>
            <a:off x="6867873" y="1632506"/>
            <a:ext cx="2160240" cy="369332"/>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t>[Kommunlogotype]</a:t>
            </a:r>
            <a:endParaRPr lang="sv-SE"/>
          </a:p>
        </p:txBody>
      </p:sp>
    </p:spTree>
  </p:cSld>
  <p:clrMapOvr>
    <a:masterClrMapping/>
  </p:clrMapOvr>
  <p:transition>
    <p:strips dir="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a:xfrm>
            <a:off x="6516216" y="6381328"/>
            <a:ext cx="2133600" cy="268287"/>
          </a:xfrm>
          <a:prstGeom prst="rect">
            <a:avLst/>
          </a:prstGeom>
        </p:spPr>
        <p:txBody>
          <a:bodyPr/>
          <a:lstStyle>
            <a:defPPr>
              <a:defRPr lang="sv-SE"/>
            </a:defPPr>
            <a:lvl1pPr marL="0" algn="r" defTabSz="914400" rtl="0" eaLnBrk="0" fontAlgn="base" latinLnBrk="0" hangingPunct="0">
              <a:spcBef>
                <a:spcPct val="0"/>
              </a:spcBef>
              <a:spcAft>
                <a:spcPct val="0"/>
              </a:spcAft>
              <a:defRPr sz="1200" kern="1200">
                <a:solidFill>
                  <a:schemeClr val="bg1">
                    <a:lumMod val="50000"/>
                  </a:schemeClr>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fld id="{CEA5FE37-C5DB-4AC9-9891-73407E2E5B51}" type="slidenum">
              <a:rPr lang="sv-SE" smtClean="0"/>
              <a:t>‹#›</a:t>
            </a:fld>
            <a:endParaRPr lang="sv-SE"/>
          </a:p>
        </p:txBody>
      </p:sp>
    </p:spTree>
  </p:cSld>
  <p:clrMapOvr>
    <a:masterClrMapping/>
  </p:clrMapOvr>
  <p:transition>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D0B7A-F5DD-4F40-B4CB-3B2C354B893A}" type="datetimeFigureOut">
              <a:rPr lang="en-US" smtClean="0"/>
              <a:t>9/8/2017</a:t>
            </a:fld>
            <a:endParaRPr lang="en-US"/>
          </a:p>
        </p:txBody>
      </p:sp>
      <p:sp>
        <p:nvSpPr>
          <p:cNvPr id="5" name="Footer Placeholder 4"/>
          <p:cNvSpPr>
            <a:spLocks noGrp="1"/>
          </p:cNvSpPr>
          <p:nvPr>
            <p:ph type="ftr" sz="quarter" idx="11"/>
          </p:nvPr>
        </p:nvSpPr>
        <p:spPr/>
        <p:txBody>
          <a:bodyPr/>
          <a:lstStyle/>
          <a:p>
            <a:r>
              <a:rPr lang="en-US"/>
              <a:t>Västerås kommun - 2016</a:t>
            </a:r>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t>9/8/2017</a:t>
            </a:fld>
            <a:endParaRPr lang="en-US"/>
          </a:p>
        </p:txBody>
      </p:sp>
      <p:sp>
        <p:nvSpPr>
          <p:cNvPr id="6" name="Footer Placeholder 5"/>
          <p:cNvSpPr>
            <a:spLocks noGrp="1"/>
          </p:cNvSpPr>
          <p:nvPr>
            <p:ph type="ftr" sz="quarter" idx="11"/>
          </p:nvPr>
        </p:nvSpPr>
        <p:spPr/>
        <p:txBody>
          <a:bodyPr/>
          <a:lstStyle/>
          <a:p>
            <a:r>
              <a:rPr lang="en-US"/>
              <a:t>Västerås kommun - 2016</a:t>
            </a:r>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t>9/8/2017</a:t>
            </a:fld>
            <a:endParaRPr lang="en-US"/>
          </a:p>
        </p:txBody>
      </p:sp>
      <p:sp>
        <p:nvSpPr>
          <p:cNvPr id="8" name="Footer Placeholder 7"/>
          <p:cNvSpPr>
            <a:spLocks noGrp="1"/>
          </p:cNvSpPr>
          <p:nvPr>
            <p:ph type="ftr" sz="quarter" idx="11"/>
          </p:nvPr>
        </p:nvSpPr>
        <p:spPr/>
        <p:txBody>
          <a:bodyPr/>
          <a:lstStyle/>
          <a:p>
            <a:r>
              <a:rPr lang="en-US"/>
              <a:t>Västerås kommun - 2016</a:t>
            </a:r>
          </a:p>
        </p:txBody>
      </p:sp>
      <p:sp>
        <p:nvSpPr>
          <p:cNvPr id="9" name="Slide Number Placeholder 8"/>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t>9/8/2017</a:t>
            </a:fld>
            <a:endParaRPr lang="en-US"/>
          </a:p>
        </p:txBody>
      </p:sp>
      <p:sp>
        <p:nvSpPr>
          <p:cNvPr id="4" name="Footer Placeholder 3"/>
          <p:cNvSpPr>
            <a:spLocks noGrp="1"/>
          </p:cNvSpPr>
          <p:nvPr>
            <p:ph type="ftr" sz="quarter" idx="11"/>
          </p:nvPr>
        </p:nvSpPr>
        <p:spPr/>
        <p:txBody>
          <a:bodyPr/>
          <a:lstStyle/>
          <a:p>
            <a:r>
              <a:rPr lang="en-US"/>
              <a:t>Västerås kommun - 2016</a:t>
            </a:r>
          </a:p>
        </p:txBody>
      </p:sp>
      <p:sp>
        <p:nvSpPr>
          <p:cNvPr id="5" name="Slide Number Placeholder 4"/>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D0B7A-F5DD-4F40-B4CB-3B2C354B893A}" type="datetimeFigureOut">
              <a:rPr lang="en-US" smtClean="0"/>
              <a:t>9/8/2017</a:t>
            </a:fld>
            <a:endParaRPr lang="en-US"/>
          </a:p>
        </p:txBody>
      </p:sp>
      <p:sp>
        <p:nvSpPr>
          <p:cNvPr id="3" name="Footer Placeholder 2"/>
          <p:cNvSpPr>
            <a:spLocks noGrp="1"/>
          </p:cNvSpPr>
          <p:nvPr>
            <p:ph type="ftr" sz="quarter" idx="11"/>
          </p:nvPr>
        </p:nvSpPr>
        <p:spPr/>
        <p:txBody>
          <a:bodyPr/>
          <a:lstStyle/>
          <a:p>
            <a:r>
              <a:rPr lang="en-US"/>
              <a:t>Västerås kommun - 2016</a:t>
            </a:r>
          </a:p>
        </p:txBody>
      </p:sp>
      <p:sp>
        <p:nvSpPr>
          <p:cNvPr id="4" name="Slide Number Placeholder 3"/>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9/8/2017</a:t>
            </a:fld>
            <a:endParaRPr lang="en-US"/>
          </a:p>
        </p:txBody>
      </p:sp>
      <p:sp>
        <p:nvSpPr>
          <p:cNvPr id="6" name="Footer Placeholder 5"/>
          <p:cNvSpPr>
            <a:spLocks noGrp="1"/>
          </p:cNvSpPr>
          <p:nvPr>
            <p:ph type="ftr" sz="quarter" idx="11"/>
          </p:nvPr>
        </p:nvSpPr>
        <p:spPr/>
        <p:txBody>
          <a:bodyPr/>
          <a:lstStyle/>
          <a:p>
            <a:r>
              <a:rPr lang="en-US"/>
              <a:t>Västerås kommun - 2016</a:t>
            </a:r>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9/8/2017</a:t>
            </a:fld>
            <a:endParaRPr lang="en-US"/>
          </a:p>
        </p:txBody>
      </p:sp>
      <p:sp>
        <p:nvSpPr>
          <p:cNvPr id="6" name="Footer Placeholder 5"/>
          <p:cNvSpPr>
            <a:spLocks noGrp="1"/>
          </p:cNvSpPr>
          <p:nvPr>
            <p:ph type="ftr" sz="quarter" idx="11"/>
          </p:nvPr>
        </p:nvSpPr>
        <p:spPr/>
        <p:txBody>
          <a:bodyPr/>
          <a:lstStyle/>
          <a:p>
            <a:r>
              <a:rPr lang="en-US"/>
              <a:t>Västerås kommun - 2016</a:t>
            </a:r>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9/8/2017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Västerås kommun - 2016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43" name="Rectangle 7"/>
          <p:cNvSpPr>
            <a:spLocks noGrp="1" noChangeArrowheads="1"/>
          </p:cNvSpPr>
          <p:nvPr>
            <p:ph type="title"/>
          </p:nvPr>
        </p:nvSpPr>
        <p:spPr>
          <a:xfrm>
            <a:off x="898525" y="1125538"/>
            <a:ext cx="7921625"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47144" name="Rectangle 8"/>
          <p:cNvSpPr>
            <a:spLocks noGrp="1" noChangeArrowheads="1"/>
          </p:cNvSpPr>
          <p:nvPr>
            <p:ph type="body" idx="1"/>
          </p:nvPr>
        </p:nvSpPr>
        <p:spPr>
          <a:xfrm>
            <a:off x="898525" y="2349500"/>
            <a:ext cx="7921625" cy="34544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Lst>
  <p:transition>
    <p:strips dir="rd"/>
  </p:transition>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3" Type="http://schemas.openxmlformats.org/officeDocument/2006/relationships/hyperlink" Target="http://www.google.se/url?sa=i&amp;rct=j&amp;q=kund&amp;source=images&amp;cd=&amp;cad=rja&amp;docid=Tgm8FcNTGOAorM&amp;tbnid=A7HbFP7q4hzFUM:&amp;ved=0CAUQjRw&amp;url=http://www.mynewsdesk.com/se/pressroom/trygg-hansa/pressrelease/view/ny-skandinavisk-direktoer-foer-strategi-marknad-och-kund-paa-trygg-hansa-codan-582006&amp;ei=0wueUZrZJ6i44ASyi4DYAw&amp;bvm=bv.46865395,d.bGE&amp;psig=AFQjCNEO6Hldi-OC8bqGPUqz18hlWPQhUw&amp;ust=1369398593061147" TargetMode="External"/><Relationship Id="rId2" Type="http://schemas.openxmlformats.org/officeDocument/2006/relationships/image" Target="../media/image4.png"/><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3.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3.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3.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47.xml.rels><?xml version="1.0" encoding="UTF-8" standalone="yes"?>
<Relationships xmlns="http://schemas.openxmlformats.org/package/2006/relationships"><Relationship Id="rId3" Type="http://schemas.openxmlformats.org/officeDocument/2006/relationships/hyperlink" Target="http://www.google.se/url?sa=i&amp;rct=j&amp;q=kund&amp;source=images&amp;cd=&amp;cad=rja&amp;docid=Tgm8FcNTGOAorM&amp;tbnid=A7HbFP7q4hzFUM:&amp;ved=0CAUQjRw&amp;url=http://www.mynewsdesk.com/se/pressroom/trygg-hansa/pressrelease/view/ny-skandinavisk-direktoer-foer-strategi-marknad-och-kund-paa-trygg-hansa-codan-582006&amp;ei=0wueUZrZJ6i44ASyi4DYAw&amp;bvm=bv.46865395,d.bGE&amp;psig=AFQjCNEO6Hldi-OC8bqGPUqz18hlWPQhUw&amp;ust=1369398593061147" TargetMode="External"/><Relationship Id="rId2" Type="http://schemas.openxmlformats.org/officeDocument/2006/relationships/image" Target="../media/image4.png"/><Relationship Id="rId1" Type="http://schemas.openxmlformats.org/officeDocument/2006/relationships/slideLayout" Target="../slideLayouts/slideLayout21.xml"/><Relationship Id="rId4" Type="http://schemas.openxmlformats.org/officeDocument/2006/relationships/image" Target="../media/image5.jpeg"/></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9.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3.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4.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3.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4.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2.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3.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4.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5.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7.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8.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86.xml.rels><?xml version="1.0" encoding="UTF-8" standalone="yes"?>
<Relationships xmlns="http://schemas.openxmlformats.org/package/2006/relationships"><Relationship Id="rId3" Type="http://schemas.openxmlformats.org/officeDocument/2006/relationships/hyperlink" Target="http://www.google.se/url?sa=i&amp;rct=j&amp;q=kund&amp;source=images&amp;cd=&amp;cad=rja&amp;docid=Tgm8FcNTGOAorM&amp;tbnid=A7HbFP7q4hzFUM:&amp;ved=0CAUQjRw&amp;url=http://www.mynewsdesk.com/se/pressroom/trygg-hansa/pressrelease/view/ny-skandinavisk-direktoer-foer-strategi-marknad-och-kund-paa-trygg-hansa-codan-582006&amp;ei=0wueUZrZJ6i44ASyi4DYAw&amp;bvm=bv.46865395,d.bGE&amp;psig=AFQjCNEO6Hldi-OC8bqGPUqz18hlWPQhUw&amp;ust=1369398593061147" TargetMode="External"/><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1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1.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2.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4.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9.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1.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2.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3.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4.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5.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6.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7.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8.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9.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1.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2.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3.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28.xml.rels><?xml version="1.0" encoding="UTF-8" standalone="yes"?>
<Relationships xmlns="http://schemas.openxmlformats.org/package/2006/relationships"><Relationship Id="rId3" Type="http://schemas.openxmlformats.org/officeDocument/2006/relationships/hyperlink" Target="http://www.google.se/url?sa=i&amp;rct=j&amp;q=kund&amp;source=images&amp;cd=&amp;cad=rja&amp;docid=Tgm8FcNTGOAorM&amp;tbnid=A7HbFP7q4hzFUM:&amp;ved=0CAUQjRw&amp;url=http://www.mynewsdesk.com/se/pressroom/trygg-hansa/pressrelease/view/ny-skandinavisk-direktoer-foer-strategi-marknad-och-kund-paa-trygg-hansa-codan-582006&amp;ei=0wueUZrZJ6i44ASyi4DYAw&amp;bvm=bv.46865395,d.bGE&amp;psig=AFQjCNEO6Hldi-OC8bqGPUqz18hlWPQhUw&amp;ust=1369398593061147" TargetMode="External"/><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5.jpeg"/></Relationships>
</file>

<file path=ppt/slides/_rels/slide2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4.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5.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6.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7.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8.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9.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0.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1.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2.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se/url?sa=i&amp;rct=j&amp;q=kund&amp;source=images&amp;cd=&amp;cad=rja&amp;docid=Tgm8FcNTGOAorM&amp;tbnid=A7HbFP7q4hzFUM:&amp;ved=0CAUQjRw&amp;url=http://www.mynewsdesk.com/se/pressroom/trygg-hansa/pressrelease/view/ny-skandinavisk-direktoer-foer-strategi-marknad-och-kund-paa-trygg-hansa-codan-582006&amp;ei=0wueUZrZJ6i44ASyi4DYAw&amp;bvm=bv.46865395,d.bGE&amp;psig=AFQjCNEO6Hldi-OC8bqGPUqz18hlWPQhUw&amp;ust=1369398593061147"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4.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5.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6.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7.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8.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9.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0.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1.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2.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4.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5.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6.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7.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8.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9.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0.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1.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2.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4.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5.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6.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7.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8.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9.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0.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hyperlink" Target="http://www.google.se/url?sa=i&amp;rct=j&amp;q=kund&amp;source=images&amp;cd=&amp;cad=rja&amp;docid=Tgm8FcNTGOAorM&amp;tbnid=A7HbFP7q4hzFUM:&amp;ved=0CAUQjRw&amp;url=http://www.mynewsdesk.com/se/pressroom/trygg-hansa/pressrelease/view/ny-skandinavisk-direktoer-foer-strategi-marknad-och-kund-paa-trygg-hansa-codan-582006&amp;ei=0wueUZrZJ6i44ASyi4DYAw&amp;bvm=bv.46865395,d.bGE&amp;psig=AFQjCNEO6Hldi-OC8bqGPUqz18hlWPQhUw&amp;ust=1369398593061147" TargetMode="External"/><Relationship Id="rId2" Type="http://schemas.openxmlformats.org/officeDocument/2006/relationships/image" Target="../media/image4.png"/><Relationship Id="rId1" Type="http://schemas.openxmlformats.org/officeDocument/2006/relationships/slideLayout" Target="../slideLayouts/slideLayout27.xml"/><Relationship Id="rId4" Type="http://schemas.openxmlformats.org/officeDocument/2006/relationships/image" Target="../media/image5.jpeg"/></Relationships>
</file>

<file path=ppt/slides/_rels/slide2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1.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2.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3.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4.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5.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6.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7.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9.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0.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1.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2.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3.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4.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5.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6.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7.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9.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0.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1.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2.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3.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4.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5.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6.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7.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9.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3.xml.rels><?xml version="1.0" encoding="UTF-8" standalone="yes"?>
<Relationships xmlns="http://schemas.openxmlformats.org/package/2006/relationships"><Relationship Id="rId3" Type="http://schemas.openxmlformats.org/officeDocument/2006/relationships/hyperlink" Target="http://www.mindresearch.se/" TargetMode="External"/><Relationship Id="rId2" Type="http://schemas.openxmlformats.org/officeDocument/2006/relationships/hyperlink" Target="mailto:peter.annerback@mindresearch.se" TargetMode="Externa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se/url?sa=i&amp;rct=j&amp;q=kund&amp;source=images&amp;cd=&amp;cad=rja&amp;docid=Tgm8FcNTGOAorM&amp;tbnid=A7HbFP7q4hzFUM:&amp;ved=0CAUQjRw&amp;url=http://www.mynewsdesk.com/se/pressroom/trygg-hansa/pressrelease/view/ny-skandinavisk-direktoer-foer-strategi-marknad-och-kund-paa-trygg-hansa-codan-582006&amp;ei=0wueUZrZJ6i44ASyi4DYAw&amp;bvm=bv.46865395,d.bGE&amp;psig=AFQjCNEO6Hldi-OC8bqGPUqz18hlWPQhUw&amp;ust=1369398593061147" TargetMode="External"/><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sz="quarter"/>
          </p:nvPr>
        </p:nvSpPr>
        <p:spPr>
          <a:xfrm>
            <a:off x="898525" y="3149535"/>
            <a:ext cx="6046788" cy="523220"/>
          </a:xfrm>
        </p:spPr>
        <p:txBody>
          <a:bodyPr/>
          <a:lstStyle/>
          <a:p>
            <a:r>
              <a:rPr lang="sv-SE" smtClean="0"/>
              <a:t>Nöjd-Kund-Index - Servicemätning</a:t>
            </a:r>
            <a:endParaRPr lang="sv-SE"/>
          </a:p>
        </p:txBody>
      </p:sp>
      <p:sp>
        <p:nvSpPr>
          <p:cNvPr id="11" name="Rubrik 1"/>
          <p:cNvSpPr txBox="1"/>
          <p:nvPr/>
        </p:nvSpPr>
        <p:spPr>
          <a:xfrm>
            <a:off x="899592" y="4150241"/>
            <a:ext cx="6840760" cy="954107"/>
          </a:xfrm>
          <a:prstGeom prst="rect">
            <a:avLst/>
          </a:prstGeom>
          <a:noFill/>
          <a:ln w="9525">
            <a:noFill/>
            <a:miter lim="800000"/>
          </a:ln>
          <a:effectLst/>
        </p:spPr>
        <p:txBody>
          <a:bodyPr vert="horz" wrap="square" lIns="91440" tIns="45720" rIns="91440" bIns="45720" numCol="1" anchor="b" anchorCtr="0" compatLnSpc="1">
            <a:prstTxWarp prst="textNoShape">
              <a:avLst/>
            </a:prstTxWarp>
            <a:spAutoFit/>
          </a:bodyPr>
          <a:lstStyle>
            <a:defPPr>
              <a:defRPr lang="sv-SE"/>
            </a:defPPr>
            <a:lvl1pPr marL="0" algn="l" defTabSz="914400" rtl="0" eaLnBrk="1" fontAlgn="base" latinLnBrk="0" hangingPunct="1">
              <a:spcBef>
                <a:spcPct val="0"/>
              </a:spcBef>
              <a:spcAft>
                <a:spcPct val="0"/>
              </a:spcAft>
              <a:defRPr sz="2800" b="1" kern="1200">
                <a:solidFill>
                  <a:schemeClr val="accent1"/>
                </a:solidFill>
                <a:latin typeface="+mj-lt"/>
                <a:ea typeface="+mj-ea"/>
                <a:cs typeface="+mj-cs"/>
              </a:defRPr>
            </a:lvl1pPr>
            <a:lvl2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2pPr>
            <a:lvl3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3pPr>
            <a:lvl4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4pPr>
            <a:lvl5pPr marL="1828800" algn="l" defTabSz="914400" rtl="0" eaLnBrk="1" fontAlgn="base" latinLnBrk="0" hangingPunct="1">
              <a:spcBef>
                <a:spcPct val="0"/>
              </a:spcBef>
              <a:spcAft>
                <a:spcPct val="0"/>
              </a:spcAft>
              <a:defRPr sz="2800" kern="1200">
                <a:solidFill>
                  <a:schemeClr val="tx2"/>
                </a:solidFill>
                <a:latin typeface="Arial" charset="0"/>
                <a:ea typeface="+mn-ea"/>
                <a:cs typeface="+mn-cs"/>
              </a:defRPr>
            </a:lvl5pPr>
            <a:lvl6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6pPr>
            <a:lvl7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7pPr>
            <a:lvl8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8pPr>
            <a:lvl9pPr marL="1828800" algn="l" rtl="0" eaLnBrk="1" fontAlgn="base" hangingPunct="1">
              <a:spcBef>
                <a:spcPct val="0"/>
              </a:spcBef>
              <a:spcAft>
                <a:spcPct val="0"/>
              </a:spcAft>
              <a:defRPr sz="2800">
                <a:solidFill>
                  <a:schemeClr val="tx2"/>
                </a:solidFill>
                <a:latin typeface="Arial" charset="0"/>
              </a:defRPr>
            </a:lvl9pPr>
          </a:lstStyle>
          <a:p>
            <a:r>
              <a:rPr lang="sv-SE" kern="0" smtClean="0"/>
              <a:t>Årsrapport</a:t>
            </a:r>
          </a:p>
          <a:p>
            <a:r>
              <a:rPr lang="sv-SE" kern="0" smtClean="0"/>
              <a:t>– ärenden januari – december 2016 </a:t>
            </a:r>
            <a:endParaRPr lang="sv-SE" kern="0"/>
          </a:p>
        </p:txBody>
      </p:sp>
      <p:sp>
        <p:nvSpPr>
          <p:cNvPr id="12" name="Underrubrik 2"/>
          <p:cNvSpPr txBox="1"/>
          <p:nvPr/>
        </p:nvSpPr>
        <p:spPr>
          <a:xfrm>
            <a:off x="899592" y="3645024"/>
            <a:ext cx="6192688" cy="4096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0" indent="0" algn="l" defTabSz="914400" rtl="0" eaLnBrk="1" fontAlgn="base" latinLnBrk="0" hangingPunct="1">
              <a:lnSpc>
                <a:spcPct val="90000"/>
              </a:lnSpc>
              <a:spcBef>
                <a:spcPct val="20000"/>
              </a:spcBef>
              <a:spcAft>
                <a:spcPct val="0"/>
              </a:spcAft>
              <a:buFontTx/>
              <a:buNone/>
              <a:defRPr sz="1600" kern="1200">
                <a:solidFill>
                  <a:schemeClr val="accent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kern="0" smtClean="0"/>
              <a:t>NKI-undersökning om kommunens service under 2016</a:t>
            </a:r>
          </a:p>
        </p:txBody>
      </p:sp>
      <p:sp>
        <p:nvSpPr>
          <p:cNvPr id="13" name="Rubrik 1"/>
          <p:cNvSpPr txBox="1"/>
          <p:nvPr/>
        </p:nvSpPr>
        <p:spPr>
          <a:xfrm>
            <a:off x="179512" y="1340768"/>
            <a:ext cx="6046788" cy="523220"/>
          </a:xfrm>
          <a:prstGeom prst="rect">
            <a:avLst/>
          </a:prstGeom>
          <a:noFill/>
          <a:ln w="9525">
            <a:noFill/>
            <a:miter lim="800000"/>
          </a:ln>
          <a:effectLst/>
        </p:spPr>
        <p:txBody>
          <a:bodyPr vert="horz" wrap="square" lIns="91440" tIns="45720" rIns="91440" bIns="45720" numCol="1" anchor="b" anchorCtr="0" compatLnSpc="1">
            <a:prstTxWarp prst="textNoShape">
              <a:avLst/>
            </a:prstTxWarp>
            <a:spAutoFit/>
          </a:bodyPr>
          <a:lstStyle>
            <a:defPPr>
              <a:defRPr lang="sv-SE"/>
            </a:defPPr>
            <a:lvl1pPr marL="0" algn="l" defTabSz="914400" rtl="0" eaLnBrk="1" fontAlgn="base" latinLnBrk="0" hangingPunct="1">
              <a:spcBef>
                <a:spcPct val="0"/>
              </a:spcBef>
              <a:spcAft>
                <a:spcPct val="0"/>
              </a:spcAft>
              <a:defRPr sz="2800" b="1" kern="1200">
                <a:solidFill>
                  <a:schemeClr val="accent1"/>
                </a:solidFill>
                <a:latin typeface="+mj-lt"/>
                <a:ea typeface="+mj-ea"/>
                <a:cs typeface="+mj-cs"/>
              </a:defRPr>
            </a:lvl1pPr>
            <a:lvl2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2pPr>
            <a:lvl3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3pPr>
            <a:lvl4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4pPr>
            <a:lvl5pPr marL="1828800" algn="l" defTabSz="914400" rtl="0" eaLnBrk="1" fontAlgn="base" latinLnBrk="0" hangingPunct="1">
              <a:spcBef>
                <a:spcPct val="0"/>
              </a:spcBef>
              <a:spcAft>
                <a:spcPct val="0"/>
              </a:spcAft>
              <a:defRPr sz="2800" kern="1200">
                <a:solidFill>
                  <a:schemeClr val="tx2"/>
                </a:solidFill>
                <a:latin typeface="Arial" charset="0"/>
                <a:ea typeface="+mn-ea"/>
                <a:cs typeface="+mn-cs"/>
              </a:defRPr>
            </a:lvl5pPr>
            <a:lvl6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6pPr>
            <a:lvl7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7pPr>
            <a:lvl8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8pPr>
            <a:lvl9pPr marL="1828800" algn="l" rtl="0" eaLnBrk="1" fontAlgn="base" hangingPunct="1">
              <a:spcBef>
                <a:spcPct val="0"/>
              </a:spcBef>
              <a:spcAft>
                <a:spcPct val="0"/>
              </a:spcAft>
              <a:defRPr sz="2800">
                <a:solidFill>
                  <a:schemeClr val="tx2"/>
                </a:solidFill>
                <a:latin typeface="Arial" charset="0"/>
              </a:defRPr>
            </a:lvl9pPr>
          </a:lstStyle>
          <a:p>
            <a:r>
              <a:rPr lang="sv-SE" kern="0" dirty="0" smtClean="0">
                <a:solidFill>
                  <a:schemeClr val="bg1"/>
                </a:solidFill>
              </a:rPr>
              <a:t>Västerås stad</a:t>
            </a:r>
            <a:endParaRPr lang="sv-SE" kern="0" dirty="0">
              <a:solidFill>
                <a:schemeClr val="bg1"/>
              </a:solidFill>
            </a:endParaRPr>
          </a:p>
        </p:txBody>
      </p:sp>
      <p:pic>
        <p:nvPicPr>
          <p:cNvPr id="8" name="Bildobjekt 7"/>
          <p:cNvPicPr/>
          <p:nvPr/>
        </p:nvPicPr>
        <p:blipFill>
          <a:blip r:embed="rId3"/>
          <a:srcRect/>
          <a:stretch>
            <a:fillRect/>
          </a:stretch>
        </p:blipFill>
        <p:spPr>
          <a:xfrm>
            <a:off x="6955436" y="5862307"/>
            <a:ext cx="2021205" cy="810895"/>
          </a:xfrm>
          <a:prstGeom prst="rect">
            <a:avLst/>
          </a:prstGeom>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8F454FE-4BC2-40C6-B083-BB27EEFC5E3A}" type="slidenum">
              <a:rPr lang="sv-SE" smtClean="0"/>
              <a:t>10</a:t>
            </a:fld>
            <a:endParaRPr lang="sv-SE" smtClean="0"/>
          </a:p>
        </p:txBody>
      </p:sp>
      <p:sp>
        <p:nvSpPr>
          <p:cNvPr id="5"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704856" cy="352839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defRPr/>
            </a:pPr>
            <a:r>
              <a:rPr lang="sv-SE" sz="1600">
                <a:cs typeface="Lucida Sans" pitchFamily="34" charset="0"/>
              </a:rPr>
              <a:t>För varje faktor beräknar analysmodellen ett effektmått, som är ett mått på sambandet mellan NKI och respektive faktor. Bakom effektmåttet ligger inga direkta frågor om hur företagen prioriterar olika faktorer - </a:t>
            </a:r>
            <a:r>
              <a:rPr lang="sv-SE" sz="1600" i="1">
                <a:cs typeface="Lucida Sans" pitchFamily="34" charset="0"/>
              </a:rPr>
              <a:t>vi frågar inte rakt ut om viktighet</a:t>
            </a:r>
            <a:r>
              <a:rPr lang="sv-SE" sz="1600">
                <a:cs typeface="Lucida Sans" pitchFamily="34" charset="0"/>
              </a:rPr>
              <a:t>. En faktors betydelse beräknas istället indirekt fram genom sambandsanalys (regression) och anger i vilken utsträckning NKI förväntas påverkas vid en förändring av faktorns betyg </a:t>
            </a:r>
          </a:p>
          <a:p>
            <a:pPr marL="0" indent="0" eaLnBrk="0" hangingPunct="0">
              <a:buNone/>
              <a:defRPr/>
            </a:pPr>
            <a:endParaRPr lang="sv-SE" sz="1100">
              <a:cs typeface="Lucida Sans" pitchFamily="34" charset="0"/>
            </a:endParaRPr>
          </a:p>
          <a:p>
            <a:pPr eaLnBrk="0" hangingPunct="0">
              <a:defRPr/>
            </a:pPr>
            <a:r>
              <a:rPr lang="sv-SE" sz="1600">
                <a:cs typeface="Lucida Sans" pitchFamily="34" charset="0"/>
              </a:rPr>
              <a:t>För att på ett enkelt sätt åskådliggöra resultaten placeras faktorerna in i ett fyrfältsdiagram, en så kallad prioriteringsmatris. De fyra fälten i prioriteringsmatrisen avgränsas av medelbetygsindex och medeleffekt för de faktorer som ingår i modellen. Fälten utgör fyra områden med olika prioriteringsgrad i ett förbättringsarbete</a:t>
            </a:r>
            <a:endParaRPr lang="sv-SE" sz="1600">
              <a:solidFill>
                <a:schemeClr val="tx1">
                  <a:lumMod val="65000"/>
                  <a:lumOff val="35000"/>
                </a:schemeClr>
              </a:solidFill>
              <a:latin typeface="Lucida Sans" pitchFamily="34" charset="0"/>
              <a:cs typeface="Lucida Sans" pitchFamily="34" charset="0"/>
            </a:endParaRPr>
          </a:p>
          <a:p>
            <a:endParaRPr lang="sv-SE" sz="800" kern="0" smtClean="0"/>
          </a:p>
          <a:p>
            <a:pPr marL="0" indent="0">
              <a:buFontTx/>
              <a:buNone/>
            </a:pPr>
            <a:endParaRPr lang="sv-SE" sz="800" i="1" kern="0" smtClean="0"/>
          </a:p>
          <a:p>
            <a:pPr marL="0" indent="0">
              <a:buFontTx/>
              <a:buNone/>
            </a:pPr>
            <a:endParaRPr lang="sv-SE" sz="800" i="1" kern="0" smtClean="0"/>
          </a:p>
          <a:p>
            <a:pPr marL="0" indent="0">
              <a:buFontTx/>
              <a:buNone/>
            </a:pPr>
            <a:endParaRPr lang="sv-SE" sz="1200" i="1" kern="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Metod</a:t>
            </a:r>
          </a:p>
        </p:txBody>
      </p:sp>
    </p:spTree>
    <p:extLst>
      <p:ext uri="{BB962C8B-B14F-4D97-AF65-F5344CB8AC3E}">
        <p14:creationId xmlns:p14="http://schemas.microsoft.com/office/powerpoint/2010/main" val="398527936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4491789-C813-4B2C-A7E0-702A87FF0957}" type="slidenum">
              <a:rPr lang="en-US"/>
              <a:t>100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avgift rimlig</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ACC8C88-5F87-4A4C-A5A6-B3036B72EE51}" type="slidenum">
              <a:rPr lang="en-US"/>
              <a:t>101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erfarenhet</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BCD8C9D-B35C-4FC4-A9C9-94A1B9D87952}" type="slidenum">
              <a:rPr lang="en-US"/>
              <a:t>102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Bakgrundsfråga: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a:xfrm>
            <a:off x="827088" y="1196975"/>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35851" name="Rectangle 11"/>
          <p:cNvSpPr>
            <a:spLocks noChangeArrowheads="1"/>
          </p:cNvSpPr>
          <p:nvPr/>
        </p:nvSpPr>
        <p:spPr>
          <a:xfrm>
            <a:off x="323528" y="105273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2800">
                <a:solidFill>
                  <a:schemeClr val="bg1"/>
                </a:solidFill>
              </a:rPr>
              <a:t>Verksamhetsområden </a:t>
            </a:r>
          </a:p>
        </p:txBody>
      </p:sp>
      <p:sp>
        <p:nvSpPr>
          <p:cNvPr id="35852" name="Rectangle 12"/>
          <p:cNvSpPr>
            <a:spLocks noChangeArrowheads="1"/>
          </p:cNvSpPr>
          <p:nvPr/>
        </p:nvSpPr>
        <p:spPr>
          <a:xfrm>
            <a:off x="827088" y="25654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spcBef>
                <a:spcPct val="20000"/>
              </a:spcBef>
              <a:buFontTx/>
              <a:buChar char="•"/>
            </a:pPr>
            <a:r>
              <a:rPr lang="sv-SE" smtClean="0"/>
              <a:t>Brandskydd</a:t>
            </a:r>
          </a:p>
          <a:p>
            <a:pPr marL="342900" indent="-342900">
              <a:spcBef>
                <a:spcPct val="20000"/>
              </a:spcBef>
              <a:buFontTx/>
              <a:buChar char="•"/>
            </a:pPr>
            <a:r>
              <a:rPr lang="sv-SE" smtClean="0"/>
              <a:t>Bygglov </a:t>
            </a:r>
            <a:endParaRPr lang="sv-SE"/>
          </a:p>
          <a:p>
            <a:pPr marL="342900" indent="-342900">
              <a:spcBef>
                <a:spcPct val="20000"/>
              </a:spcBef>
              <a:buFontTx/>
              <a:buChar char="•"/>
            </a:pPr>
            <a:r>
              <a:rPr lang="sv-SE"/>
              <a:t>Markupplåtelser </a:t>
            </a:r>
            <a:endParaRPr lang="sv-SE" smtClean="0"/>
          </a:p>
          <a:p>
            <a:pPr marL="342900" indent="-342900">
              <a:spcBef>
                <a:spcPct val="20000"/>
              </a:spcBef>
              <a:buFontTx/>
              <a:buChar char="•"/>
            </a:pPr>
            <a:r>
              <a:rPr lang="sv-SE"/>
              <a:t>Serveringstillstånd </a:t>
            </a:r>
          </a:p>
          <a:p>
            <a:pPr marL="342900" indent="-342900">
              <a:spcBef>
                <a:spcPct val="20000"/>
              </a:spcBef>
              <a:buFontTx/>
              <a:buChar char="•"/>
            </a:pPr>
            <a:r>
              <a:rPr lang="sv-SE" smtClean="0"/>
              <a:t>Miljö- och hälsoskydd</a:t>
            </a:r>
          </a:p>
          <a:p>
            <a:pPr marL="342900" indent="-342900">
              <a:spcBef>
                <a:spcPct val="20000"/>
              </a:spcBef>
              <a:buFontTx/>
              <a:buChar char="•"/>
            </a:pPr>
            <a:r>
              <a:rPr lang="sv-SE" smtClean="0"/>
              <a:t>Livsmedelskontroll </a:t>
            </a:r>
            <a:endParaRPr lang="sv-SE"/>
          </a:p>
        </p:txBody>
      </p:sp>
      <p:sp>
        <p:nvSpPr>
          <p:cNvPr id="11" name="Rektangel 10"/>
          <p:cNvSpPr/>
          <p:nvPr/>
        </p:nvSpPr>
        <p:spPr>
          <a:xfrm>
            <a:off x="803382" y="2924944"/>
            <a:ext cx="41764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2" name="Platshållare för bildnummer 1"/>
          <p:cNvSpPr>
            <a:spLocks noGrp="1"/>
          </p:cNvSpPr>
          <p:nvPr>
            <p:ph type="sldNum" sz="quarter" idx="12"/>
          </p:nvPr>
        </p:nvSpPr>
        <p:spPr/>
        <p:txBody>
          <a:bodyPr/>
          <a:lstStyle/>
          <a:p>
            <a:fld id="{9ED04F60-806E-47E3-B9F8-66498D518B3D}" type="slidenum">
              <a:rPr lang="sv-SE" smtClean="0"/>
              <a:t>103</a:t>
            </a:fld>
            <a:endParaRPr lang="sv-SE" smtClean="0"/>
          </a:p>
        </p:txBody>
      </p:sp>
    </p:spTree>
    <p:extLst>
      <p:ext uri="{BB962C8B-B14F-4D97-AF65-F5344CB8AC3E}">
        <p14:creationId xmlns:p14="http://schemas.microsoft.com/office/powerpoint/2010/main" val="384905936"/>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77DCD99C-1FDE-4E9E-8094-9458570F9088}" type="slidenum">
              <a:rPr lang="sv-SE" smtClean="0"/>
              <a:t>104</a:t>
            </a:fld>
            <a:endParaRPr lang="sv-SE" smtClean="0"/>
          </a:p>
        </p:txBody>
      </p:sp>
      <p:sp>
        <p:nvSpPr>
          <p:cNvPr id="5" name="Rectangle 12"/>
          <p:cNvSpPr>
            <a:spLocks noChangeArrowheads="1"/>
          </p:cNvSpPr>
          <p:nvPr/>
        </p:nvSpPr>
        <p:spPr>
          <a:xfrm>
            <a:off x="755416" y="1484784"/>
            <a:ext cx="7644940" cy="4752528"/>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573268" cy="441385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Bygglov hamnar på 60, vilket är lågt. </a:t>
            </a:r>
          </a:p>
          <a:p>
            <a:endParaRPr lang="sv-SE" sz="1600" dirty="0" smtClean="0"/>
          </a:p>
          <a:p>
            <a:r>
              <a:rPr lang="sv-SE" sz="1600" dirty="0" smtClean="0"/>
              <a:t>Svarsfrekvensen </a:t>
            </a:r>
            <a:r>
              <a:rPr lang="sv-SE" sz="1600" dirty="0"/>
              <a:t>för </a:t>
            </a:r>
            <a:r>
              <a:rPr lang="sv-SE" sz="1600" dirty="0" smtClean="0"/>
              <a:t>Bygglov blev </a:t>
            </a:r>
            <a:r>
              <a:rPr lang="sv-SE" sz="1600" dirty="0"/>
              <a:t>72 %, vilket är mycket bra.</a:t>
            </a:r>
          </a:p>
          <a:p>
            <a:endParaRPr lang="sv-SE" sz="1600" dirty="0" smtClean="0"/>
          </a:p>
          <a:p>
            <a:r>
              <a:rPr lang="sv-SE" sz="1600" dirty="0" smtClean="0"/>
              <a:t>Uppdelat </a:t>
            </a:r>
            <a:r>
              <a:rPr lang="sv-SE" sz="1600" dirty="0"/>
              <a:t>på olika målgrupper får Företag NKI 61 och Övriga får NKI 52 . </a:t>
            </a:r>
          </a:p>
          <a:p>
            <a:endParaRPr lang="sv-SE" sz="1600" dirty="0" smtClean="0"/>
          </a:p>
          <a:p>
            <a:r>
              <a:rPr lang="sv-SE" sz="1600" dirty="0" smtClean="0"/>
              <a:t>Bland </a:t>
            </a:r>
            <a:r>
              <a:rPr lang="sv-SE" sz="1600" dirty="0"/>
              <a:t>Män hamnar NKI på 57 och bland Kvinnor på 85 .</a:t>
            </a:r>
          </a:p>
          <a:p>
            <a:pPr marL="0" indent="0">
              <a:buNone/>
            </a:pPr>
            <a:r>
              <a:rPr lang="sv-SE" sz="1600" dirty="0"/>
              <a:t> </a:t>
            </a:r>
          </a:p>
          <a:p>
            <a:r>
              <a:rPr lang="sv-SE" sz="1600" dirty="0"/>
              <a:t>Betygsindex per respektive serviceområde:</a:t>
            </a:r>
          </a:p>
          <a:p>
            <a:pPr marL="0" indent="0">
              <a:buNone/>
            </a:pPr>
            <a:r>
              <a:rPr lang="sv-SE" sz="1600" dirty="0" smtClean="0"/>
              <a:t>	- Tillgänglighet </a:t>
            </a:r>
            <a:r>
              <a:rPr lang="sv-SE" sz="1600" dirty="0"/>
              <a:t>62</a:t>
            </a:r>
          </a:p>
          <a:p>
            <a:pPr marL="0" indent="0">
              <a:buNone/>
            </a:pPr>
            <a:r>
              <a:rPr lang="sv-SE" sz="1600" dirty="0" smtClean="0"/>
              <a:t>	- Information </a:t>
            </a:r>
            <a:r>
              <a:rPr lang="sv-SE" sz="1600" dirty="0"/>
              <a:t>63</a:t>
            </a:r>
          </a:p>
          <a:p>
            <a:pPr marL="0" indent="0">
              <a:buNone/>
            </a:pPr>
            <a:r>
              <a:rPr lang="sv-SE" sz="1600" dirty="0" smtClean="0"/>
              <a:t>	- Bemötande </a:t>
            </a:r>
            <a:r>
              <a:rPr lang="sv-SE" sz="1600" dirty="0"/>
              <a:t>66</a:t>
            </a:r>
          </a:p>
          <a:p>
            <a:pPr marL="0" indent="0">
              <a:buNone/>
            </a:pPr>
            <a:r>
              <a:rPr lang="sv-SE" sz="1600" dirty="0" smtClean="0"/>
              <a:t>	- Kompetens </a:t>
            </a:r>
            <a:r>
              <a:rPr lang="sv-SE" sz="1600" dirty="0"/>
              <a:t>65</a:t>
            </a:r>
          </a:p>
          <a:p>
            <a:pPr marL="0" indent="0">
              <a:buNone/>
            </a:pPr>
            <a:r>
              <a:rPr lang="sv-SE" sz="1600" dirty="0" smtClean="0"/>
              <a:t>	- Rättssäkerhet </a:t>
            </a:r>
            <a:r>
              <a:rPr lang="sv-SE" sz="1600" dirty="0"/>
              <a:t>68</a:t>
            </a:r>
          </a:p>
          <a:p>
            <a:pPr marL="0" indent="0">
              <a:buNone/>
            </a:pPr>
            <a:r>
              <a:rPr lang="sv-SE" sz="1600" dirty="0" smtClean="0"/>
              <a:t>	- Effektivitet </a:t>
            </a:r>
            <a:r>
              <a:rPr lang="sv-SE" sz="1600" dirty="0"/>
              <a:t>49</a:t>
            </a:r>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0"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Bygglov</a:t>
            </a:r>
          </a:p>
        </p:txBody>
      </p:sp>
      <p:sp>
        <p:nvSpPr>
          <p:cNvPr id="11"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95315139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0CA862F-3281-4593-B16D-F46055DBC9E8}" type="slidenum">
              <a:rPr lang="sv-SE" smtClean="0"/>
              <a:t>105</a:t>
            </a:fld>
            <a:endParaRPr lang="sv-SE" smtClean="0"/>
          </a:p>
        </p:txBody>
      </p:sp>
      <p:sp>
        <p:nvSpPr>
          <p:cNvPr id="7" name="Rectangle 12"/>
          <p:cNvSpPr>
            <a:spLocks noChangeArrowheads="1"/>
          </p:cNvSpPr>
          <p:nvPr/>
        </p:nvSpPr>
        <p:spPr>
          <a:xfrm>
            <a:off x="755416" y="1484784"/>
            <a:ext cx="7644940" cy="3893244"/>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339292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Drivkraftsanalysen visar att det som påverkar NKI mest är Effektivitet, Bemötande och Rättssäkerhet. En förbättring här skulle ge störst effekt på nöjdheten</a:t>
            </a:r>
            <a:r>
              <a:rPr lang="sv-SE" sz="1600" dirty="0" smtClean="0"/>
              <a:t>.</a:t>
            </a:r>
          </a:p>
          <a:p>
            <a:endParaRPr lang="sv-SE" sz="1600" dirty="0"/>
          </a:p>
          <a:p>
            <a:r>
              <a:rPr lang="sv-SE" sz="1600" dirty="0"/>
              <a:t>Det som ska prioriteras är Effektivitet som har stor påverkan på nöjdheten och samtidigt ett förhållandevis lågt betyg. Samtidigt gäller det att bibehålla de redan höga betygen på Rättssäkerhet och Bemötande, och om möjligt förbättra dem.</a:t>
            </a:r>
          </a:p>
          <a:p>
            <a:pPr marL="0" indent="0">
              <a:buNone/>
            </a:pPr>
            <a:r>
              <a:rPr lang="sv-SE" sz="1600" dirty="0"/>
              <a:t> </a:t>
            </a:r>
          </a:p>
          <a:p>
            <a:r>
              <a:rPr lang="sv-SE" sz="1600" dirty="0"/>
              <a:t>Inom Effektivitet bör egentligen allt prioriteras, men framförallt förmågan att hålla överenskomna tidsramar. </a:t>
            </a:r>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Bygglov</a:t>
            </a:r>
          </a:p>
        </p:txBody>
      </p:sp>
      <p:sp>
        <p:nvSpPr>
          <p:cNvPr id="13"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875369923"/>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55DD91E0-2D4F-47F8-9BE8-9B4D4172ACAC}" type="slidenum">
              <a:rPr lang="sv-SE" smtClean="0"/>
              <a:t>106</a:t>
            </a:fld>
            <a:endParaRPr lang="sv-SE" smtClean="0"/>
          </a:p>
        </p:txBody>
      </p:sp>
      <p:sp>
        <p:nvSpPr>
          <p:cNvPr id="6" name="Rectangle 12"/>
          <p:cNvSpPr>
            <a:spLocks noChangeArrowheads="1"/>
          </p:cNvSpPr>
          <p:nvPr/>
        </p:nvSpPr>
        <p:spPr>
          <a:xfrm>
            <a:off x="755416" y="1484784"/>
            <a:ext cx="7644940" cy="3893244"/>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7" name="Platshållare för innehåll 3"/>
          <p:cNvSpPr txBox="1"/>
          <p:nvPr/>
        </p:nvSpPr>
        <p:spPr>
          <a:xfrm>
            <a:off x="827088" y="1764270"/>
            <a:ext cx="7573268" cy="352839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Företag hamnar på 61, vilket är lågt</a:t>
            </a:r>
            <a:r>
              <a:rPr lang="sv-SE" sz="1600" dirty="0" smtClean="0"/>
              <a:t>.</a:t>
            </a:r>
          </a:p>
          <a:p>
            <a:endParaRPr lang="sv-SE" sz="1600" dirty="0"/>
          </a:p>
          <a:p>
            <a:r>
              <a:rPr lang="sv-SE" sz="1600" dirty="0"/>
              <a:t>Drivkraftsanalysen på Företag visar att det som påverkar NKI mest är Effektivitet, Kompetens, Rättssäkerhet och  Bemötande. En förbättring här skulle ge störst effekt på nöjdheten.</a:t>
            </a:r>
          </a:p>
          <a:p>
            <a:endParaRPr lang="sv-SE" sz="1600" dirty="0"/>
          </a:p>
          <a:p>
            <a:r>
              <a:rPr lang="sv-SE" sz="1600" dirty="0"/>
              <a:t>Det som ska prioriteras är Effektivitet som har stor påverkan på nöjdheten och samtidigt ett förhållandevis lågt betyg. Samtidigt gäller det att bibehålla det redan höga betygen på Rättssäkerhet och Bemötande, och om möjligt förbättra dem.</a:t>
            </a:r>
          </a:p>
          <a:p>
            <a:endParaRPr lang="sv-SE" sz="1600" dirty="0"/>
          </a:p>
          <a:p>
            <a:r>
              <a:rPr lang="sv-SE" sz="1600" dirty="0"/>
              <a:t>Inom Effektivitet bör egentligen allt prioriteras, men framförallt förmågan att hålla överenskomna tidsramar. </a:t>
            </a:r>
          </a:p>
          <a:p>
            <a:pPr marL="0" indent="0">
              <a:buNone/>
            </a:pP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9"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1" name="New shape"/>
          <p:cNvSpPr/>
          <p:nvPr/>
        </p:nvSpPr>
        <p:spPr>
          <a:xfrm>
            <a:off x="8206074" y="13970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Bygglov</a:t>
            </a:r>
          </a:p>
        </p:txBody>
      </p:sp>
      <p:sp>
        <p:nvSpPr>
          <p:cNvPr id="12" name="New shape"/>
          <p:cNvSpPr/>
          <p:nvPr/>
        </p:nvSpPr>
        <p:spPr>
          <a:xfrm>
            <a:off x="8206074" y="16002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Företag</a:t>
            </a:r>
          </a:p>
        </p:txBody>
      </p:sp>
    </p:spTree>
    <p:extLst>
      <p:ext uri="{BB962C8B-B14F-4D97-AF65-F5344CB8AC3E}">
        <p14:creationId xmlns:p14="http://schemas.microsoft.com/office/powerpoint/2010/main" val="176566799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1A0932B-F574-418B-A3AF-9FBB70B197EF}" type="slidenum">
              <a:rPr lang="sv-SE" smtClean="0"/>
              <a:t>107</a:t>
            </a:fld>
            <a:endParaRPr lang="sv-SE" smtClean="0"/>
          </a:p>
        </p:txBody>
      </p:sp>
      <p:sp>
        <p:nvSpPr>
          <p:cNvPr id="1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2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2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Kundcitat</a:t>
            </a:r>
          </a:p>
        </p:txBody>
      </p:sp>
      <p:sp>
        <p:nvSpPr>
          <p:cNvPr id="8"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Bygglov</a:t>
            </a:r>
          </a:p>
        </p:txBody>
      </p:sp>
      <p:sp>
        <p:nvSpPr>
          <p:cNvPr id="9"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
        <p:nvSpPr>
          <p:cNvPr id="10"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sp>
        <p:nvSpPr>
          <p:cNvPr id="11" name="Oval Callout 12"/>
          <p:cNvSpPr/>
          <p:nvPr/>
        </p:nvSpPr>
        <p:spPr>
          <a:xfrm>
            <a:off x="251521" y="2273131"/>
            <a:ext cx="2679056" cy="1161182"/>
          </a:xfrm>
          <a:prstGeom prst="wedgeEllipseCallout">
            <a:avLst>
              <a:gd name="adj1" fmla="val 47470"/>
              <a:gd name="adj2" fmla="val 831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372234" y="2660347"/>
            <a:ext cx="2599697" cy="430887"/>
          </a:xfrm>
          <a:prstGeom prst="rect">
            <a:avLst/>
          </a:prstGeom>
        </p:spPr>
        <p:txBody>
          <a:bodyPr wrap="square">
            <a:spAutoFit/>
          </a:bodyPr>
          <a:lstStyle/>
          <a:p>
            <a:r>
              <a:rPr lang="sv-SE" sz="1100" dirty="0" smtClean="0"/>
              <a:t>”Korta </a:t>
            </a:r>
            <a:r>
              <a:rPr lang="sv-SE" sz="1100" dirty="0"/>
              <a:t>ner hanteringstiden för mindre </a:t>
            </a:r>
            <a:r>
              <a:rPr lang="sv-SE" sz="1100" dirty="0" smtClean="0"/>
              <a:t>byggrenoveringar!”</a:t>
            </a:r>
            <a:endParaRPr lang="sv-SE" sz="1100" dirty="0"/>
          </a:p>
        </p:txBody>
      </p:sp>
      <p:sp>
        <p:nvSpPr>
          <p:cNvPr id="13" name="Oval Callout 13"/>
          <p:cNvSpPr/>
          <p:nvPr/>
        </p:nvSpPr>
        <p:spPr>
          <a:xfrm>
            <a:off x="3278401" y="1880560"/>
            <a:ext cx="4461951" cy="1168628"/>
          </a:xfrm>
          <a:prstGeom prst="wedgeEllipseCallout">
            <a:avLst>
              <a:gd name="adj1" fmla="val -45199"/>
              <a:gd name="adj2" fmla="val 117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3689300" y="2332719"/>
            <a:ext cx="3907036" cy="261610"/>
          </a:xfrm>
          <a:prstGeom prst="rect">
            <a:avLst/>
          </a:prstGeom>
        </p:spPr>
        <p:txBody>
          <a:bodyPr wrap="square">
            <a:spAutoFit/>
          </a:bodyPr>
          <a:lstStyle/>
          <a:p>
            <a:r>
              <a:rPr lang="sv-SE" sz="1100" dirty="0" smtClean="0"/>
              <a:t>”39 </a:t>
            </a:r>
            <a:r>
              <a:rPr lang="sv-SE" sz="1100" dirty="0"/>
              <a:t>veckors handläggningstid för ett enkelt rivningslov.....” </a:t>
            </a:r>
          </a:p>
        </p:txBody>
      </p:sp>
      <p:sp>
        <p:nvSpPr>
          <p:cNvPr id="15" name="Oval Callout 13"/>
          <p:cNvSpPr/>
          <p:nvPr/>
        </p:nvSpPr>
        <p:spPr>
          <a:xfrm>
            <a:off x="4533365" y="3351180"/>
            <a:ext cx="3999075" cy="1517980"/>
          </a:xfrm>
          <a:prstGeom prst="wedgeEllipseCallout">
            <a:avLst>
              <a:gd name="adj1" fmla="val -75606"/>
              <a:gd name="adj2" fmla="val 72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4737646" y="3831748"/>
            <a:ext cx="3808475" cy="600164"/>
          </a:xfrm>
          <a:prstGeom prst="rect">
            <a:avLst/>
          </a:prstGeom>
        </p:spPr>
        <p:txBody>
          <a:bodyPr wrap="square">
            <a:spAutoFit/>
          </a:bodyPr>
          <a:lstStyle/>
          <a:p>
            <a:r>
              <a:rPr lang="sv-SE" sz="1100" dirty="0" smtClean="0"/>
              <a:t>”Jag </a:t>
            </a:r>
            <a:r>
              <a:rPr lang="sv-SE" sz="1100" dirty="0"/>
              <a:t>tycker att telefonkontakt var nästan omöjlig. Öka er telefontider. När man ringer och lämnar meddelande får man ingen respons</a:t>
            </a:r>
            <a:r>
              <a:rPr lang="sv-SE" sz="1100" dirty="0" smtClean="0"/>
              <a:t>.”</a:t>
            </a:r>
            <a:endParaRPr lang="sv-SE" sz="1100" dirty="0"/>
          </a:p>
        </p:txBody>
      </p:sp>
      <p:sp>
        <p:nvSpPr>
          <p:cNvPr id="17" name="Oval Callout 13"/>
          <p:cNvSpPr/>
          <p:nvPr/>
        </p:nvSpPr>
        <p:spPr>
          <a:xfrm>
            <a:off x="4509956" y="4980639"/>
            <a:ext cx="2981434" cy="1148321"/>
          </a:xfrm>
          <a:prstGeom prst="wedgeEllipseCallout">
            <a:avLst>
              <a:gd name="adj1" fmla="val -74762"/>
              <a:gd name="adj2" fmla="val -509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4778121" y="5282211"/>
            <a:ext cx="2962231" cy="430887"/>
          </a:xfrm>
          <a:prstGeom prst="rect">
            <a:avLst/>
          </a:prstGeom>
        </p:spPr>
        <p:txBody>
          <a:bodyPr wrap="square">
            <a:spAutoFit/>
          </a:bodyPr>
          <a:lstStyle/>
          <a:p>
            <a:r>
              <a:rPr lang="sv-SE" sz="1100" dirty="0" smtClean="0"/>
              <a:t>”Ge </a:t>
            </a:r>
            <a:r>
              <a:rPr lang="sv-SE" sz="1100" dirty="0"/>
              <a:t>bättre information om hur lång tid processen </a:t>
            </a:r>
            <a:r>
              <a:rPr lang="sv-SE" sz="1100" dirty="0" smtClean="0"/>
              <a:t>tar.”</a:t>
            </a:r>
            <a:endParaRPr lang="sv-SE" sz="1100" dirty="0"/>
          </a:p>
        </p:txBody>
      </p:sp>
      <p:sp>
        <p:nvSpPr>
          <p:cNvPr id="24" name="Oval Callout 12"/>
          <p:cNvSpPr/>
          <p:nvPr/>
        </p:nvSpPr>
        <p:spPr>
          <a:xfrm>
            <a:off x="35496" y="3716086"/>
            <a:ext cx="2160240" cy="1264554"/>
          </a:xfrm>
          <a:prstGeom prst="wedgeEllipseCallout">
            <a:avLst>
              <a:gd name="adj1" fmla="val 66811"/>
              <a:gd name="adj2" fmla="val -44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273152" y="4005064"/>
            <a:ext cx="1898866" cy="600164"/>
          </a:xfrm>
          <a:prstGeom prst="rect">
            <a:avLst/>
          </a:prstGeom>
        </p:spPr>
        <p:txBody>
          <a:bodyPr wrap="square">
            <a:spAutoFit/>
          </a:bodyPr>
          <a:lstStyle/>
          <a:p>
            <a:r>
              <a:rPr lang="sv-SE" sz="1100" dirty="0" smtClean="0"/>
              <a:t>”Fungerar </a:t>
            </a:r>
            <a:r>
              <a:rPr lang="sv-SE" sz="1100" dirty="0"/>
              <a:t>mycket bra.    Åter igen över förväntan!    MVG enligt </a:t>
            </a:r>
            <a:r>
              <a:rPr lang="sv-SE" sz="1100" dirty="0" smtClean="0"/>
              <a:t>mig.”</a:t>
            </a:r>
            <a:endParaRPr lang="sv-SE" sz="1100" dirty="0"/>
          </a:p>
        </p:txBody>
      </p:sp>
      <p:sp>
        <p:nvSpPr>
          <p:cNvPr id="26" name="Oval Callout 4"/>
          <p:cNvSpPr/>
          <p:nvPr/>
        </p:nvSpPr>
        <p:spPr>
          <a:xfrm>
            <a:off x="251520" y="5393848"/>
            <a:ext cx="2808311" cy="915471"/>
          </a:xfrm>
          <a:prstGeom prst="wedgeEllipseCallout">
            <a:avLst>
              <a:gd name="adj1" fmla="val 36314"/>
              <a:gd name="adj2" fmla="val -92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p:cNvSpPr/>
          <p:nvPr/>
        </p:nvSpPr>
        <p:spPr>
          <a:xfrm>
            <a:off x="467544" y="5636139"/>
            <a:ext cx="2962231" cy="430887"/>
          </a:xfrm>
          <a:prstGeom prst="rect">
            <a:avLst/>
          </a:prstGeom>
        </p:spPr>
        <p:txBody>
          <a:bodyPr wrap="square">
            <a:spAutoFit/>
          </a:bodyPr>
          <a:lstStyle/>
          <a:p>
            <a:r>
              <a:rPr lang="sv-SE" sz="1100" dirty="0" smtClean="0"/>
              <a:t>”Bara </a:t>
            </a:r>
            <a:r>
              <a:rPr lang="sv-SE" sz="1100" dirty="0"/>
              <a:t>tiden för handläggningen kan förbättras. I övrigt mycket nöjd</a:t>
            </a:r>
            <a:r>
              <a:rPr lang="sv-SE" sz="1100" dirty="0" smtClean="0"/>
              <a:t>!”</a:t>
            </a:r>
            <a:endParaRPr lang="sv-SE" sz="1100" dirty="0"/>
          </a:p>
        </p:txBody>
      </p:sp>
      <p:pic>
        <p:nvPicPr>
          <p:cNvPr id="28" name="Picture 2" descr="http://a2.mndcdn.com/image/upload/t_article_v2/lhayqbh84x765bwd0iexh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288" y="3949129"/>
            <a:ext cx="821545" cy="12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90318"/>
      </p:ext>
    </p:extLst>
  </p:cSld>
  <p:clrMapOvr>
    <a:masterClrMapping/>
  </p:clrMapOvr>
  <p:transition>
    <p:strips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p:cNvGraphicFramePr>
            <a:graphicFrameLocks noGrp="1"/>
          </p:cNvGraphicFramePr>
          <p:nvPr>
            <p:extLst>
              <p:ext uri="{D42A27DB-BD31-4B8C-83A1-F6EECF244321}">
                <p14:modId xmlns:p14="http://schemas.microsoft.com/office/powerpoint/2010/main" val="1823640849"/>
              </p:ext>
            </p:extLst>
          </p:nvPr>
        </p:nvGraphicFramePr>
        <p:xfrm>
          <a:off x="323529" y="1916833"/>
          <a:ext cx="8215676" cy="2419350"/>
        </p:xfrm>
        <a:graphic>
          <a:graphicData uri="http://schemas.openxmlformats.org/drawingml/2006/table">
            <a:tbl>
              <a:tblPr/>
              <a:tblGrid>
                <a:gridCol w="2088231"/>
                <a:gridCol w="593889"/>
                <a:gridCol w="487658"/>
                <a:gridCol w="487658"/>
                <a:gridCol w="487658"/>
                <a:gridCol w="487658"/>
                <a:gridCol w="487658"/>
                <a:gridCol w="494422"/>
                <a:gridCol w="441350"/>
                <a:gridCol w="441350"/>
                <a:gridCol w="429536"/>
                <a:gridCol w="429536"/>
                <a:gridCol w="429536"/>
                <a:gridCol w="429536"/>
              </a:tblGrid>
              <a:tr h="213489">
                <a:tc>
                  <a:txBody>
                    <a:bodyPr/>
                    <a:lstStyle/>
                    <a:p>
                      <a:pPr algn="l" fontAlgn="b"/>
                      <a:endParaRPr lang="sv-SE" sz="10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1000" b="1" i="0" u="none" strike="noStrike" smtClean="0">
                          <a:solidFill>
                            <a:srgbClr val="FFFFFF"/>
                          </a:solidFill>
                          <a:latin typeface="Arial"/>
                        </a:rPr>
                        <a:t> </a:t>
                      </a:r>
                      <a:endParaRPr lang="sv-SE" sz="1000" b="1" i="0" u="none" strike="noStrike">
                        <a:solidFill>
                          <a:srgbClr val="FFFFFF"/>
                        </a:solidFill>
                        <a:latin typeface="Arial"/>
                      </a:endParaRPr>
                    </a:p>
                    <a:p>
                      <a:pPr algn="l" fontAlgn="b"/>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gridSpan="12">
                  <a:txBody>
                    <a:bodyPr/>
                    <a:lstStyle/>
                    <a:p>
                      <a:pPr algn="l" fontAlgn="b"/>
                      <a:r>
                        <a:rPr lang="sv-SE" sz="1000" b="1" i="0" u="none" strike="noStrike" kern="1200" smtClean="0">
                          <a:solidFill>
                            <a:srgbClr val="FFFFFF"/>
                          </a:solidFill>
                          <a:latin typeface="+mn-lt"/>
                          <a:ea typeface="+mn-ea"/>
                          <a:cs typeface="+mn-cs"/>
                        </a:rPr>
                        <a:t>Månad</a:t>
                      </a:r>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90891">
                <a:tc>
                  <a:txBody>
                    <a:bodyPr/>
                    <a:lstStyle/>
                    <a:p>
                      <a:pPr algn="r" fontAlgn="b"/>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1" i="0" u="none" strike="noStrike" kern="1200" smtClean="0">
                          <a:solidFill>
                            <a:srgbClr val="000000"/>
                          </a:solidFill>
                          <a:latin typeface="Arial"/>
                          <a:ea typeface="+mn-ea"/>
                          <a:cs typeface="+mn-cs"/>
                        </a:rPr>
                        <a:t>Totalt</a:t>
                      </a:r>
                      <a:endParaRPr lang="sv-SE" sz="1000" b="1"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Jan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Feb</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Apr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Maj</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Jul</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Aug</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Sep</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Okt</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Nov</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Dec</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1" i="0" u="none" strike="noStrike" kern="1200" smtClean="0">
                          <a:solidFill>
                            <a:srgbClr val="000000"/>
                          </a:solidFill>
                          <a:latin typeface="Arial"/>
                          <a:ea typeface="+mn-ea"/>
                          <a:cs typeface="+mn-cs"/>
                        </a:rPr>
                        <a:t>Antal ärenden brutto</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r>
                        <a:rPr lang="sv-SE" sz="1000" b="0" i="0" u="none" strike="noStrike" kern="1200" baseline="0" smtClean="0">
                          <a:solidFill>
                            <a:srgbClr val="000000"/>
                          </a:solidFill>
                          <a:latin typeface="Arial"/>
                          <a:ea typeface="+mn-ea"/>
                          <a:cs typeface="+mn-cs"/>
                        </a:rPr>
                        <a:t>     - Ogiltiga</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0" i="0" u="none" strike="noStrike" kern="1200" smtClean="0">
                          <a:solidFill>
                            <a:srgbClr val="000000"/>
                          </a:solidFill>
                          <a:latin typeface="Arial"/>
                          <a:ea typeface="+mn-ea"/>
                          <a:cs typeface="+mn-cs"/>
                        </a:rPr>
                        <a:t>     - Dubbletter</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Bortrensade</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0" i="0" u="none" strike="noStrike" kern="1200" baseline="0" smtClean="0">
                          <a:solidFill>
                            <a:srgbClr val="000000"/>
                          </a:solidFill>
                          <a:latin typeface="Arial"/>
                          <a:ea typeface="+mn-ea"/>
                          <a:cs typeface="+mn-cs"/>
                        </a:rPr>
                        <a:t>     - Övertäckning</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Ogiltig e-postadress</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1" i="0" u="none" strike="noStrike" kern="1200" smtClean="0">
                          <a:solidFill>
                            <a:srgbClr val="000000"/>
                          </a:solidFill>
                          <a:latin typeface="Arial"/>
                          <a:ea typeface="+mn-ea"/>
                          <a:cs typeface="+mn-cs"/>
                        </a:rPr>
                        <a:t>Ogiltiga</a:t>
                      </a:r>
                      <a:r>
                        <a:rPr lang="sv-SE" sz="1000" b="1" i="0" u="none" strike="noStrike" kern="1200" baseline="0" smtClean="0">
                          <a:solidFill>
                            <a:srgbClr val="000000"/>
                          </a:solidFill>
                          <a:latin typeface="Arial"/>
                          <a:ea typeface="+mn-ea"/>
                          <a:cs typeface="+mn-cs"/>
                        </a:rPr>
                        <a:t> totalt</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1" i="0" u="none" strike="noStrike" kern="1200" smtClean="0">
                          <a:solidFill>
                            <a:srgbClr val="000000"/>
                          </a:solidFill>
                          <a:latin typeface="+mn-lt"/>
                          <a:ea typeface="+mn-ea"/>
                          <a:cs typeface="+mn-cs"/>
                        </a:rPr>
                        <a:t>Nettourval</a:t>
                      </a:r>
                      <a:endParaRPr lang="sv-SE" sz="1000" b="1" i="0" u="none" strike="noStrike" kern="120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algn="l" defTabSz="914400" rtl="0" eaLnBrk="1" fontAlgn="b" latinLnBrk="0" hangingPunct="1"/>
                      <a:r>
                        <a:rPr lang="sv-SE" sz="1000" b="0" i="0" u="none" strike="noStrike" kern="1200" baseline="0" smtClean="0">
                          <a:solidFill>
                            <a:srgbClr val="000000"/>
                          </a:solidFill>
                          <a:latin typeface="Arial"/>
                          <a:ea typeface="+mn-ea"/>
                          <a:cs typeface="+mn-cs"/>
                        </a:rPr>
                        <a:t>     - Vägran</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0" i="0" u="none" strike="noStrike" kern="1200" baseline="0" smtClean="0">
                          <a:solidFill>
                            <a:srgbClr val="000000"/>
                          </a:solidFill>
                          <a:latin typeface="+mn-lt"/>
                          <a:ea typeface="+mn-ea"/>
                          <a:cs typeface="+mn-cs"/>
                        </a:rPr>
                        <a:t>     - Ej kontakt/ej svar</a:t>
                      </a:r>
                      <a:endParaRPr lang="sv-SE" sz="1000" b="0"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1" i="0" u="none" strike="noStrike" kern="1200" smtClean="0">
                          <a:solidFill>
                            <a:srgbClr val="000000"/>
                          </a:solidFill>
                          <a:latin typeface="+mn-lt"/>
                          <a:ea typeface="+mn-ea"/>
                          <a:cs typeface="+mn-cs"/>
                        </a:rPr>
                        <a:t>Antal</a:t>
                      </a:r>
                      <a:r>
                        <a:rPr lang="sv-SE" sz="1000" b="1" i="0" u="none" strike="noStrike" kern="1200" baseline="0" smtClean="0">
                          <a:solidFill>
                            <a:srgbClr val="000000"/>
                          </a:solidFill>
                          <a:latin typeface="+mn-lt"/>
                          <a:ea typeface="+mn-ea"/>
                          <a:cs typeface="+mn-cs"/>
                        </a:rPr>
                        <a:t> svar</a:t>
                      </a:r>
                      <a:endParaRPr lang="sv-SE" sz="1000" b="1"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5981">
                <a:tc>
                  <a:txBody>
                    <a:bodyPr/>
                    <a:lstStyle/>
                    <a:p>
                      <a:pPr marL="0" algn="l" defTabSz="914400" rtl="0" eaLnBrk="1" fontAlgn="b" latinLnBrk="0" hangingPunct="1"/>
                      <a:r>
                        <a:rPr lang="sv-SE" sz="1000" b="1" i="0" u="none" strike="noStrike" kern="1200" smtClean="0">
                          <a:solidFill>
                            <a:srgbClr val="000000"/>
                          </a:solidFill>
                          <a:latin typeface="+mn-lt"/>
                          <a:ea typeface="+mn-ea"/>
                          <a:cs typeface="+mn-cs"/>
                        </a:rPr>
                        <a:t>Svarsfrekvens %</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1790942734"/>
              </p:ext>
            </p:extLst>
          </p:nvPr>
        </p:nvGraphicFramePr>
        <p:xfrm>
          <a:off x="323528" y="4725144"/>
          <a:ext cx="8208912" cy="1233043"/>
        </p:xfrm>
        <a:graphic>
          <a:graphicData uri="http://schemas.openxmlformats.org/drawingml/2006/table">
            <a:tbl>
              <a:tblPr/>
              <a:tblGrid>
                <a:gridCol w="1080120"/>
                <a:gridCol w="7128792"/>
              </a:tblGrid>
              <a:tr h="127480">
                <a:tc>
                  <a:txBody>
                    <a:bodyPr/>
                    <a:lstStyle/>
                    <a:p>
                      <a:pPr algn="l" fontAlgn="b"/>
                      <a:endParaRPr lang="sv-SE" sz="800" b="1" i="0" u="none" strike="noStrike" smtClean="0">
                        <a:solidFill>
                          <a:srgbClr val="FFFFFF"/>
                        </a:solidFill>
                        <a:latin typeface="Arial"/>
                      </a:endParaRPr>
                    </a:p>
                    <a:p>
                      <a:pPr algn="l" fontAlgn="b"/>
                      <a:r>
                        <a:rPr lang="sv-SE" sz="800" b="1" i="0" u="none" strike="noStrike" smtClean="0">
                          <a:solidFill>
                            <a:srgbClr val="FFFFFF"/>
                          </a:solidFill>
                          <a:latin typeface="Arial"/>
                        </a:rPr>
                        <a:t>Orsak</a:t>
                      </a:r>
                      <a:endParaRPr lang="sv-SE" sz="8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800" b="1" i="0" u="none" strike="noStrike" smtClean="0">
                          <a:solidFill>
                            <a:srgbClr val="FFFFFF"/>
                          </a:solidFill>
                          <a:latin typeface="Arial"/>
                        </a:rPr>
                        <a:t>Förklaring</a:t>
                      </a:r>
                      <a:endParaRPr lang="sv-SE" sz="8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27984">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Ogiltiga</a:t>
                      </a: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det saknas kontaktuppgifter till, varken e-postadress eller telefonnummer finns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Dubbletter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redan haft en enkät inom samma myndighetsområde. Respondenter ska max få en enkät per myndighetsområde och halvår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21890">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Bortrensade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Företag som rensats bort på uppdrag av SKL, exempelvis cirkusar och vissa skyltbolag. Då dessa har många ärenden i flera olika kommuner skulle de få för många enkäter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Övertäckning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Exempelvis mottagare som vi försökt nå men som säger att de inte känner till ärendet, sådana som slutat, företag som upphört etc.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3167">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 e-postadress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E-postadress fanns i inrapporterat underlag, men det blev studs på mailutskicket. Inget telefonnummer fanns angivet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Vägran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 av olika anledningar ej vill delta i undersökningen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Ej kontakt/ej svar</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a:t>
                      </a:r>
                      <a:r>
                        <a:rPr lang="sv-SE" sz="800" baseline="0" smtClean="0">
                          <a:effectLst/>
                          <a:latin typeface="Calibri" panose="020F0502020204030204" pitchFamily="34" charset="0"/>
                          <a:ea typeface="Calibri" panose="020F0502020204030204" pitchFamily="34" charset="0"/>
                          <a:cs typeface="Times New Roman" panose="02020603050405020304" pitchFamily="18" charset="0"/>
                        </a:rPr>
                        <a:t> vi ej kommit i kontakt med varken via e-post eller via telefon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2" name="Platshållare för bildnummer 1"/>
          <p:cNvSpPr>
            <a:spLocks noGrp="1"/>
          </p:cNvSpPr>
          <p:nvPr>
            <p:ph type="sldNum" sz="quarter" idx="12"/>
          </p:nvPr>
        </p:nvSpPr>
        <p:spPr/>
        <p:txBody>
          <a:bodyPr/>
          <a:lstStyle/>
          <a:p>
            <a:fld id="{EB7BB679-B090-4510-BAB3-616D7F08D9DB}" type="slidenum">
              <a:rPr lang="sv-SE" smtClean="0"/>
              <a:t>108</a:t>
            </a:fld>
            <a:endParaRPr lang="sv-SE" smtClean="0"/>
          </a:p>
        </p:txBody>
      </p:sp>
      <p:sp>
        <p:nvSpPr>
          <p:cNvPr id="15"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6"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7"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Bortfallsredovisning</a:t>
            </a:r>
          </a:p>
        </p:txBody>
      </p:sp>
      <p:sp>
        <p:nvSpPr>
          <p:cNvPr id="18"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Bygglov</a:t>
            </a:r>
          </a:p>
        </p:txBody>
      </p:sp>
      <p:sp>
        <p:nvSpPr>
          <p:cNvPr id="19"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065080710"/>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CD1F722-287E-4EF4-9F3F-482B2964164D}" type="slidenum">
              <a:rPr lang="en-US"/>
              <a:t>109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Fördelning företag/övrigt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p:cNvSpPr/>
          <p:nvPr/>
        </p:nvSpPr>
        <p:spPr>
          <a:xfrm>
            <a:off x="2051720" y="2251912"/>
            <a:ext cx="1656184" cy="3600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r>
              <a:rPr lang="sv-SE" sz="1400" smtClean="0"/>
              <a:t>Servicefaktorer</a:t>
            </a:r>
            <a:endParaRPr lang="sv-SE" sz="1400"/>
          </a:p>
        </p:txBody>
      </p:sp>
      <p:sp>
        <p:nvSpPr>
          <p:cNvPr id="30" name="Rektangel 29"/>
          <p:cNvSpPr/>
          <p:nvPr/>
        </p:nvSpPr>
        <p:spPr>
          <a:xfrm>
            <a:off x="251520" y="2251912"/>
            <a:ext cx="1656184" cy="3600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r>
              <a:rPr lang="sv-SE" sz="1400" smtClean="0"/>
              <a:t>Indikatorer</a:t>
            </a:r>
            <a:endParaRPr lang="sv-SE" sz="1400"/>
          </a:p>
        </p:txBody>
      </p:sp>
      <p:sp>
        <p:nvSpPr>
          <p:cNvPr id="31" name="Rektangel 30"/>
          <p:cNvSpPr/>
          <p:nvPr/>
        </p:nvSpPr>
        <p:spPr>
          <a:xfrm>
            <a:off x="4644008" y="2467936"/>
            <a:ext cx="3716455" cy="3600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r>
              <a:rPr lang="sv-SE" sz="1400" smtClean="0"/>
              <a:t>Modellen tar reda på vilken servicefaktor som påverkar NKI mest, och även vilka delfrågor inom varje faktor som är viktigast.</a:t>
            </a:r>
            <a:endParaRPr lang="sv-SE" sz="1400"/>
          </a:p>
        </p:txBody>
      </p:sp>
      <p:cxnSp>
        <p:nvCxnSpPr>
          <p:cNvPr id="32" name="Rak 31"/>
          <p:cNvCxnSpPr>
            <a:stCxn id="63" idx="3"/>
            <a:endCxn id="75" idx="1"/>
          </p:cNvCxnSpPr>
          <p:nvPr/>
        </p:nvCxnSpPr>
        <p:spPr>
          <a:xfrm>
            <a:off x="3835057" y="2925245"/>
            <a:ext cx="1168991" cy="1296144"/>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3" name="Rak 32"/>
          <p:cNvCxnSpPr>
            <a:stCxn id="64" idx="3"/>
            <a:endCxn id="75" idx="1"/>
          </p:cNvCxnSpPr>
          <p:nvPr/>
        </p:nvCxnSpPr>
        <p:spPr>
          <a:xfrm>
            <a:off x="3835057" y="3485489"/>
            <a:ext cx="1168991" cy="735900"/>
          </a:xfrm>
          <a:prstGeom prst="line">
            <a:avLst/>
          </a:prstGeom>
          <a:ln>
            <a:headEnd type="none"/>
            <a:tailEnd type="arrow"/>
          </a:ln>
        </p:spPr>
        <p:style>
          <a:lnRef idx="1">
            <a:schemeClr val="accent5"/>
          </a:lnRef>
          <a:fillRef idx="0">
            <a:schemeClr val="accent5"/>
          </a:fillRef>
          <a:effectRef idx="0">
            <a:schemeClr val="accent5"/>
          </a:effectRef>
          <a:fontRef idx="minor">
            <a:schemeClr val="tx1"/>
          </a:fontRef>
        </p:style>
      </p:cxnSp>
      <p:cxnSp>
        <p:nvCxnSpPr>
          <p:cNvPr id="34" name="Rak 33"/>
          <p:cNvCxnSpPr>
            <a:stCxn id="65" idx="3"/>
            <a:endCxn id="75" idx="1"/>
          </p:cNvCxnSpPr>
          <p:nvPr/>
        </p:nvCxnSpPr>
        <p:spPr>
          <a:xfrm>
            <a:off x="3835057" y="4045733"/>
            <a:ext cx="1168991" cy="175656"/>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5" name="Rak 34"/>
          <p:cNvCxnSpPr>
            <a:stCxn id="66" idx="3"/>
            <a:endCxn id="75" idx="1"/>
          </p:cNvCxnSpPr>
          <p:nvPr/>
        </p:nvCxnSpPr>
        <p:spPr>
          <a:xfrm flipV="1">
            <a:off x="3835057" y="4221389"/>
            <a:ext cx="1168991" cy="384588"/>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6" name="Rak 35"/>
          <p:cNvCxnSpPr>
            <a:stCxn id="67" idx="3"/>
            <a:endCxn id="75" idx="1"/>
          </p:cNvCxnSpPr>
          <p:nvPr/>
        </p:nvCxnSpPr>
        <p:spPr>
          <a:xfrm flipV="1">
            <a:off x="3835057" y="4221389"/>
            <a:ext cx="1168991" cy="944832"/>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7" name="Rak 36"/>
          <p:cNvCxnSpPr>
            <a:stCxn id="68" idx="3"/>
            <a:endCxn id="75" idx="1"/>
          </p:cNvCxnSpPr>
          <p:nvPr/>
        </p:nvCxnSpPr>
        <p:spPr>
          <a:xfrm flipV="1">
            <a:off x="3824901" y="4221389"/>
            <a:ext cx="1179147" cy="1505078"/>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9" name="Rak 38"/>
          <p:cNvCxnSpPr>
            <a:endCxn id="63" idx="1"/>
          </p:cNvCxnSpPr>
          <p:nvPr/>
        </p:nvCxnSpPr>
        <p:spPr>
          <a:xfrm>
            <a:off x="1259085" y="2786189"/>
            <a:ext cx="919788" cy="139056"/>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0" name="Rak 39"/>
          <p:cNvCxnSpPr>
            <a:endCxn id="63" idx="1"/>
          </p:cNvCxnSpPr>
          <p:nvPr/>
        </p:nvCxnSpPr>
        <p:spPr>
          <a:xfrm flipV="1">
            <a:off x="1260699" y="2925245"/>
            <a:ext cx="918174" cy="49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1" name="Rak 40"/>
          <p:cNvCxnSpPr>
            <a:endCxn id="63" idx="1"/>
          </p:cNvCxnSpPr>
          <p:nvPr/>
        </p:nvCxnSpPr>
        <p:spPr>
          <a:xfrm flipV="1">
            <a:off x="1259085" y="2925245"/>
            <a:ext cx="919788" cy="1573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sp>
        <p:nvSpPr>
          <p:cNvPr id="42" name="Rektangel 41"/>
          <p:cNvSpPr/>
          <p:nvPr/>
        </p:nvSpPr>
        <p:spPr>
          <a:xfrm>
            <a:off x="684635" y="2655384"/>
            <a:ext cx="719504" cy="503948"/>
          </a:xfrm>
          <a:prstGeom prst="rect">
            <a:avLst/>
          </a:prstGeom>
        </p:spPr>
        <p:style>
          <a:lnRef idx="0">
            <a:schemeClr val="accent3"/>
          </a:lnRef>
          <a:fillRef idx="3">
            <a:schemeClr val="accent3"/>
          </a:fillRef>
          <a:effectRef idx="3">
            <a:schemeClr val="accent3"/>
          </a:effectRef>
          <a:fontRef idx="minor">
            <a:schemeClr val="lt1"/>
          </a:fontRef>
        </p:style>
        <p:txBody>
          <a:bodyPr tIns="0" bIns="0"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endParaRPr lang="sv-SE" sz="1000">
              <a:solidFill>
                <a:schemeClr val="bg2">
                  <a:lumMod val="50000"/>
                </a:schemeClr>
              </a:solidFill>
            </a:endParaRPr>
          </a:p>
        </p:txBody>
      </p:sp>
      <p:cxnSp>
        <p:nvCxnSpPr>
          <p:cNvPr id="43" name="Rak 42"/>
          <p:cNvCxnSpPr/>
          <p:nvPr/>
        </p:nvCxnSpPr>
        <p:spPr>
          <a:xfrm>
            <a:off x="1259085" y="3353125"/>
            <a:ext cx="919788" cy="139056"/>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4" name="Rak 43"/>
          <p:cNvCxnSpPr/>
          <p:nvPr/>
        </p:nvCxnSpPr>
        <p:spPr>
          <a:xfrm flipV="1">
            <a:off x="1260699" y="3492181"/>
            <a:ext cx="918174" cy="49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5" name="Rak 44"/>
          <p:cNvCxnSpPr/>
          <p:nvPr/>
        </p:nvCxnSpPr>
        <p:spPr>
          <a:xfrm flipV="1">
            <a:off x="1259085" y="3492181"/>
            <a:ext cx="919788" cy="1573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sp>
        <p:nvSpPr>
          <p:cNvPr id="46" name="Rektangel 45"/>
          <p:cNvSpPr/>
          <p:nvPr/>
        </p:nvSpPr>
        <p:spPr>
          <a:xfrm>
            <a:off x="684635" y="3222320"/>
            <a:ext cx="719504" cy="503948"/>
          </a:xfrm>
          <a:prstGeom prst="rect">
            <a:avLst/>
          </a:prstGeom>
        </p:spPr>
        <p:style>
          <a:lnRef idx="0">
            <a:schemeClr val="accent3"/>
          </a:lnRef>
          <a:fillRef idx="3">
            <a:schemeClr val="accent3"/>
          </a:fillRef>
          <a:effectRef idx="3">
            <a:schemeClr val="accent3"/>
          </a:effectRef>
          <a:fontRef idx="minor">
            <a:schemeClr val="lt1"/>
          </a:fontRef>
        </p:style>
        <p:txBody>
          <a:bodyPr tIns="0" bIns="0"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endParaRPr lang="sv-SE" sz="1000">
              <a:solidFill>
                <a:schemeClr val="bg2">
                  <a:lumMod val="50000"/>
                </a:schemeClr>
              </a:solidFill>
            </a:endParaRPr>
          </a:p>
        </p:txBody>
      </p:sp>
      <p:cxnSp>
        <p:nvCxnSpPr>
          <p:cNvPr id="47" name="Rak 46"/>
          <p:cNvCxnSpPr/>
          <p:nvPr/>
        </p:nvCxnSpPr>
        <p:spPr>
          <a:xfrm>
            <a:off x="1259085" y="3910717"/>
            <a:ext cx="919788" cy="139056"/>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8" name="Rak 47"/>
          <p:cNvCxnSpPr/>
          <p:nvPr/>
        </p:nvCxnSpPr>
        <p:spPr>
          <a:xfrm flipV="1">
            <a:off x="1260699" y="4049773"/>
            <a:ext cx="918174" cy="49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9" name="Rak 48"/>
          <p:cNvCxnSpPr/>
          <p:nvPr/>
        </p:nvCxnSpPr>
        <p:spPr>
          <a:xfrm flipV="1">
            <a:off x="1259085" y="4049773"/>
            <a:ext cx="919788" cy="1573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sp>
        <p:nvSpPr>
          <p:cNvPr id="50" name="Rektangel 49"/>
          <p:cNvSpPr/>
          <p:nvPr/>
        </p:nvSpPr>
        <p:spPr>
          <a:xfrm>
            <a:off x="684635" y="3779912"/>
            <a:ext cx="719504" cy="503948"/>
          </a:xfrm>
          <a:prstGeom prst="rect">
            <a:avLst/>
          </a:prstGeom>
        </p:spPr>
        <p:style>
          <a:lnRef idx="0">
            <a:schemeClr val="accent3"/>
          </a:lnRef>
          <a:fillRef idx="3">
            <a:schemeClr val="accent3"/>
          </a:fillRef>
          <a:effectRef idx="3">
            <a:schemeClr val="accent3"/>
          </a:effectRef>
          <a:fontRef idx="minor">
            <a:schemeClr val="lt1"/>
          </a:fontRef>
        </p:style>
        <p:txBody>
          <a:bodyPr tIns="0" bIns="0"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endParaRPr lang="sv-SE" sz="1000">
              <a:solidFill>
                <a:schemeClr val="bg2">
                  <a:lumMod val="50000"/>
                </a:schemeClr>
              </a:solidFill>
            </a:endParaRPr>
          </a:p>
        </p:txBody>
      </p:sp>
      <p:cxnSp>
        <p:nvCxnSpPr>
          <p:cNvPr id="51" name="Rak 50"/>
          <p:cNvCxnSpPr/>
          <p:nvPr/>
        </p:nvCxnSpPr>
        <p:spPr>
          <a:xfrm>
            <a:off x="1259085" y="4460953"/>
            <a:ext cx="919788" cy="139056"/>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2" name="Rak 51"/>
          <p:cNvCxnSpPr/>
          <p:nvPr/>
        </p:nvCxnSpPr>
        <p:spPr>
          <a:xfrm flipV="1">
            <a:off x="1260699" y="4600009"/>
            <a:ext cx="918174" cy="49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3" name="Rak 52"/>
          <p:cNvCxnSpPr/>
          <p:nvPr/>
        </p:nvCxnSpPr>
        <p:spPr>
          <a:xfrm flipV="1">
            <a:off x="1259085" y="4600009"/>
            <a:ext cx="919788" cy="1573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sp>
        <p:nvSpPr>
          <p:cNvPr id="54" name="Rektangel 53"/>
          <p:cNvSpPr/>
          <p:nvPr/>
        </p:nvSpPr>
        <p:spPr>
          <a:xfrm>
            <a:off x="684635" y="4330148"/>
            <a:ext cx="719504" cy="503948"/>
          </a:xfrm>
          <a:prstGeom prst="rect">
            <a:avLst/>
          </a:prstGeom>
        </p:spPr>
        <p:style>
          <a:lnRef idx="0">
            <a:schemeClr val="accent3"/>
          </a:lnRef>
          <a:fillRef idx="3">
            <a:schemeClr val="accent3"/>
          </a:fillRef>
          <a:effectRef idx="3">
            <a:schemeClr val="accent3"/>
          </a:effectRef>
          <a:fontRef idx="minor">
            <a:schemeClr val="lt1"/>
          </a:fontRef>
        </p:style>
        <p:txBody>
          <a:bodyPr tIns="0" bIns="0"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endParaRPr lang="sv-SE" sz="1000">
              <a:solidFill>
                <a:schemeClr val="bg2">
                  <a:lumMod val="50000"/>
                </a:schemeClr>
              </a:solidFill>
            </a:endParaRPr>
          </a:p>
        </p:txBody>
      </p:sp>
      <p:cxnSp>
        <p:nvCxnSpPr>
          <p:cNvPr id="55" name="Rak 54"/>
          <p:cNvCxnSpPr/>
          <p:nvPr/>
        </p:nvCxnSpPr>
        <p:spPr>
          <a:xfrm>
            <a:off x="1259085" y="5018545"/>
            <a:ext cx="919788" cy="139056"/>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6" name="Rak 55"/>
          <p:cNvCxnSpPr/>
          <p:nvPr/>
        </p:nvCxnSpPr>
        <p:spPr>
          <a:xfrm flipV="1">
            <a:off x="1260699" y="5157601"/>
            <a:ext cx="918174" cy="49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7" name="Rak 56"/>
          <p:cNvCxnSpPr/>
          <p:nvPr/>
        </p:nvCxnSpPr>
        <p:spPr>
          <a:xfrm flipV="1">
            <a:off x="1259085" y="5157601"/>
            <a:ext cx="919788" cy="1573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sp>
        <p:nvSpPr>
          <p:cNvPr id="58" name="Rektangel 57"/>
          <p:cNvSpPr/>
          <p:nvPr/>
        </p:nvSpPr>
        <p:spPr>
          <a:xfrm>
            <a:off x="684635" y="4887740"/>
            <a:ext cx="719504" cy="503948"/>
          </a:xfrm>
          <a:prstGeom prst="rect">
            <a:avLst/>
          </a:prstGeom>
        </p:spPr>
        <p:style>
          <a:lnRef idx="0">
            <a:schemeClr val="accent3"/>
          </a:lnRef>
          <a:fillRef idx="3">
            <a:schemeClr val="accent3"/>
          </a:fillRef>
          <a:effectRef idx="3">
            <a:schemeClr val="accent3"/>
          </a:effectRef>
          <a:fontRef idx="minor">
            <a:schemeClr val="lt1"/>
          </a:fontRef>
        </p:style>
        <p:txBody>
          <a:bodyPr tIns="0" bIns="0"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endParaRPr lang="sv-SE" sz="1000">
              <a:solidFill>
                <a:schemeClr val="bg2">
                  <a:lumMod val="50000"/>
                </a:schemeClr>
              </a:solidFill>
            </a:endParaRPr>
          </a:p>
        </p:txBody>
      </p:sp>
      <p:cxnSp>
        <p:nvCxnSpPr>
          <p:cNvPr id="59" name="Rak 58"/>
          <p:cNvCxnSpPr/>
          <p:nvPr/>
        </p:nvCxnSpPr>
        <p:spPr>
          <a:xfrm>
            <a:off x="1259085" y="5576137"/>
            <a:ext cx="919788" cy="139056"/>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0" name="Rak 59"/>
          <p:cNvCxnSpPr/>
          <p:nvPr/>
        </p:nvCxnSpPr>
        <p:spPr>
          <a:xfrm flipV="1">
            <a:off x="1260699" y="5715193"/>
            <a:ext cx="918174" cy="49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1" name="Rak 60"/>
          <p:cNvCxnSpPr/>
          <p:nvPr/>
        </p:nvCxnSpPr>
        <p:spPr>
          <a:xfrm flipV="1">
            <a:off x="1259085" y="5715193"/>
            <a:ext cx="919788" cy="157360"/>
          </a:xfrm>
          <a:prstGeom prst="line">
            <a:avLst/>
          </a:prstGeom>
          <a:ln>
            <a:tailEnd type="arrow"/>
          </a:ln>
        </p:spPr>
        <p:style>
          <a:lnRef idx="1">
            <a:schemeClr val="accent5"/>
          </a:lnRef>
          <a:fillRef idx="0">
            <a:schemeClr val="accent5"/>
          </a:fillRef>
          <a:effectRef idx="0">
            <a:schemeClr val="accent5"/>
          </a:effectRef>
          <a:fontRef idx="minor">
            <a:schemeClr val="tx1"/>
          </a:fontRef>
        </p:style>
      </p:cxnSp>
      <p:sp>
        <p:nvSpPr>
          <p:cNvPr id="62" name="Rektangel 61"/>
          <p:cNvSpPr/>
          <p:nvPr/>
        </p:nvSpPr>
        <p:spPr>
          <a:xfrm>
            <a:off x="684635" y="5445332"/>
            <a:ext cx="719504" cy="503948"/>
          </a:xfrm>
          <a:prstGeom prst="rect">
            <a:avLst/>
          </a:prstGeom>
        </p:spPr>
        <p:style>
          <a:lnRef idx="0">
            <a:schemeClr val="accent3"/>
          </a:lnRef>
          <a:fillRef idx="3">
            <a:schemeClr val="accent3"/>
          </a:fillRef>
          <a:effectRef idx="3">
            <a:schemeClr val="accent3"/>
          </a:effectRef>
          <a:fontRef idx="minor">
            <a:schemeClr val="lt1"/>
          </a:fontRef>
        </p:style>
        <p:txBody>
          <a:bodyPr tIns="0" bIns="0"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p>
          <a:p>
            <a:pPr algn="ctr"/>
            <a:r>
              <a:rPr lang="sv-SE" sz="1000" smtClean="0">
                <a:solidFill>
                  <a:schemeClr val="bg2">
                    <a:lumMod val="50000"/>
                  </a:schemeClr>
                </a:solidFill>
              </a:rPr>
              <a:t>Delfråga</a:t>
            </a:r>
            <a:endParaRPr lang="sv-SE" sz="1000">
              <a:solidFill>
                <a:schemeClr val="bg2">
                  <a:lumMod val="50000"/>
                </a:schemeClr>
              </a:solidFill>
            </a:endParaRPr>
          </a:p>
        </p:txBody>
      </p:sp>
      <p:sp>
        <p:nvSpPr>
          <p:cNvPr id="63" name="Rektangel 62"/>
          <p:cNvSpPr/>
          <p:nvPr/>
        </p:nvSpPr>
        <p:spPr>
          <a:xfrm>
            <a:off x="2178873" y="2755968"/>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Tillgänglighet</a:t>
            </a:r>
            <a:endParaRPr lang="sv-SE" sz="1600">
              <a:solidFill>
                <a:schemeClr val="tx1"/>
              </a:solidFill>
            </a:endParaRPr>
          </a:p>
        </p:txBody>
      </p:sp>
      <p:sp>
        <p:nvSpPr>
          <p:cNvPr id="64" name="Rektangel 63"/>
          <p:cNvSpPr/>
          <p:nvPr/>
        </p:nvSpPr>
        <p:spPr>
          <a:xfrm>
            <a:off x="2178873" y="3316212"/>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Information</a:t>
            </a:r>
            <a:endParaRPr lang="sv-SE" sz="1600">
              <a:solidFill>
                <a:schemeClr val="tx1"/>
              </a:solidFill>
            </a:endParaRPr>
          </a:p>
        </p:txBody>
      </p:sp>
      <p:sp>
        <p:nvSpPr>
          <p:cNvPr id="65" name="Rektangel 64"/>
          <p:cNvSpPr/>
          <p:nvPr/>
        </p:nvSpPr>
        <p:spPr>
          <a:xfrm>
            <a:off x="2178873" y="3876456"/>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Bemötande</a:t>
            </a:r>
            <a:endParaRPr lang="sv-SE" sz="1600">
              <a:solidFill>
                <a:schemeClr val="tx1"/>
              </a:solidFill>
            </a:endParaRPr>
          </a:p>
        </p:txBody>
      </p:sp>
      <p:sp>
        <p:nvSpPr>
          <p:cNvPr id="66" name="Rektangel 65"/>
          <p:cNvSpPr/>
          <p:nvPr/>
        </p:nvSpPr>
        <p:spPr>
          <a:xfrm>
            <a:off x="2178873" y="4436700"/>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Kompetens</a:t>
            </a:r>
            <a:endParaRPr lang="sv-SE" sz="1600">
              <a:solidFill>
                <a:schemeClr val="tx1"/>
              </a:solidFill>
            </a:endParaRPr>
          </a:p>
        </p:txBody>
      </p:sp>
      <p:sp>
        <p:nvSpPr>
          <p:cNvPr id="67" name="Rektangel 66"/>
          <p:cNvSpPr/>
          <p:nvPr/>
        </p:nvSpPr>
        <p:spPr>
          <a:xfrm>
            <a:off x="2178873" y="4996944"/>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Effektivitet</a:t>
            </a:r>
            <a:endParaRPr lang="sv-SE" sz="1600">
              <a:solidFill>
                <a:schemeClr val="tx1"/>
              </a:solidFill>
            </a:endParaRPr>
          </a:p>
        </p:txBody>
      </p:sp>
      <p:sp>
        <p:nvSpPr>
          <p:cNvPr id="68" name="Rektangel 67"/>
          <p:cNvSpPr/>
          <p:nvPr/>
        </p:nvSpPr>
        <p:spPr>
          <a:xfrm>
            <a:off x="2168717" y="5557190"/>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Rättssäkerhet</a:t>
            </a:r>
            <a:endParaRPr lang="sv-SE" sz="1600">
              <a:solidFill>
                <a:schemeClr val="tx1"/>
              </a:solidFill>
            </a:endParaRPr>
          </a:p>
        </p:txBody>
      </p:sp>
      <p:cxnSp>
        <p:nvCxnSpPr>
          <p:cNvPr id="71" name="Rak 70"/>
          <p:cNvCxnSpPr/>
          <p:nvPr/>
        </p:nvCxnSpPr>
        <p:spPr>
          <a:xfrm>
            <a:off x="6301259" y="4239560"/>
            <a:ext cx="360039" cy="290921"/>
          </a:xfrm>
          <a:prstGeom prst="line">
            <a:avLst/>
          </a:prstGeom>
        </p:spPr>
        <p:style>
          <a:lnRef idx="1">
            <a:schemeClr val="accent5"/>
          </a:lnRef>
          <a:fillRef idx="0">
            <a:schemeClr val="accent5"/>
          </a:fillRef>
          <a:effectRef idx="0">
            <a:schemeClr val="accent5"/>
          </a:effectRef>
          <a:fontRef idx="minor">
            <a:schemeClr val="tx1"/>
          </a:fontRef>
        </p:style>
      </p:cxnSp>
      <p:sp>
        <p:nvSpPr>
          <p:cNvPr id="72" name="Rektangel 71"/>
          <p:cNvSpPr/>
          <p:nvPr/>
        </p:nvSpPr>
        <p:spPr>
          <a:xfrm>
            <a:off x="6661298" y="3087431"/>
            <a:ext cx="1799134" cy="2227529"/>
          </a:xfrm>
          <a:prstGeom prst="rect">
            <a:avLst/>
          </a:prstGeom>
        </p:spPr>
        <p:style>
          <a:lnRef idx="0">
            <a:schemeClr val="accent3"/>
          </a:lnRef>
          <a:fillRef idx="3">
            <a:schemeClr val="accent3"/>
          </a:fillRef>
          <a:effectRef idx="3">
            <a:schemeClr val="accent3"/>
          </a:effectRef>
          <a:fontRef idx="minor">
            <a:schemeClr val="lt1"/>
          </a:fontRef>
        </p:style>
        <p:txBody>
          <a:bodyPr tIns="0" bIns="0"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100" b="1" smtClean="0">
                <a:solidFill>
                  <a:schemeClr val="tx1"/>
                </a:solidFill>
              </a:rPr>
              <a:t>NKI-betyg</a:t>
            </a:r>
            <a:r>
              <a:rPr lang="sv-SE" sz="1100" smtClean="0">
                <a:solidFill>
                  <a:schemeClr val="tx1"/>
                </a:solidFill>
              </a:rPr>
              <a:t> (3 frågor)</a:t>
            </a:r>
          </a:p>
          <a:p>
            <a:r>
              <a:rPr lang="sv-SE" sz="1100" smtClean="0">
                <a:solidFill>
                  <a:schemeClr val="tx1"/>
                </a:solidFill>
              </a:rPr>
              <a:t>1. Hur nöjd var du med hanteringen av ditt ärende i sin helhet?</a:t>
            </a:r>
          </a:p>
          <a:p>
            <a:r>
              <a:rPr lang="sv-SE" sz="1100" smtClean="0">
                <a:solidFill>
                  <a:schemeClr val="tx1"/>
                </a:solidFill>
              </a:rPr>
              <a:t>2. Hur väl uppfylldes dina förväntningar kring ditt ärende?</a:t>
            </a:r>
          </a:p>
          <a:p>
            <a:r>
              <a:rPr lang="sv-SE" sz="1100" smtClean="0">
                <a:solidFill>
                  <a:schemeClr val="tx1"/>
                </a:solidFill>
              </a:rPr>
              <a:t>3. Tänk Dig en perfekt hantering av ditt ärende. Hur nära ett sådant ideal kom hanteringen av ditt ärende?</a:t>
            </a:r>
            <a:endParaRPr lang="sv-SE">
              <a:solidFill>
                <a:schemeClr val="tx1"/>
              </a:solidFill>
            </a:endParaRPr>
          </a:p>
        </p:txBody>
      </p:sp>
      <p:cxnSp>
        <p:nvCxnSpPr>
          <p:cNvPr id="73" name="Rak 72"/>
          <p:cNvCxnSpPr/>
          <p:nvPr/>
        </p:nvCxnSpPr>
        <p:spPr>
          <a:xfrm>
            <a:off x="6301259" y="4239560"/>
            <a:ext cx="360039"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74" name="Rak 73"/>
          <p:cNvCxnSpPr/>
          <p:nvPr/>
        </p:nvCxnSpPr>
        <p:spPr>
          <a:xfrm flipV="1">
            <a:off x="6301259" y="3910717"/>
            <a:ext cx="360039" cy="328844"/>
          </a:xfrm>
          <a:prstGeom prst="line">
            <a:avLst/>
          </a:prstGeom>
        </p:spPr>
        <p:style>
          <a:lnRef idx="1">
            <a:schemeClr val="accent5"/>
          </a:lnRef>
          <a:fillRef idx="0">
            <a:schemeClr val="accent5"/>
          </a:fillRef>
          <a:effectRef idx="0">
            <a:schemeClr val="accent5"/>
          </a:effectRef>
          <a:fontRef idx="minor">
            <a:schemeClr val="tx1"/>
          </a:fontRef>
        </p:style>
      </p:cxnSp>
      <p:sp>
        <p:nvSpPr>
          <p:cNvPr id="75" name="Rektangel 74"/>
          <p:cNvSpPr/>
          <p:nvPr/>
        </p:nvSpPr>
        <p:spPr>
          <a:xfrm>
            <a:off x="5004048" y="4052112"/>
            <a:ext cx="1324106"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bg1"/>
                </a:solidFill>
              </a:rPr>
              <a:t>NKI </a:t>
            </a:r>
            <a:endParaRPr lang="sv-SE" sz="1600">
              <a:solidFill>
                <a:schemeClr val="bg1"/>
              </a:solidFill>
            </a:endParaRPr>
          </a:p>
        </p:txBody>
      </p:sp>
      <p:sp>
        <p:nvSpPr>
          <p:cNvPr id="76" name="textruta 75"/>
          <p:cNvSpPr txBox="1"/>
          <p:nvPr/>
        </p:nvSpPr>
        <p:spPr>
          <a:xfrm>
            <a:off x="683568" y="1700808"/>
            <a:ext cx="734481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r>
              <a:rPr lang="sv-SE" smtClean="0"/>
              <a:t>NKI-betyget baseras på tre frågor som viktas samman</a:t>
            </a:r>
            <a:endParaRPr lang="sv-SE"/>
          </a:p>
        </p:txBody>
      </p:sp>
      <p:sp>
        <p:nvSpPr>
          <p:cNvPr id="77" name="Rektangel 30"/>
          <p:cNvSpPr/>
          <p:nvPr/>
        </p:nvSpPr>
        <p:spPr>
          <a:xfrm>
            <a:off x="4644009" y="5564280"/>
            <a:ext cx="3528392" cy="3600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r>
              <a:rPr lang="sv-SE" sz="1400" smtClean="0"/>
              <a:t>Servicefaktorer med stor påverkan på NKI och lågt betyg bör åtgärdas först.</a:t>
            </a:r>
            <a:endParaRPr lang="sv-SE" sz="1400"/>
          </a:p>
        </p:txBody>
      </p:sp>
      <p:sp>
        <p:nvSpPr>
          <p:cNvPr id="2" name="Platshållare för bildnummer 1"/>
          <p:cNvSpPr>
            <a:spLocks noGrp="1"/>
          </p:cNvSpPr>
          <p:nvPr>
            <p:ph type="sldNum" sz="quarter" idx="12"/>
          </p:nvPr>
        </p:nvSpPr>
        <p:spPr/>
        <p:txBody>
          <a:bodyPr/>
          <a:lstStyle/>
          <a:p>
            <a:fld id="{0B8269B8-44F4-49BD-9ADE-BA261F2D698B}" type="slidenum">
              <a:rPr lang="sv-SE" smtClean="0"/>
              <a:t>11</a:t>
            </a:fld>
            <a:endParaRPr lang="sv-SE" smtClean="0"/>
          </a:p>
        </p:txBody>
      </p:sp>
      <p:sp>
        <p:nvSpPr>
          <p:cNvPr id="7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79"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8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Analysmodell</a:t>
            </a:r>
          </a:p>
        </p:txBody>
      </p:sp>
    </p:spTree>
    <p:extLst>
      <p:ext uri="{BB962C8B-B14F-4D97-AF65-F5344CB8AC3E}">
        <p14:creationId xmlns:p14="http://schemas.microsoft.com/office/powerpoint/2010/main" val="2123658360"/>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71CEDC8-5478-4677-BE62-55AD269AEFB0}" type="slidenum">
              <a:rPr lang="en-US"/>
              <a:t>110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136</a:t>
                      </a:r>
                    </a:p>
                  </a:txBody>
                  <a:tcPr/>
                </a:tc>
                <a:tc>
                  <a:txBody>
                    <a:bodyPr/>
                    <a:lstStyle/>
                    <a:p>
                      <a:pPr algn="ctr"/>
                      <a:r>
                        <a:rPr sz="1000">
                          <a:solidFill>
                            <a:srgbClr val="000000"/>
                          </a:solidFill>
                          <a:latin typeface="Tw Cen MT"/>
                        </a:rPr>
                        <a:t>6131</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130</a:t>
                      </a:r>
                    </a:p>
                  </a:txBody>
                  <a:tcPr/>
                </a:tc>
                <a:tc>
                  <a:txBody>
                    <a:bodyPr/>
                    <a:lstStyle/>
                    <a:p>
                      <a:pPr algn="ctr"/>
                      <a:r>
                        <a:rPr sz="1000">
                          <a:solidFill>
                            <a:srgbClr val="000000"/>
                          </a:solidFill>
                          <a:latin typeface="Tw Cen MT"/>
                        </a:rPr>
                        <a:t>2418</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84</a:t>
                      </a:r>
                    </a:p>
                  </a:txBody>
                  <a:tcPr/>
                </a:tc>
                <a:tc>
                  <a:txBody>
                    <a:bodyPr/>
                    <a:lstStyle/>
                    <a:p>
                      <a:pPr algn="ctr"/>
                      <a:r>
                        <a:rPr sz="1000">
                          <a:solidFill>
                            <a:srgbClr val="000000"/>
                          </a:solidFill>
                          <a:latin typeface="Tw Cen MT"/>
                        </a:rPr>
                        <a:t>5260</a:t>
                      </a:r>
                    </a:p>
                  </a:txBody>
                  <a:tcPr/>
                </a:tc>
              </a:tr>
            </a:tbl>
          </a:graphicData>
        </a:graphic>
      </p:graphicFrame>
      <p:sp>
        <p:nvSpPr>
          <p:cNvPr id="6" name="New shape"/>
          <p:cNvSpPr/>
          <p:nvPr/>
        </p:nvSpPr>
        <p:spPr>
          <a:xfrm>
            <a:off x="8206074" y="13970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8206074" y="16002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5998A41-B6B7-4E67-8364-BA8E273AA6CB}" type="slidenum">
              <a:rPr lang="en-US"/>
              <a:t>111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3211</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6017</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10085</a:t>
                      </a:r>
                    </a:p>
                  </a:txBody>
                  <a:tcPr/>
                </a:tc>
              </a:tr>
            </a:tbl>
          </a:graphicData>
        </a:graphic>
      </p:graphicFrame>
      <p:sp>
        <p:nvSpPr>
          <p:cNvPr id="6" name="New shape"/>
          <p:cNvSpPr/>
          <p:nvPr/>
        </p:nvSpPr>
        <p:spPr>
          <a:xfrm>
            <a:off x="8206074" y="13970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8206074" y="16002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FE1286D-3170-4037-B7F1-B86B8405008E}" type="slidenum">
              <a:rPr lang="en-US"/>
              <a:t>112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136</a:t>
                      </a:r>
                    </a:p>
                  </a:txBody>
                  <a:tcPr/>
                </a:tc>
                <a:tc>
                  <a:txBody>
                    <a:bodyPr/>
                    <a:lstStyle/>
                    <a:p>
                      <a:pPr algn="ctr"/>
                      <a:r>
                        <a:rPr sz="1000">
                          <a:solidFill>
                            <a:srgbClr val="000000"/>
                          </a:solidFill>
                          <a:latin typeface="Tw Cen MT"/>
                        </a:rPr>
                        <a:t>9342</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149</a:t>
                      </a:r>
                    </a:p>
                  </a:txBody>
                  <a:tcPr/>
                </a:tc>
                <a:tc>
                  <a:txBody>
                    <a:bodyPr/>
                    <a:lstStyle/>
                    <a:p>
                      <a:pPr algn="ctr"/>
                      <a:r>
                        <a:rPr sz="1000">
                          <a:solidFill>
                            <a:srgbClr val="000000"/>
                          </a:solidFill>
                          <a:latin typeface="Tw Cen MT"/>
                        </a:rPr>
                        <a:t>8435</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97</a:t>
                      </a:r>
                    </a:p>
                  </a:txBody>
                  <a:tcPr/>
                </a:tc>
                <a:tc>
                  <a:txBody>
                    <a:bodyPr/>
                    <a:lstStyle/>
                    <a:p>
                      <a:pPr algn="ctr"/>
                      <a:r>
                        <a:rPr sz="1000">
                          <a:solidFill>
                            <a:srgbClr val="000000"/>
                          </a:solidFill>
                          <a:latin typeface="Tw Cen MT"/>
                        </a:rPr>
                        <a:t>15345</a:t>
                      </a:r>
                    </a:p>
                  </a:txBody>
                  <a:tcPr/>
                </a:tc>
              </a:tr>
            </a:tbl>
          </a:graphicData>
        </a:graphic>
      </p:graphicFrame>
      <p:sp>
        <p:nvSpPr>
          <p:cNvPr id="6" name="New shape"/>
          <p:cNvSpPr/>
          <p:nvPr/>
        </p:nvSpPr>
        <p:spPr>
          <a:xfrm>
            <a:off x="8206074" y="13970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8206074" y="16002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Totalt</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BA6A19D-0026-4AEF-A6B2-37B01EA44A1E}" type="slidenum">
              <a:rPr lang="en-US"/>
              <a:t>113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 spridning</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214664E-F227-47E1-8B70-66E53DB0F3DA}" type="slidenum">
              <a:rPr lang="en-US"/>
              <a:t>114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92" cy="731520"/>
        </p:xfrm>
        <a:graphic>
          <a:graphicData uri="http://schemas.openxmlformats.org/drawingml/2006/table">
            <a:tbl>
              <a:tblPr bandRow="1">
                <a:tableStyleId>{5C22544A-7EE6-4342-B048-85BDC9FD1C3A}</a:tableStyleId>
              </a:tblPr>
              <a:tblGrid>
                <a:gridCol w="939800"/>
                <a:gridCol w="580941"/>
                <a:gridCol w="580941"/>
                <a:gridCol w="580941"/>
                <a:gridCol w="580941"/>
                <a:gridCol w="580941"/>
                <a:gridCol w="580941"/>
                <a:gridCol w="580941"/>
                <a:gridCol w="580941"/>
                <a:gridCol w="580941"/>
                <a:gridCol w="580941"/>
                <a:gridCol w="580941"/>
                <a:gridCol w="580941"/>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månad</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BCF96BF-CEBD-45FC-9D77-36B7E572F5D0}" type="slidenum">
              <a:rPr lang="en-US"/>
              <a:t>115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88" cy="731520"/>
        </p:xfrm>
        <a:graphic>
          <a:graphicData uri="http://schemas.openxmlformats.org/drawingml/2006/table">
            <a:tbl>
              <a:tblPr bandRow="1">
                <a:tableStyleId>{5C22544A-7EE6-4342-B048-85BDC9FD1C3A}</a:tableStyleId>
              </a:tblPr>
              <a:tblGrid>
                <a:gridCol w="939800"/>
                <a:gridCol w="1742822"/>
                <a:gridCol w="1742822"/>
                <a:gridCol w="1742822"/>
                <a:gridCol w="1742822"/>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19</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34</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21</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kvartal</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4523F6E-42EE-4931-9A92-4CB0F0DD7C89}" type="slidenum">
              <a:rPr lang="en-US"/>
              <a:t>116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5136</a:t>
                      </a:r>
                    </a:p>
                  </a:txBody>
                  <a:tcPr/>
                </a:tc>
                <a:tc>
                  <a:txBody>
                    <a:bodyPr/>
                    <a:lstStyle/>
                    <a:p>
                      <a:pPr algn="ctr"/>
                      <a:r>
                        <a:rPr sz="1000">
                          <a:solidFill>
                            <a:srgbClr val="000000"/>
                          </a:solidFill>
                          <a:latin typeface="Tw Cen MT"/>
                        </a:rPr>
                        <a:t>5036</a:t>
                      </a:r>
                    </a:p>
                  </a:txBody>
                  <a:tcPr/>
                </a:tc>
                <a:tc>
                  <a:txBody>
                    <a:bodyPr/>
                    <a:lstStyle/>
                    <a:p>
                      <a:pPr algn="ctr"/>
                      <a:r>
                        <a:rPr sz="1000">
                          <a:solidFill>
                            <a:srgbClr val="000000"/>
                          </a:solidFill>
                          <a:latin typeface="Tw Cen MT"/>
                        </a:rPr>
                        <a:t>5112</a:t>
                      </a:r>
                    </a:p>
                  </a:txBody>
                  <a:tcPr/>
                </a:tc>
                <a:tc>
                  <a:txBody>
                    <a:bodyPr/>
                    <a:lstStyle/>
                    <a:p>
                      <a:pPr algn="ctr"/>
                      <a:r>
                        <a:rPr sz="1000">
                          <a:solidFill>
                            <a:srgbClr val="000000"/>
                          </a:solidFill>
                          <a:latin typeface="Tw Cen MT"/>
                        </a:rPr>
                        <a:t>4740</a:t>
                      </a:r>
                    </a:p>
                  </a:txBody>
                  <a:tcPr/>
                </a:tc>
                <a:tc>
                  <a:txBody>
                    <a:bodyPr/>
                    <a:lstStyle/>
                    <a:p>
                      <a:pPr algn="ctr"/>
                      <a:r>
                        <a:rPr sz="1000">
                          <a:solidFill>
                            <a:srgbClr val="000000"/>
                          </a:solidFill>
                          <a:latin typeface="Tw Cen MT"/>
                        </a:rPr>
                        <a:t>4334</a:t>
                      </a:r>
                    </a:p>
                  </a:txBody>
                  <a:tcPr/>
                </a:tc>
                <a:tc>
                  <a:txBody>
                    <a:bodyPr/>
                    <a:lstStyle/>
                    <a:p>
                      <a:pPr algn="ctr"/>
                      <a:r>
                        <a:rPr sz="1000">
                          <a:solidFill>
                            <a:srgbClr val="000000"/>
                          </a:solidFill>
                          <a:latin typeface="Tw Cen MT"/>
                        </a:rPr>
                        <a:t>5104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82</a:t>
                      </a:r>
                    </a:p>
                  </a:txBody>
                  <a:tcPr/>
                </a:tc>
                <a:tc>
                  <a:txBody>
                    <a:bodyPr/>
                    <a:lstStyle/>
                    <a:p>
                      <a:pPr algn="ctr"/>
                      <a:r>
                        <a:rPr sz="1000">
                          <a:solidFill>
                            <a:srgbClr val="000000"/>
                          </a:solidFill>
                          <a:latin typeface="Tw Cen MT"/>
                        </a:rPr>
                        <a:t>82</a:t>
                      </a:r>
                    </a:p>
                  </a:txBody>
                  <a:tcPr/>
                </a:tc>
                <a:tc>
                  <a:txBody>
                    <a:bodyPr/>
                    <a:lstStyle/>
                    <a:p>
                      <a:pPr algn="ctr"/>
                      <a:r>
                        <a:rPr sz="1000">
                          <a:solidFill>
                            <a:srgbClr val="000000"/>
                          </a:solidFill>
                          <a:latin typeface="Tw Cen MT"/>
                        </a:rPr>
                        <a:t>81</a:t>
                      </a:r>
                    </a:p>
                  </a:txBody>
                  <a:tcPr/>
                </a:tc>
                <a:tc>
                  <a:txBody>
                    <a:bodyPr/>
                    <a:lstStyle/>
                    <a:p>
                      <a:pPr algn="ctr"/>
                      <a:r>
                        <a:rPr sz="1000">
                          <a:solidFill>
                            <a:srgbClr val="000000"/>
                          </a:solidFill>
                          <a:latin typeface="Tw Cen MT"/>
                        </a:rPr>
                        <a:t>67</a:t>
                      </a:r>
                    </a:p>
                  </a:txBody>
                  <a:tcPr/>
                </a:tc>
                <a:tc>
                  <a:txBody>
                    <a:bodyPr/>
                    <a:lstStyle/>
                    <a:p>
                      <a:pPr algn="ctr"/>
                      <a:r>
                        <a:rPr sz="1000">
                          <a:solidFill>
                            <a:srgbClr val="000000"/>
                          </a:solidFill>
                          <a:latin typeface="Tw Cen MT"/>
                        </a:rPr>
                        <a:t>65</a:t>
                      </a:r>
                    </a:p>
                  </a:txBody>
                  <a:tcPr/>
                </a:tc>
                <a:tc>
                  <a:txBody>
                    <a:bodyPr/>
                    <a:lstStyle/>
                    <a:p>
                      <a:pPr algn="ctr"/>
                      <a:r>
                        <a:rPr sz="1000">
                          <a:solidFill>
                            <a:srgbClr val="000000"/>
                          </a:solidFill>
                          <a:latin typeface="Tw Cen MT"/>
                        </a:rPr>
                        <a:t>81</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11</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95</a:t>
                      </a:r>
                    </a:p>
                  </a:txBody>
                  <a:tcPr/>
                </a:tc>
                <a:tc>
                  <a:txBody>
                    <a:bodyPr/>
                    <a:lstStyle/>
                    <a:p>
                      <a:pPr algn="ctr"/>
                      <a:r>
                        <a:rPr sz="1000">
                          <a:solidFill>
                            <a:srgbClr val="000000"/>
                          </a:solidFill>
                          <a:latin typeface="Tw Cen MT"/>
                        </a:rPr>
                        <a:t>95</a:t>
                      </a:r>
                    </a:p>
                  </a:txBody>
                  <a:tcPr/>
                </a:tc>
                <a:tc>
                  <a:txBody>
                    <a:bodyPr/>
                    <a:lstStyle/>
                    <a:p>
                      <a:pPr algn="ctr"/>
                      <a:r>
                        <a:rPr sz="1000">
                          <a:solidFill>
                            <a:srgbClr val="000000"/>
                          </a:solidFill>
                          <a:latin typeface="Tw Cen MT"/>
                        </a:rPr>
                        <a:t>94</a:t>
                      </a:r>
                    </a:p>
                  </a:txBody>
                  <a:tcPr/>
                </a:tc>
                <a:tc>
                  <a:txBody>
                    <a:bodyPr/>
                    <a:lstStyle/>
                    <a:p>
                      <a:pPr algn="ctr"/>
                      <a:r>
                        <a:rPr sz="1000">
                          <a:solidFill>
                            <a:srgbClr val="000000"/>
                          </a:solidFill>
                          <a:latin typeface="Tw Cen MT"/>
                        </a:rPr>
                        <a:t>76</a:t>
                      </a:r>
                    </a:p>
                  </a:txBody>
                  <a:tcPr/>
                </a:tc>
                <a:tc>
                  <a:txBody>
                    <a:bodyPr/>
                    <a:lstStyle/>
                    <a:p>
                      <a:pPr algn="ctr"/>
                      <a:r>
                        <a:rPr sz="1000">
                          <a:solidFill>
                            <a:srgbClr val="000000"/>
                          </a:solidFill>
                          <a:latin typeface="Tw Cen MT"/>
                        </a:rPr>
                        <a:t>77</a:t>
                      </a:r>
                    </a:p>
                  </a:txBody>
                  <a:tcPr/>
                </a:tc>
                <a:tc>
                  <a:txBody>
                    <a:bodyPr/>
                    <a:lstStyle/>
                    <a:p>
                      <a:pPr algn="ctr"/>
                      <a:r>
                        <a:rPr sz="1000">
                          <a:solidFill>
                            <a:srgbClr val="000000"/>
                          </a:solidFill>
                          <a:latin typeface="Tw Cen MT"/>
                        </a:rPr>
                        <a:t>92</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Serviceindex</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F650F83-FEEA-4CD8-A4A0-EC901554F489}" type="slidenum">
              <a:rPr lang="en-US"/>
              <a:t>117</a:t>
            </a:fld>
            <a:endParaRPr lang="en-US"/>
          </a:p>
        </p:txBody>
      </p:sp>
      <p:graphicFrame>
        <p:nvGraphicFramePr>
          <p:cNvPr id="4" name="ChartObject"/>
          <p:cNvGraphicFramePr/>
          <p:nvPr>
            <p:extLst>
              <p:ext uri="{D42A27DB-BD31-4B8C-83A1-F6EECF244321}">
                <p14:modId xmlns:p14="http://schemas.microsoft.com/office/powerpoint/2010/main" val="1414704562"/>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56</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0,91</a:t>
            </a:r>
          </a:p>
        </p:txBody>
      </p:sp>
      <p:sp>
        <p:nvSpPr>
          <p:cNvPr id="7" name="New shape"/>
          <p:cNvSpPr/>
          <p:nvPr/>
        </p:nvSpPr>
        <p:spPr>
          <a:xfrm>
            <a:off x="3174056"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2123378"/>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8206074" y="13970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15" name="New shape"/>
          <p:cNvSpPr/>
          <p:nvPr/>
        </p:nvSpPr>
        <p:spPr>
          <a:xfrm>
            <a:off x="8206074" y="16002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754874"/>
          </a:xfrm>
          <a:prstGeom prst="rect">
            <a:avLst/>
          </a:prstGeom>
          <a:noFill/>
        </p:spPr>
        <p:txBody>
          <a:bodyPr wrap="square" rtlCol="0">
            <a:spAutoFit/>
          </a:bodyPr>
          <a:lstStyle/>
          <a:p>
            <a:r>
              <a:rPr lang="sv-SE" sz="1400" dirty="0"/>
              <a:t>Drivkraftsanalysen på Företag visar att det som påverkar NKI mest är Effektivitet, Kompetens</a:t>
            </a:r>
            <a:r>
              <a:rPr lang="sv-SE" sz="1400" dirty="0" smtClean="0"/>
              <a:t>, Rättssäkerhet och  Bemötande. </a:t>
            </a:r>
            <a:r>
              <a:rPr lang="sv-SE" sz="1400" dirty="0"/>
              <a:t>En förbättring här skulle ge störst effekt på nöjdheten.</a:t>
            </a:r>
          </a:p>
          <a:p>
            <a:endParaRPr lang="sv-SE" sz="1400" dirty="0" smtClean="0"/>
          </a:p>
          <a:p>
            <a:r>
              <a:rPr lang="sv-SE" sz="1400" dirty="0" smtClean="0"/>
              <a:t>Det </a:t>
            </a:r>
            <a:r>
              <a:rPr lang="sv-SE" sz="1400" dirty="0"/>
              <a:t>som ska prioriteras är Effektivitet som har stor påverkan på nöjdheten och samtidigt ett förhållandevis lågt betyg. Samtidigt gäller det att bibehålla det redan höga </a:t>
            </a:r>
            <a:r>
              <a:rPr lang="sv-SE" sz="1400" dirty="0" smtClean="0"/>
              <a:t>betygen </a:t>
            </a:r>
            <a:r>
              <a:rPr lang="sv-SE" sz="1400" dirty="0"/>
              <a:t>på </a:t>
            </a:r>
            <a:r>
              <a:rPr lang="sv-SE" sz="1400" dirty="0" smtClean="0"/>
              <a:t>Rättssäkerhet och Bemötande, </a:t>
            </a:r>
            <a:r>
              <a:rPr lang="sv-SE" sz="1400" dirty="0"/>
              <a:t>och om möjligt förbättra </a:t>
            </a:r>
            <a:r>
              <a:rPr lang="sv-SE" sz="1400" dirty="0" smtClean="0"/>
              <a:t>dem.</a:t>
            </a:r>
            <a:endParaRPr lang="sv-SE" sz="1400"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6AD4504-2E79-4B61-BDE7-222B79477B5B}" type="slidenum">
              <a:rPr lang="en-US"/>
              <a:t>118</a:t>
            </a:fld>
            <a:endParaRPr lang="en-US"/>
          </a:p>
        </p:txBody>
      </p:sp>
      <p:graphicFrame>
        <p:nvGraphicFramePr>
          <p:cNvPr id="4" name="ChartObject"/>
          <p:cNvGraphicFramePr/>
          <p:nvPr>
            <p:extLst>
              <p:ext uri="{D42A27DB-BD31-4B8C-83A1-F6EECF244321}">
                <p14:modId xmlns:p14="http://schemas.microsoft.com/office/powerpoint/2010/main" val="333409019"/>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70</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0,96</a:t>
            </a:r>
          </a:p>
        </p:txBody>
      </p:sp>
      <p:sp>
        <p:nvSpPr>
          <p:cNvPr id="7" name="New shape"/>
          <p:cNvSpPr/>
          <p:nvPr/>
        </p:nvSpPr>
        <p:spPr>
          <a:xfrm>
            <a:off x="2675631"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420164"/>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8206074" y="13970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15" name="New shape"/>
          <p:cNvSpPr/>
          <p:nvPr/>
        </p:nvSpPr>
        <p:spPr>
          <a:xfrm>
            <a:off x="8206074" y="1600200"/>
            <a:ext cx="87442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954107"/>
          </a:xfrm>
          <a:prstGeom prst="rect">
            <a:avLst/>
          </a:prstGeom>
          <a:noFill/>
        </p:spPr>
        <p:txBody>
          <a:bodyPr wrap="square" rtlCol="0">
            <a:spAutoFit/>
          </a:bodyPr>
          <a:lstStyle/>
          <a:p>
            <a:r>
              <a:rPr lang="sv-SE" sz="1400" dirty="0"/>
              <a:t>Det som ska prioriteras är </a:t>
            </a:r>
            <a:r>
              <a:rPr lang="sv-SE" sz="1400" dirty="0" smtClean="0"/>
              <a:t>egentligen allt, men framför allt förmågan </a:t>
            </a:r>
            <a:r>
              <a:rPr lang="sv-SE" sz="1400" dirty="0"/>
              <a:t>att hålla överenskomna </a:t>
            </a:r>
            <a:r>
              <a:rPr lang="sv-SE" sz="1400" dirty="0" smtClean="0"/>
              <a:t>tidsramar.</a:t>
            </a:r>
            <a:endParaRPr lang="sv-SE" sz="1400"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B6CD03C-9332-4695-8D89-78EFC74057CB}" type="slidenum">
              <a:rPr lang="en-US"/>
              <a:t>119</a:t>
            </a:fld>
            <a:endParaRPr lang="en-US"/>
          </a:p>
        </p:txBody>
      </p:sp>
      <p:graphicFrame>
        <p:nvGraphicFramePr>
          <p:cNvPr id="4" name="ChartObject"/>
          <p:cNvGraphicFramePr/>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64</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0,91</a:t>
            </a:r>
          </a:p>
        </p:txBody>
      </p:sp>
      <p:sp>
        <p:nvSpPr>
          <p:cNvPr id="7" name="New shape"/>
          <p:cNvSpPr/>
          <p:nvPr/>
        </p:nvSpPr>
        <p:spPr>
          <a:xfrm>
            <a:off x="3156487"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2260898"/>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15"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539430"/>
          </a:xfrm>
          <a:prstGeom prst="rect">
            <a:avLst/>
          </a:prstGeom>
          <a:noFill/>
        </p:spPr>
        <p:txBody>
          <a:bodyPr wrap="square" rtlCol="0">
            <a:spAutoFit/>
          </a:bodyPr>
          <a:lstStyle/>
          <a:p>
            <a:r>
              <a:rPr lang="sv-SE" sz="1400" dirty="0"/>
              <a:t>Drivkraftsanalysen visar att det som påverkar NKI mest är </a:t>
            </a:r>
            <a:r>
              <a:rPr lang="sv-SE" sz="1400" dirty="0" smtClean="0"/>
              <a:t>Effektivitet, Bemötande</a:t>
            </a:r>
            <a:r>
              <a:rPr lang="sv-SE" sz="1400" dirty="0"/>
              <a:t> </a:t>
            </a:r>
            <a:r>
              <a:rPr lang="sv-SE" sz="1400" dirty="0" smtClean="0"/>
              <a:t>och Rättssäkerhet. En </a:t>
            </a:r>
            <a:r>
              <a:rPr lang="sv-SE" sz="1400" dirty="0"/>
              <a:t>förbättring här skulle ge störst effekt på nöjdheten.</a:t>
            </a:r>
          </a:p>
          <a:p>
            <a:endParaRPr lang="sv-SE" sz="1400" dirty="0" smtClean="0"/>
          </a:p>
          <a:p>
            <a:r>
              <a:rPr lang="sv-SE" sz="1400" dirty="0" smtClean="0"/>
              <a:t>Det </a:t>
            </a:r>
            <a:r>
              <a:rPr lang="sv-SE" sz="1400" dirty="0"/>
              <a:t>som ska prioriteras är Effektivitet som har stor påverkan på nöjdheten och samtidigt ett förhållandevis lågt betyg. Samtidigt gäller det att bibehålla </a:t>
            </a:r>
            <a:r>
              <a:rPr lang="sv-SE" sz="1400" dirty="0" smtClean="0"/>
              <a:t>de </a:t>
            </a:r>
            <a:r>
              <a:rPr lang="sv-SE" sz="1400" dirty="0"/>
              <a:t>redan </a:t>
            </a:r>
            <a:r>
              <a:rPr lang="sv-SE" sz="1400" dirty="0" smtClean="0"/>
              <a:t>höga betygen </a:t>
            </a:r>
            <a:r>
              <a:rPr lang="sv-SE" sz="1400" dirty="0"/>
              <a:t>på Rättssäkerhet och Bemötande, och om möjligt förbättra </a:t>
            </a:r>
            <a:r>
              <a:rPr lang="sv-SE" sz="1400" dirty="0" smtClean="0"/>
              <a:t>dem.</a:t>
            </a:r>
            <a:endParaRPr lang="sv-SE"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ChangeArrowheads="1"/>
          </p:cNvSpPr>
          <p:nvPr/>
        </p:nvSpPr>
        <p:spPr>
          <a:xfrm>
            <a:off x="755650" y="2853556"/>
            <a:ext cx="7778750"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000"/>
          </a:p>
          <a:p>
            <a:pPr marL="342900" indent="-342900">
              <a:lnSpc>
                <a:spcPct val="80000"/>
              </a:lnSpc>
              <a:spcBef>
                <a:spcPct val="20000"/>
              </a:spcBef>
            </a:pPr>
            <a:r>
              <a:rPr lang="sv-SE" sz="2000"/>
              <a:t/>
            </a:r>
            <a:br>
              <a:rPr lang="sv-SE" sz="2000"/>
            </a:br>
            <a:endParaRPr lang="sv-SE" sz="2000"/>
          </a:p>
          <a:p>
            <a:pPr marL="342900" indent="-342900">
              <a:lnSpc>
                <a:spcPct val="80000"/>
              </a:lnSpc>
              <a:spcBef>
                <a:spcPct val="20000"/>
              </a:spcBef>
              <a:buFontTx/>
              <a:buChar char="•"/>
            </a:pPr>
            <a:endParaRPr lang="sv-SE" sz="2000"/>
          </a:p>
        </p:txBody>
      </p:sp>
      <p:sp>
        <p:nvSpPr>
          <p:cNvPr id="13" name="Rectangle 2"/>
          <p:cNvSpPr>
            <a:spLocks noGrp="1" noChangeArrowheads="1"/>
          </p:cNvSpPr>
          <p:nvPr>
            <p:ph type="title"/>
          </p:nvPr>
        </p:nvSpPr>
        <p:spPr>
          <a:xfrm>
            <a:off x="683569" y="1844824"/>
            <a:ext cx="7920880" cy="1143000"/>
          </a:xfrm>
        </p:spPr>
        <p:txBody>
          <a:bodyPr/>
          <a:lstStyle/>
          <a:p>
            <a:pPr eaLnBrk="0" hangingPunct="0">
              <a:defRPr/>
            </a:pPr>
            <a:r>
              <a:rPr lang="sv-SE" sz="1600">
                <a:cs typeface="Lucida Sans" pitchFamily="34" charset="0"/>
              </a:rPr>
              <a:t>För att på ett enkelt sätt åskådliggöra resultaten placeras s</a:t>
            </a:r>
            <a:r>
              <a:rPr lang="sv-SE" sz="1600" smtClean="0">
                <a:cs typeface="Lucida Sans" pitchFamily="34" charset="0"/>
              </a:rPr>
              <a:t>ervicefaktorerna </a:t>
            </a:r>
            <a:r>
              <a:rPr lang="sv-SE" sz="1600">
                <a:cs typeface="Lucida Sans" pitchFamily="34" charset="0"/>
              </a:rPr>
              <a:t>in i ett fyrfältsdiagram, en så kallad prioriteringsmatris. Kvadranterna utgör fyra områden med olika </a:t>
            </a:r>
            <a:r>
              <a:rPr lang="sv-SE" sz="1600" smtClean="0">
                <a:cs typeface="Lucida Sans" pitchFamily="34" charset="0"/>
              </a:rPr>
              <a:t>prioriteringsgrad </a:t>
            </a:r>
            <a:r>
              <a:rPr lang="sv-SE" sz="1600">
                <a:cs typeface="Lucida Sans" pitchFamily="34" charset="0"/>
              </a:rPr>
              <a:t>i ett förbättringsarbete</a:t>
            </a:r>
            <a:r>
              <a:rPr lang="sv-SE" sz="1600" smtClean="0">
                <a:cs typeface="Lucida Sans" pitchFamily="34" charset="0"/>
              </a:rPr>
              <a:t>.</a:t>
            </a:r>
            <a:endParaRPr lang="sv-SE" sz="1600"/>
          </a:p>
        </p:txBody>
      </p:sp>
      <p:sp>
        <p:nvSpPr>
          <p:cNvPr id="15" name="Rektangel 14"/>
          <p:cNvSpPr/>
          <p:nvPr/>
        </p:nvSpPr>
        <p:spPr>
          <a:xfrm>
            <a:off x="5940152" y="5085184"/>
            <a:ext cx="1161403" cy="6885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r>
              <a:rPr lang="sv-SE" sz="1700" smtClean="0"/>
              <a:t>Prioritera</a:t>
            </a:r>
            <a:endParaRPr lang="sv-SE" sz="1700"/>
          </a:p>
        </p:txBody>
      </p:sp>
      <p:sp>
        <p:nvSpPr>
          <p:cNvPr id="16" name="Rektangel 15"/>
          <p:cNvSpPr/>
          <p:nvPr/>
        </p:nvSpPr>
        <p:spPr>
          <a:xfrm>
            <a:off x="669280" y="3284190"/>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Tillgänglighet</a:t>
            </a:r>
            <a:endParaRPr lang="sv-SE" sz="1600">
              <a:solidFill>
                <a:schemeClr val="tx1"/>
              </a:solidFill>
            </a:endParaRPr>
          </a:p>
        </p:txBody>
      </p:sp>
      <p:sp>
        <p:nvSpPr>
          <p:cNvPr id="17" name="Rektangel 16"/>
          <p:cNvSpPr/>
          <p:nvPr/>
        </p:nvSpPr>
        <p:spPr>
          <a:xfrm>
            <a:off x="669280" y="3801133"/>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Information</a:t>
            </a:r>
            <a:endParaRPr lang="sv-SE" sz="1600">
              <a:solidFill>
                <a:schemeClr val="tx1"/>
              </a:solidFill>
            </a:endParaRPr>
          </a:p>
        </p:txBody>
      </p:sp>
      <p:sp>
        <p:nvSpPr>
          <p:cNvPr id="18" name="Rektangel 17"/>
          <p:cNvSpPr/>
          <p:nvPr/>
        </p:nvSpPr>
        <p:spPr>
          <a:xfrm>
            <a:off x="669280" y="4318076"/>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Bemötande</a:t>
            </a:r>
            <a:endParaRPr lang="sv-SE" sz="1600">
              <a:solidFill>
                <a:schemeClr val="tx1"/>
              </a:solidFill>
            </a:endParaRPr>
          </a:p>
        </p:txBody>
      </p:sp>
      <p:sp>
        <p:nvSpPr>
          <p:cNvPr id="19" name="Rektangel 18"/>
          <p:cNvSpPr/>
          <p:nvPr/>
        </p:nvSpPr>
        <p:spPr>
          <a:xfrm>
            <a:off x="669280" y="4835019"/>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Kompetens</a:t>
            </a:r>
            <a:endParaRPr lang="sv-SE" sz="1600">
              <a:solidFill>
                <a:schemeClr val="tx1"/>
              </a:solidFill>
            </a:endParaRPr>
          </a:p>
        </p:txBody>
      </p:sp>
      <p:sp>
        <p:nvSpPr>
          <p:cNvPr id="20" name="Rektangel 19"/>
          <p:cNvSpPr/>
          <p:nvPr/>
        </p:nvSpPr>
        <p:spPr>
          <a:xfrm>
            <a:off x="669280" y="5351962"/>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Effektivitet</a:t>
            </a:r>
            <a:endParaRPr lang="sv-SE" sz="1600">
              <a:solidFill>
                <a:schemeClr val="tx1"/>
              </a:solidFill>
            </a:endParaRPr>
          </a:p>
        </p:txBody>
      </p:sp>
      <p:sp>
        <p:nvSpPr>
          <p:cNvPr id="21" name="Rektangel 20"/>
          <p:cNvSpPr/>
          <p:nvPr/>
        </p:nvSpPr>
        <p:spPr>
          <a:xfrm>
            <a:off x="3780978" y="3140174"/>
            <a:ext cx="4247406" cy="3114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solidFill>
                <a:schemeClr val="tx1"/>
              </a:solidFill>
            </a:endParaRPr>
          </a:p>
        </p:txBody>
      </p:sp>
      <p:sp>
        <p:nvSpPr>
          <p:cNvPr id="22" name="Rektangel 21"/>
          <p:cNvSpPr/>
          <p:nvPr/>
        </p:nvSpPr>
        <p:spPr>
          <a:xfrm>
            <a:off x="669280" y="5868906"/>
            <a:ext cx="165618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r>
              <a:rPr lang="sv-SE" sz="1600" smtClean="0">
                <a:solidFill>
                  <a:schemeClr val="tx1"/>
                </a:solidFill>
              </a:rPr>
              <a:t>Rättssäkerhet</a:t>
            </a:r>
            <a:endParaRPr lang="sv-SE" sz="1600">
              <a:solidFill>
                <a:schemeClr val="tx1"/>
              </a:solidFill>
            </a:endParaRPr>
          </a:p>
        </p:txBody>
      </p:sp>
      <p:sp>
        <p:nvSpPr>
          <p:cNvPr id="23" name="Rektangel 22"/>
          <p:cNvSpPr/>
          <p:nvPr/>
        </p:nvSpPr>
        <p:spPr>
          <a:xfrm>
            <a:off x="539552" y="2924150"/>
            <a:ext cx="1656184" cy="3600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r>
              <a:rPr lang="sv-SE" sz="1400" smtClean="0"/>
              <a:t>Servicefaktorer</a:t>
            </a:r>
            <a:endParaRPr lang="sv-SE" sz="1400"/>
          </a:p>
        </p:txBody>
      </p:sp>
      <p:sp>
        <p:nvSpPr>
          <p:cNvPr id="24" name="textruta 23"/>
          <p:cNvSpPr txBox="1"/>
          <p:nvPr/>
        </p:nvSpPr>
        <p:spPr>
          <a:xfrm>
            <a:off x="3860343" y="2986922"/>
            <a:ext cx="1656184" cy="307777"/>
          </a:xfrm>
          <a:prstGeom prst="rect">
            <a:avLst/>
          </a:prstGeom>
          <a:solidFill>
            <a:schemeClr val="bg1"/>
          </a:solid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1400" smtClean="0"/>
              <a:t>Prioriteringsmatris</a:t>
            </a:r>
            <a:endParaRPr lang="sv-SE" sz="1400"/>
          </a:p>
        </p:txBody>
      </p:sp>
      <p:sp>
        <p:nvSpPr>
          <p:cNvPr id="25" name="Höger 24"/>
          <p:cNvSpPr/>
          <p:nvPr/>
        </p:nvSpPr>
        <p:spPr>
          <a:xfrm>
            <a:off x="2699792" y="3985798"/>
            <a:ext cx="648072" cy="136815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27" name="textruta 26"/>
          <p:cNvSpPr txBox="1"/>
          <p:nvPr/>
        </p:nvSpPr>
        <p:spPr>
          <a:xfrm>
            <a:off x="683568" y="1484784"/>
            <a:ext cx="7200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r>
              <a:rPr lang="sv-SE" smtClean="0"/>
              <a:t>Servicefaktorer med lågt betyg och hög effekt på NKI bör prioriteras</a:t>
            </a:r>
            <a:endParaRPr lang="sv-SE"/>
          </a:p>
        </p:txBody>
      </p:sp>
      <p:sp>
        <p:nvSpPr>
          <p:cNvPr id="8" name="TextBox 7"/>
          <p:cNvSpPr txBox="1"/>
          <p:nvPr/>
        </p:nvSpPr>
        <p:spPr>
          <a:xfrm>
            <a:off x="5220072" y="3347700"/>
            <a:ext cx="774571" cy="369332"/>
          </a:xfrm>
          <a:prstGeom prst="rect">
            <a:avLst/>
          </a:prstGeom>
          <a:noFill/>
        </p:spPr>
        <p:txBody>
          <a:bodyPr wrap="non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solidFill>
                  <a:schemeClr val="accent1"/>
                </a:solidFill>
              </a:rPr>
              <a:t>Betyg</a:t>
            </a:r>
            <a:endParaRPr lang="sv-SE">
              <a:solidFill>
                <a:schemeClr val="accent1"/>
              </a:solidFill>
            </a:endParaRPr>
          </a:p>
        </p:txBody>
      </p:sp>
      <p:sp>
        <p:nvSpPr>
          <p:cNvPr id="32" name="TextBox 31"/>
          <p:cNvSpPr txBox="1"/>
          <p:nvPr/>
        </p:nvSpPr>
        <p:spPr>
          <a:xfrm>
            <a:off x="7113964" y="4571836"/>
            <a:ext cx="770404" cy="369332"/>
          </a:xfrm>
          <a:prstGeom prst="rect">
            <a:avLst/>
          </a:prstGeom>
          <a:noFill/>
        </p:spPr>
        <p:txBody>
          <a:bodyPr wrap="non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mtClean="0">
                <a:solidFill>
                  <a:schemeClr val="accent1"/>
                </a:solidFill>
              </a:rPr>
              <a:t>Effekt</a:t>
            </a:r>
            <a:endParaRPr lang="sv-SE">
              <a:solidFill>
                <a:schemeClr val="accent1"/>
              </a:solidFill>
            </a:endParaRPr>
          </a:p>
        </p:txBody>
      </p:sp>
      <p:sp>
        <p:nvSpPr>
          <p:cNvPr id="10" name="TextBox 9"/>
          <p:cNvSpPr txBox="1"/>
          <p:nvPr/>
        </p:nvSpPr>
        <p:spPr>
          <a:xfrm>
            <a:off x="5868144" y="3841884"/>
            <a:ext cx="1368152" cy="523220"/>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1400" smtClean="0"/>
              <a:t>FÖRBÄTTRA OM MÖJLIGT</a:t>
            </a:r>
            <a:endParaRPr lang="sv-SE" sz="1400"/>
          </a:p>
        </p:txBody>
      </p:sp>
      <p:sp>
        <p:nvSpPr>
          <p:cNvPr id="34" name="TextBox 33"/>
          <p:cNvSpPr txBox="1"/>
          <p:nvPr/>
        </p:nvSpPr>
        <p:spPr>
          <a:xfrm>
            <a:off x="3995936" y="3841884"/>
            <a:ext cx="1440160" cy="307777"/>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1400" smtClean="0"/>
              <a:t>BEVARA</a:t>
            </a:r>
            <a:endParaRPr lang="sv-SE" sz="1400"/>
          </a:p>
        </p:txBody>
      </p:sp>
      <p:sp>
        <p:nvSpPr>
          <p:cNvPr id="35" name="TextBox 34"/>
          <p:cNvSpPr txBox="1"/>
          <p:nvPr/>
        </p:nvSpPr>
        <p:spPr>
          <a:xfrm>
            <a:off x="3995936" y="5085184"/>
            <a:ext cx="1593202" cy="738664"/>
          </a:xfrm>
          <a:prstGeom prst="rect">
            <a:avLst/>
          </a:prstGeom>
          <a:noFill/>
        </p:spPr>
        <p:txBody>
          <a:bodyPr wrap="square" rtlCol="0">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1400" smtClean="0"/>
          </a:p>
          <a:p>
            <a:r>
              <a:rPr lang="sv-SE" sz="1400" smtClean="0"/>
              <a:t>LÄGRE PRIORITET</a:t>
            </a:r>
            <a:endParaRPr lang="sv-SE" sz="1400"/>
          </a:p>
        </p:txBody>
      </p:sp>
      <p:cxnSp>
        <p:nvCxnSpPr>
          <p:cNvPr id="12" name="Straight Arrow Connector 11"/>
          <p:cNvCxnSpPr/>
          <p:nvPr/>
        </p:nvCxnSpPr>
        <p:spPr>
          <a:xfrm>
            <a:off x="4068477" y="4769319"/>
            <a:ext cx="30413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V="1">
            <a:off x="5580112" y="3756586"/>
            <a:ext cx="1704" cy="226470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Platshållare för bildnummer 1"/>
          <p:cNvSpPr>
            <a:spLocks noGrp="1"/>
          </p:cNvSpPr>
          <p:nvPr>
            <p:ph type="sldNum" sz="quarter" idx="12"/>
          </p:nvPr>
        </p:nvSpPr>
        <p:spPr/>
        <p:txBody>
          <a:bodyPr/>
          <a:lstStyle/>
          <a:p>
            <a:fld id="{530CE37E-17AC-4AE0-A897-ACC45D4D8D80}" type="slidenum">
              <a:rPr lang="sv-SE" smtClean="0"/>
              <a:t>12</a:t>
            </a:fld>
            <a:endParaRPr lang="sv-SE" smtClean="0"/>
          </a:p>
        </p:txBody>
      </p:sp>
      <p:sp>
        <p:nvSpPr>
          <p:cNvPr id="57353"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57354"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57355"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Analysmodell</a:t>
            </a:r>
          </a:p>
        </p:txBody>
      </p:sp>
    </p:spTree>
    <p:extLst>
      <p:ext uri="{BB962C8B-B14F-4D97-AF65-F5344CB8AC3E}">
        <p14:creationId xmlns:p14="http://schemas.microsoft.com/office/powerpoint/2010/main" val="3517324919"/>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219FF11-DE18-4D76-8441-5C583887148B}" type="slidenum">
              <a:rPr lang="en-US"/>
              <a:t>120</a:t>
            </a:fld>
            <a:endParaRPr lang="en-US"/>
          </a:p>
        </p:txBody>
      </p:sp>
      <p:graphicFrame>
        <p:nvGraphicFramePr>
          <p:cNvPr id="4" name="ChartObject"/>
          <p:cNvGraphicFramePr/>
          <p:nvPr>
            <p:extLst>
              <p:ext uri="{D42A27DB-BD31-4B8C-83A1-F6EECF244321}">
                <p14:modId xmlns:p14="http://schemas.microsoft.com/office/powerpoint/2010/main" val="2512288035"/>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78</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0,96</a:t>
            </a:r>
          </a:p>
        </p:txBody>
      </p:sp>
      <p:sp>
        <p:nvSpPr>
          <p:cNvPr id="7" name="New shape"/>
          <p:cNvSpPr/>
          <p:nvPr/>
        </p:nvSpPr>
        <p:spPr>
          <a:xfrm>
            <a:off x="2726015"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529416"/>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15"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1384995"/>
          </a:xfrm>
          <a:prstGeom prst="rect">
            <a:avLst/>
          </a:prstGeom>
          <a:noFill/>
        </p:spPr>
        <p:txBody>
          <a:bodyPr wrap="square" rtlCol="0">
            <a:spAutoFit/>
          </a:bodyPr>
          <a:lstStyle/>
          <a:p>
            <a:r>
              <a:rPr lang="sv-SE" sz="1400" dirty="0"/>
              <a:t>Det som ska prioriteras är egentligen allt, men </a:t>
            </a:r>
            <a:r>
              <a:rPr lang="sv-SE" sz="1400" dirty="0" smtClean="0"/>
              <a:t>framför </a:t>
            </a:r>
            <a:r>
              <a:rPr lang="sv-SE" sz="1400" dirty="0"/>
              <a:t>allt förmågan att hålla överenskomna tidsramar.</a:t>
            </a:r>
          </a:p>
          <a:p>
            <a:endParaRPr lang="sv-SE" sz="1400" dirty="0"/>
          </a:p>
          <a:p>
            <a:endParaRPr lang="sv-SE" sz="1400"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F2CC5FF-CF3C-41B0-93C4-00836B521F39}" type="slidenum">
              <a:rPr lang="en-US"/>
              <a:t>121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4384</a:t>
                      </a:r>
                    </a:p>
                  </a:txBody>
                  <a:tcPr/>
                </a:tc>
                <a:tc>
                  <a:txBody>
                    <a:bodyPr/>
                    <a:lstStyle/>
                    <a:p>
                      <a:pPr algn="ctr"/>
                      <a:r>
                        <a:rPr sz="1000">
                          <a:solidFill>
                            <a:srgbClr val="000000"/>
                          </a:solidFill>
                          <a:latin typeface="Tw Cen MT"/>
                        </a:rPr>
                        <a:t>864</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72</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85</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kön</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699DCAC-51FC-466C-90E6-770E94208BC2}" type="slidenum">
              <a:rPr lang="en-US"/>
              <a:t>122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664</a:t>
                      </a:r>
                    </a:p>
                  </a:txBody>
                  <a:tcPr/>
                </a:tc>
                <a:tc>
                  <a:txBody>
                    <a:bodyPr/>
                    <a:lstStyle/>
                    <a:p>
                      <a:pPr algn="ctr"/>
                      <a:r>
                        <a:rPr sz="1000">
                          <a:solidFill>
                            <a:srgbClr val="000000"/>
                          </a:solidFill>
                          <a:latin typeface="Tw Cen MT"/>
                        </a:rPr>
                        <a:t>1261</a:t>
                      </a:r>
                    </a:p>
                  </a:txBody>
                  <a:tcPr/>
                </a:tc>
                <a:tc>
                  <a:txBody>
                    <a:bodyPr/>
                    <a:lstStyle/>
                    <a:p>
                      <a:pPr algn="ctr"/>
                      <a:r>
                        <a:rPr sz="1000">
                          <a:solidFill>
                            <a:srgbClr val="000000"/>
                          </a:solidFill>
                          <a:latin typeface="Tw Cen MT"/>
                        </a:rPr>
                        <a:t>1620</a:t>
                      </a:r>
                    </a:p>
                  </a:txBody>
                  <a:tcPr/>
                </a:tc>
                <a:tc>
                  <a:txBody>
                    <a:bodyPr/>
                    <a:lstStyle/>
                    <a:p>
                      <a:pPr algn="ctr"/>
                      <a:r>
                        <a:rPr sz="1000">
                          <a:solidFill>
                            <a:srgbClr val="000000"/>
                          </a:solidFill>
                          <a:latin typeface="Tw Cen MT"/>
                        </a:rPr>
                        <a:t>1161</a:t>
                      </a:r>
                    </a:p>
                  </a:txBody>
                  <a:tcPr/>
                </a:tc>
                <a:tc>
                  <a:txBody>
                    <a:bodyPr/>
                    <a:lstStyle/>
                    <a:p>
                      <a:pPr algn="ctr"/>
                      <a:r>
                        <a:rPr sz="1000">
                          <a:solidFill>
                            <a:srgbClr val="000000"/>
                          </a:solidFill>
                          <a:latin typeface="Tw Cen MT"/>
                        </a:rPr>
                        <a:t>452</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ålder</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1916F9C-69C1-4437-ADAB-7563E4BCAA19}" type="slidenum">
              <a:rPr lang="en-US"/>
              <a:t>123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6" cy="487680"/>
        </p:xfrm>
        <a:graphic>
          <a:graphicData uri="http://schemas.openxmlformats.org/drawingml/2006/table">
            <a:tbl>
              <a:tblPr bandRow="1">
                <a:tableStyleId>{5C22544A-7EE6-4342-B048-85BDC9FD1C3A}</a:tableStyleId>
              </a:tblPr>
              <a:tblGrid>
                <a:gridCol w="939800"/>
                <a:gridCol w="750124"/>
                <a:gridCol w="750124"/>
                <a:gridCol w="750124"/>
                <a:gridCol w="750124"/>
                <a:gridCol w="750124"/>
                <a:gridCol w="750124"/>
                <a:gridCol w="750124"/>
                <a:gridCol w="750124"/>
                <a:gridCol w="750124"/>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1859</a:t>
                      </a:r>
                    </a:p>
                  </a:txBody>
                  <a:tcPr/>
                </a:tc>
                <a:tc>
                  <a:txBody>
                    <a:bodyPr/>
                    <a:lstStyle/>
                    <a:p>
                      <a:pPr algn="ctr"/>
                      <a:r>
                        <a:rPr sz="1000">
                          <a:solidFill>
                            <a:srgbClr val="000000"/>
                          </a:solidFill>
                          <a:latin typeface="Tw Cen MT"/>
                        </a:rPr>
                        <a:t>89</a:t>
                      </a:r>
                    </a:p>
                  </a:txBody>
                  <a:tcPr/>
                </a:tc>
                <a:tc>
                  <a:txBody>
                    <a:bodyPr/>
                    <a:lstStyle/>
                    <a:p>
                      <a:pPr algn="ctr"/>
                      <a:r>
                        <a:rPr sz="1000">
                          <a:solidFill>
                            <a:srgbClr val="000000"/>
                          </a:solidFill>
                          <a:latin typeface="Tw Cen MT"/>
                        </a:rPr>
                        <a:t>324</a:t>
                      </a:r>
                    </a:p>
                  </a:txBody>
                  <a:tcPr/>
                </a:tc>
                <a:tc>
                  <a:txBody>
                    <a:bodyPr/>
                    <a:lstStyle/>
                    <a:p>
                      <a:pPr algn="ctr"/>
                      <a:r>
                        <a:rPr sz="1000">
                          <a:solidFill>
                            <a:srgbClr val="000000"/>
                          </a:solidFill>
                          <a:latin typeface="Tw Cen MT"/>
                        </a:rPr>
                        <a:t>264</a:t>
                      </a:r>
                    </a:p>
                  </a:txBody>
                  <a:tcPr/>
                </a:tc>
                <a:tc>
                  <a:txBody>
                    <a:bodyPr/>
                    <a:lstStyle/>
                    <a:p>
                      <a:pPr algn="ctr"/>
                      <a:r>
                        <a:rPr sz="1000">
                          <a:solidFill>
                            <a:srgbClr val="000000"/>
                          </a:solidFill>
                          <a:latin typeface="Tw Cen MT"/>
                        </a:rPr>
                        <a:t>134</a:t>
                      </a:r>
                    </a:p>
                  </a:txBody>
                  <a:tcPr/>
                </a:tc>
                <a:tc>
                  <a:txBody>
                    <a:bodyPr/>
                    <a:lstStyle/>
                    <a:p>
                      <a:pPr algn="ctr"/>
                      <a:r>
                        <a:rPr sz="1000">
                          <a:solidFill>
                            <a:srgbClr val="000000"/>
                          </a:solidFill>
                          <a:latin typeface="Tw Cen MT"/>
                        </a:rPr>
                        <a:t>500</a:t>
                      </a:r>
                    </a:p>
                  </a:txBody>
                  <a:tcPr/>
                </a:tc>
                <a:tc>
                  <a:txBody>
                    <a:bodyPr/>
                    <a:lstStyle/>
                    <a:p>
                      <a:pPr algn="ctr"/>
                      <a:r>
                        <a:rPr sz="1000">
                          <a:solidFill>
                            <a:srgbClr val="000000"/>
                          </a:solidFill>
                          <a:latin typeface="Tw Cen MT"/>
                        </a:rPr>
                        <a:t>1786</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36</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84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bransch</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64F9BAE-C305-43CD-9E4E-67A38641CC3B}" type="slidenum">
              <a:rPr lang="en-US"/>
              <a:t>124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48768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399</a:t>
                      </a:r>
                    </a:p>
                  </a:txBody>
                  <a:tcPr/>
                </a:tc>
                <a:tc>
                  <a:txBody>
                    <a:bodyPr/>
                    <a:lstStyle/>
                    <a:p>
                      <a:pPr algn="ctr"/>
                      <a:r>
                        <a:rPr sz="1000">
                          <a:solidFill>
                            <a:srgbClr val="000000"/>
                          </a:solidFill>
                          <a:latin typeface="Tw Cen MT"/>
                        </a:rPr>
                        <a:t>1191</a:t>
                      </a:r>
                    </a:p>
                  </a:txBody>
                  <a:tcPr/>
                </a:tc>
                <a:tc>
                  <a:txBody>
                    <a:bodyPr/>
                    <a:lstStyle/>
                    <a:p>
                      <a:pPr algn="ctr"/>
                      <a:r>
                        <a:rPr sz="1000">
                          <a:solidFill>
                            <a:srgbClr val="000000"/>
                          </a:solidFill>
                          <a:latin typeface="Tw Cen MT"/>
                        </a:rPr>
                        <a:t>579</a:t>
                      </a:r>
                    </a:p>
                  </a:txBody>
                  <a:tcPr/>
                </a:tc>
                <a:tc>
                  <a:txBody>
                    <a:bodyPr/>
                    <a:lstStyle/>
                    <a:p>
                      <a:pPr algn="ctr"/>
                      <a:r>
                        <a:rPr sz="1000">
                          <a:solidFill>
                            <a:srgbClr val="000000"/>
                          </a:solidFill>
                          <a:latin typeface="Tw Cen MT"/>
                        </a:rPr>
                        <a:t>1198</a:t>
                      </a:r>
                    </a:p>
                  </a:txBody>
                  <a:tcPr/>
                </a:tc>
                <a:tc>
                  <a:txBody>
                    <a:bodyPr/>
                    <a:lstStyle/>
                    <a:p>
                      <a:pPr algn="ctr"/>
                      <a:r>
                        <a:rPr sz="1000">
                          <a:solidFill>
                            <a:srgbClr val="000000"/>
                          </a:solidFill>
                          <a:latin typeface="Tw Cen MT"/>
                        </a:rPr>
                        <a:t>521</a:t>
                      </a:r>
                    </a:p>
                  </a:txBody>
                  <a:tcPr/>
                </a:tc>
                <a:tc>
                  <a:txBody>
                    <a:bodyPr/>
                    <a:lstStyle/>
                    <a:p>
                      <a:pPr algn="ctr"/>
                      <a:r>
                        <a:rPr sz="1000">
                          <a:solidFill>
                            <a:srgbClr val="000000"/>
                          </a:solidFill>
                          <a:latin typeface="Tw Cen MT"/>
                        </a:rPr>
                        <a:t>1112</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84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antal anställda</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EA6BA85-85B1-4E78-B1E3-53D0564DD25D}" type="slidenum">
              <a:rPr lang="en-US"/>
              <a:t>125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3870</a:t>
                      </a:r>
                    </a:p>
                  </a:txBody>
                  <a:tcPr/>
                </a:tc>
                <a:tc>
                  <a:txBody>
                    <a:bodyPr/>
                    <a:lstStyle/>
                    <a:p>
                      <a:pPr algn="ctr"/>
                      <a:r>
                        <a:rPr sz="1000">
                          <a:solidFill>
                            <a:srgbClr val="000000"/>
                          </a:solidFill>
                          <a:latin typeface="Tw Cen MT"/>
                        </a:rPr>
                        <a:t>686</a:t>
                      </a:r>
                    </a:p>
                  </a:txBody>
                  <a:tcPr/>
                </a:tc>
                <a:tc>
                  <a:txBody>
                    <a:bodyPr/>
                    <a:lstStyle/>
                    <a:p>
                      <a:pPr algn="ctr"/>
                      <a:r>
                        <a:rPr sz="1000">
                          <a:solidFill>
                            <a:srgbClr val="000000"/>
                          </a:solidFill>
                          <a:latin typeface="Tw Cen MT"/>
                        </a:rPr>
                        <a:t>337</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62</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69</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13FECBC-83B0-4439-83AB-3162AF88D745}" type="slidenum">
              <a:rPr lang="en-US"/>
              <a:t>126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74</a:t>
                      </a:r>
                    </a:p>
                  </a:txBody>
                  <a:tcPr/>
                </a:tc>
                <a:tc>
                  <a:txBody>
                    <a:bodyPr/>
                    <a:lstStyle/>
                    <a:p>
                      <a:pPr algn="ctr"/>
                      <a:r>
                        <a:rPr sz="1000">
                          <a:solidFill>
                            <a:srgbClr val="000000"/>
                          </a:solidFill>
                          <a:latin typeface="Tw Cen MT"/>
                        </a:rPr>
                        <a:t>106</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2B6D266-D02E-411C-8751-1690F4B87E69}" type="slidenum">
              <a:rPr lang="en-US"/>
              <a:t>127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733</a:t>
                      </a:r>
                    </a:p>
                  </a:txBody>
                  <a:tcPr/>
                </a:tc>
                <a:tc>
                  <a:txBody>
                    <a:bodyPr/>
                    <a:lstStyle/>
                    <a:p>
                      <a:pPr algn="ctr"/>
                      <a:r>
                        <a:rPr sz="1000">
                          <a:solidFill>
                            <a:srgbClr val="000000"/>
                          </a:solidFill>
                          <a:latin typeface="Tw Cen MT"/>
                        </a:rPr>
                        <a:t>2933</a:t>
                      </a:r>
                    </a:p>
                  </a:txBody>
                  <a:tcPr/>
                </a:tc>
                <a:tc>
                  <a:txBody>
                    <a:bodyPr/>
                    <a:lstStyle/>
                    <a:p>
                      <a:pPr algn="ctr"/>
                      <a:r>
                        <a:rPr sz="1000">
                          <a:solidFill>
                            <a:srgbClr val="000000"/>
                          </a:solidFill>
                          <a:latin typeface="Tw Cen MT"/>
                        </a:rPr>
                        <a:t>658</a:t>
                      </a:r>
                    </a:p>
                  </a:txBody>
                  <a:tcPr/>
                </a:tc>
                <a:tc>
                  <a:txBody>
                    <a:bodyPr/>
                    <a:lstStyle/>
                    <a:p>
                      <a:pPr algn="ctr"/>
                      <a:r>
                        <a:rPr sz="1000">
                          <a:solidFill>
                            <a:srgbClr val="000000"/>
                          </a:solidFill>
                          <a:latin typeface="Tw Cen MT"/>
                        </a:rPr>
                        <a:t>726</a:t>
                      </a:r>
                    </a:p>
                  </a:txBody>
                  <a:tcPr/>
                </a:tc>
                <a:tc>
                  <a:txBody>
                    <a:bodyPr/>
                    <a:lstStyle/>
                    <a:p>
                      <a:pPr algn="ctr"/>
                      <a:r>
                        <a:rPr sz="1000">
                          <a:solidFill>
                            <a:srgbClr val="000000"/>
                          </a:solidFill>
                          <a:latin typeface="Tw Cen MT"/>
                        </a:rPr>
                        <a:t>90</a:t>
                      </a:r>
                    </a:p>
                  </a:txBody>
                  <a:tcPr/>
                </a:tc>
                <a:tc>
                  <a:txBody>
                    <a:bodyPr/>
                    <a:lstStyle/>
                    <a:p>
                      <a:pPr algn="ctr"/>
                      <a:r>
                        <a:rPr sz="1000">
                          <a:solidFill>
                            <a:srgbClr val="000000"/>
                          </a:solidFill>
                          <a:latin typeface="Tw Cen MT"/>
                        </a:rPr>
                        <a:t>113</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50</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kontaktsätt</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FC63B26-491B-4F09-AE51-7752CAA89DDB}" type="slidenum">
              <a:rPr lang="en-US"/>
              <a:t>128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1624</a:t>
                      </a:r>
                    </a:p>
                  </a:txBody>
                  <a:tcPr/>
                </a:tc>
                <a:tc>
                  <a:txBody>
                    <a:bodyPr/>
                    <a:lstStyle/>
                    <a:p>
                      <a:pPr algn="ctr"/>
                      <a:r>
                        <a:rPr sz="1000">
                          <a:solidFill>
                            <a:srgbClr val="000000"/>
                          </a:solidFill>
                          <a:latin typeface="Tw Cen MT"/>
                        </a:rPr>
                        <a:t>1181</a:t>
                      </a:r>
                    </a:p>
                  </a:txBody>
                  <a:tcPr/>
                </a:tc>
                <a:tc>
                  <a:txBody>
                    <a:bodyPr/>
                    <a:lstStyle/>
                    <a:p>
                      <a:pPr algn="ctr"/>
                      <a:r>
                        <a:rPr sz="1000">
                          <a:solidFill>
                            <a:srgbClr val="000000"/>
                          </a:solidFill>
                          <a:latin typeface="Tw Cen MT"/>
                        </a:rPr>
                        <a:t>1831</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info</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AD396D8-1DF1-4DC6-9BAA-CD514030D8FE}" type="slidenum">
              <a:rPr lang="en-US"/>
              <a:t>129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917</a:t>
                      </a:r>
                    </a:p>
                  </a:txBody>
                  <a:tcPr/>
                </a:tc>
                <a:tc>
                  <a:txBody>
                    <a:bodyPr/>
                    <a:lstStyle/>
                    <a:p>
                      <a:pPr algn="ctr"/>
                      <a:r>
                        <a:rPr sz="1000">
                          <a:solidFill>
                            <a:srgbClr val="000000"/>
                          </a:solidFill>
                          <a:latin typeface="Tw Cen MT"/>
                        </a:rPr>
                        <a:t>1584</a:t>
                      </a:r>
                    </a:p>
                  </a:txBody>
                  <a:tcPr/>
                </a:tc>
                <a:tc>
                  <a:txBody>
                    <a:bodyPr/>
                    <a:lstStyle/>
                    <a:p>
                      <a:pPr algn="ctr"/>
                      <a:r>
                        <a:rPr sz="1000">
                          <a:solidFill>
                            <a:srgbClr val="000000"/>
                          </a:solidFill>
                          <a:latin typeface="Tw Cen MT"/>
                        </a:rPr>
                        <a:t>963</a:t>
                      </a:r>
                    </a:p>
                  </a:txBody>
                  <a:tcPr/>
                </a:tc>
                <a:tc>
                  <a:txBody>
                    <a:bodyPr/>
                    <a:lstStyle/>
                    <a:p>
                      <a:pPr algn="ctr"/>
                      <a:r>
                        <a:rPr sz="1000">
                          <a:solidFill>
                            <a:srgbClr val="000000"/>
                          </a:solidFill>
                          <a:latin typeface="Tw Cen MT"/>
                        </a:rPr>
                        <a:t>748</a:t>
                      </a:r>
                    </a:p>
                  </a:txBody>
                  <a:tcPr/>
                </a:tc>
                <a:tc>
                  <a:txBody>
                    <a:bodyPr/>
                    <a:lstStyle/>
                    <a:p>
                      <a:pPr algn="ctr"/>
                      <a:r>
                        <a:rPr sz="1000">
                          <a:solidFill>
                            <a:srgbClr val="000000"/>
                          </a:solidFill>
                          <a:latin typeface="Tw Cen MT"/>
                        </a:rPr>
                        <a:t>386</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avgift rimlig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a:xfrm>
            <a:off x="755576" y="1484784"/>
            <a:ext cx="7560840" cy="3384376"/>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a:solidFill>
                <a:schemeClr val="accent1"/>
              </a:solidFill>
            </a:endParaRPr>
          </a:p>
        </p:txBody>
      </p:sp>
      <p:sp>
        <p:nvSpPr>
          <p:cNvPr id="10" name="Rectangle 11"/>
          <p:cNvSpPr txBox="1">
            <a:spLocks noChangeArrowheads="1"/>
          </p:cNvSpPr>
          <p:nvPr/>
        </p:nvSpPr>
        <p:spPr>
          <a:xfrm>
            <a:off x="908530" y="1629110"/>
            <a:ext cx="7305708" cy="3239739"/>
          </a:xfrm>
          <a:prstGeom prst="rect">
            <a:avLst/>
          </a:prstGeom>
          <a:noFill/>
          <a:ln>
            <a:miter lim="800000"/>
          </a:ln>
        </p:spPr>
        <p:txBody>
          <a:bodyPr vert="horz" wrap="square" lIns="0" tIns="45720" rIns="91440" bIns="45720" numCol="1" anchor="t" anchorCtr="0" compatLnSpc="1">
            <a:prstTxWarp prst="textNoShape">
              <a:avLst/>
            </a:prstTxWarp>
          </a:bodyPr>
          <a:lstStyle>
            <a:defPPr>
              <a:defRPr lang="sv-SE"/>
            </a:defPPr>
            <a:lvl1pPr marL="342900" indent="-342900" algn="l" defTabSz="914400" rtl="0" eaLnBrk="0" fontAlgn="base" latinLnBrk="0" hangingPunct="0">
              <a:spcBef>
                <a:spcPct val="20000"/>
              </a:spcBef>
              <a:spcAft>
                <a:spcPct val="0"/>
              </a:spcAft>
              <a:buChar char="•"/>
              <a:defRPr sz="1800" kern="1200">
                <a:solidFill>
                  <a:schemeClr val="tx1"/>
                </a:solidFill>
                <a:latin typeface="+mn-lt"/>
                <a:ea typeface="+mn-ea"/>
                <a:cs typeface="+mn-cs"/>
              </a:defRPr>
            </a:lvl1pPr>
            <a:lvl2pPr marL="742950" indent="-285750" algn="l" defTabSz="914400" rtl="0" eaLnBrk="0" fontAlgn="base" latinLnBrk="0" hangingPunct="0">
              <a:spcBef>
                <a:spcPct val="20000"/>
              </a:spcBef>
              <a:spcAft>
                <a:spcPct val="0"/>
              </a:spcAft>
              <a:buChar char="–"/>
              <a:defRPr sz="2800" kern="1200">
                <a:solidFill>
                  <a:schemeClr val="tx1"/>
                </a:solidFill>
                <a:latin typeface="+mn-lt"/>
                <a:ea typeface="+mn-ea"/>
                <a:cs typeface="+mn-cs"/>
              </a:defRPr>
            </a:lvl2pPr>
            <a:lvl3pPr marL="1143000" indent="-228600" algn="l" defTabSz="914400" rtl="0" eaLnBrk="0" fontAlgn="base" latinLnBrk="0" hangingPunct="0">
              <a:spcBef>
                <a:spcPct val="20000"/>
              </a:spcBef>
              <a:spcAft>
                <a:spcPct val="0"/>
              </a:spcAft>
              <a:buChar char="•"/>
              <a:defRPr sz="2400" kern="1200">
                <a:solidFill>
                  <a:schemeClr val="tx1"/>
                </a:solidFill>
                <a:latin typeface="+mn-lt"/>
                <a:ea typeface="+mn-ea"/>
                <a:cs typeface="+mn-cs"/>
              </a:defRPr>
            </a:lvl3pPr>
            <a:lvl4pPr marL="1600200" indent="-228600" algn="l" defTabSz="914400" rtl="0" eaLnBrk="0" fontAlgn="base" latinLnBrk="0" hangingPunct="0">
              <a:spcBef>
                <a:spcPct val="20000"/>
              </a:spcBef>
              <a:spcAft>
                <a:spcPct val="0"/>
              </a:spcAft>
              <a:buChar char="–"/>
              <a:defRPr sz="2000" kern="1200">
                <a:solidFill>
                  <a:schemeClr val="tx1"/>
                </a:solidFill>
                <a:latin typeface="+mn-lt"/>
                <a:ea typeface="+mn-ea"/>
                <a:cs typeface="+mn-cs"/>
              </a:defRPr>
            </a:lvl4pPr>
            <a:lvl5pPr marL="2057400" indent="-228600" algn="l" defTabSz="914400" rtl="0" eaLnBrk="0" fontAlgn="base" latinLnBrk="0"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20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20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2000" kern="12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sv-SE" sz="1600" kern="0" smtClean="0"/>
              <a:t>NKI redovisas på en skala 0 till 100, där 100 är högsta betyg. </a:t>
            </a:r>
          </a:p>
          <a:p>
            <a:pPr marL="0" indent="0">
              <a:buFontTx/>
              <a:buNone/>
            </a:pPr>
            <a:endParaRPr lang="sv-SE" sz="1600" kern="0" smtClean="0"/>
          </a:p>
          <a:p>
            <a:pPr marL="0" indent="0">
              <a:buFontTx/>
              <a:buNone/>
            </a:pPr>
            <a:endParaRPr lang="sv-SE" sz="1600" kern="0" smtClean="0"/>
          </a:p>
          <a:p>
            <a:pPr marL="0" indent="0">
              <a:buFontTx/>
              <a:buNone/>
            </a:pPr>
            <a:endParaRPr lang="sv-SE" sz="1600" kern="0" smtClean="0"/>
          </a:p>
          <a:p>
            <a:pPr marL="0" indent="0">
              <a:buFontTx/>
              <a:buNone/>
            </a:pPr>
            <a:endParaRPr lang="sv-SE" sz="1600" kern="0" smtClean="0"/>
          </a:p>
          <a:p>
            <a:pPr marL="0" indent="0">
              <a:buFontTx/>
              <a:buNone/>
            </a:pPr>
            <a:endParaRPr lang="sv-SE" sz="1600" kern="0" smtClean="0"/>
          </a:p>
          <a:p>
            <a:pPr marL="0" indent="0">
              <a:buFontTx/>
              <a:buNone/>
            </a:pPr>
            <a:endParaRPr lang="sv-SE" sz="1600" kern="0" smtClean="0"/>
          </a:p>
          <a:p>
            <a:pPr marL="0" indent="0">
              <a:buFontTx/>
              <a:buNone/>
            </a:pPr>
            <a:endParaRPr lang="sv-SE" sz="1600" kern="0" smtClean="0"/>
          </a:p>
          <a:p>
            <a:pPr marL="0" indent="0">
              <a:buFontTx/>
              <a:buNone/>
            </a:pPr>
            <a:endParaRPr lang="sv-SE" sz="1600" kern="0" smtClean="0"/>
          </a:p>
          <a:p>
            <a:pPr marL="0" indent="0">
              <a:buFontTx/>
              <a:buNone/>
            </a:pPr>
            <a:endParaRPr lang="sv-SE" sz="1600" kern="0" smtClean="0"/>
          </a:p>
          <a:p>
            <a:pPr marL="0" indent="0">
              <a:buFontTx/>
              <a:buNone/>
            </a:pPr>
            <a:r>
              <a:rPr lang="sv-SE" sz="1600" kern="0" smtClean="0"/>
              <a:t> </a:t>
            </a:r>
            <a:endParaRPr lang="sv-SE" sz="1600" kern="0"/>
          </a:p>
        </p:txBody>
      </p:sp>
      <p:graphicFrame>
        <p:nvGraphicFramePr>
          <p:cNvPr id="12" name="Tabell 11"/>
          <p:cNvGraphicFramePr>
            <a:graphicFrameLocks noGrp="1"/>
          </p:cNvGraphicFramePr>
          <p:nvPr>
            <p:extLst>
              <p:ext uri="{D42A27DB-BD31-4B8C-83A1-F6EECF244321}">
                <p14:modId xmlns:p14="http://schemas.microsoft.com/office/powerpoint/2010/main" val="2598801174"/>
              </p:ext>
            </p:extLst>
          </p:nvPr>
        </p:nvGraphicFramePr>
        <p:xfrm>
          <a:off x="2555776" y="2348880"/>
          <a:ext cx="3683141" cy="1854200"/>
        </p:xfrm>
        <a:graphic>
          <a:graphicData uri="http://schemas.openxmlformats.org/drawingml/2006/table">
            <a:tbl>
              <a:tblPr firstRow="1" bandRow="1">
                <a:tableStyleId>{5C22544A-7EE6-4342-B048-85BDC9FD1C3A}</a:tableStyleId>
              </a:tblPr>
              <a:tblGrid>
                <a:gridCol w="720080"/>
                <a:gridCol w="2963061"/>
              </a:tblGrid>
              <a:tr h="370840">
                <a:tc>
                  <a:txBody>
                    <a:bodyPr/>
                    <a:lstStyle/>
                    <a:p>
                      <a:pPr algn="r"/>
                      <a:r>
                        <a:rPr lang="sv-SE" sz="1600" b="0" smtClean="0">
                          <a:solidFill>
                            <a:schemeClr val="tx1"/>
                          </a:solidFill>
                        </a:rPr>
                        <a:t>&gt;80</a:t>
                      </a:r>
                      <a:endParaRPr lang="sv-SE" sz="1600" b="0">
                        <a:solidFill>
                          <a:schemeClr val="tx1"/>
                        </a:solidFill>
                      </a:endParaRPr>
                    </a:p>
                  </a:txBody>
                  <a:tcPr>
                    <a:solidFill>
                      <a:srgbClr val="92D050"/>
                    </a:solidFill>
                  </a:tcPr>
                </a:tc>
                <a:tc>
                  <a:txBody>
                    <a:bodyPr/>
                    <a:lstStyle/>
                    <a:p>
                      <a:r>
                        <a:rPr lang="sv-SE" sz="1600" b="0" smtClean="0">
                          <a:solidFill>
                            <a:schemeClr val="tx1"/>
                          </a:solidFill>
                        </a:rPr>
                        <a:t>Mycket högt</a:t>
                      </a:r>
                      <a:endParaRPr lang="sv-SE" sz="1600" b="0">
                        <a:solidFill>
                          <a:schemeClr val="tx1"/>
                        </a:solidFill>
                      </a:endParaRPr>
                    </a:p>
                  </a:txBody>
                  <a:tcPr>
                    <a:solidFill>
                      <a:srgbClr val="92D050"/>
                    </a:solidFill>
                  </a:tcPr>
                </a:tc>
              </a:tr>
              <a:tr h="370840">
                <a:tc>
                  <a:txBody>
                    <a:bodyPr/>
                    <a:lstStyle/>
                    <a:p>
                      <a:pPr algn="r"/>
                      <a:r>
                        <a:rPr lang="sv-SE" sz="1600" smtClean="0"/>
                        <a:t>70-80</a:t>
                      </a:r>
                      <a:endParaRPr lang="sv-SE" sz="1600"/>
                    </a:p>
                  </a:txBody>
                  <a:tcPr>
                    <a:solidFill>
                      <a:srgbClr val="92D050"/>
                    </a:solidFill>
                  </a:tcPr>
                </a:tc>
                <a:tc>
                  <a:txBody>
                    <a:bodyPr/>
                    <a:lstStyle/>
                    <a:p>
                      <a:r>
                        <a:rPr lang="sv-SE" sz="1600" smtClean="0"/>
                        <a:t>Högt</a:t>
                      </a:r>
                      <a:endParaRPr lang="sv-SE" sz="1600"/>
                    </a:p>
                  </a:txBody>
                  <a:tcPr>
                    <a:solidFill>
                      <a:srgbClr val="92D050"/>
                    </a:solidFill>
                  </a:tcPr>
                </a:tc>
              </a:tr>
              <a:tr h="370840">
                <a:tc>
                  <a:txBody>
                    <a:bodyPr/>
                    <a:lstStyle/>
                    <a:p>
                      <a:pPr algn="r"/>
                      <a:r>
                        <a:rPr lang="sv-SE" sz="1600" smtClean="0"/>
                        <a:t>62-69</a:t>
                      </a:r>
                      <a:endParaRPr lang="sv-SE" sz="1600"/>
                    </a:p>
                  </a:txBody>
                  <a:tcPr>
                    <a:solidFill>
                      <a:srgbClr val="FFFF00"/>
                    </a:solidFill>
                  </a:tcPr>
                </a:tc>
                <a:tc>
                  <a:txBody>
                    <a:bodyPr/>
                    <a:lstStyle/>
                    <a:p>
                      <a:r>
                        <a:rPr lang="sv-SE" sz="1600" smtClean="0"/>
                        <a:t>Godkänt</a:t>
                      </a:r>
                      <a:endParaRPr lang="sv-SE" sz="1600"/>
                    </a:p>
                  </a:txBody>
                  <a:tcPr>
                    <a:solidFill>
                      <a:srgbClr val="FFFF00"/>
                    </a:solidFill>
                  </a:tcPr>
                </a:tc>
              </a:tr>
              <a:tr h="370840">
                <a:tc>
                  <a:txBody>
                    <a:bodyPr/>
                    <a:lstStyle/>
                    <a:p>
                      <a:pPr algn="r"/>
                      <a:r>
                        <a:rPr lang="sv-SE" sz="1600" smtClean="0"/>
                        <a:t>50-61</a:t>
                      </a:r>
                      <a:endParaRPr lang="sv-SE" sz="1600"/>
                    </a:p>
                  </a:txBody>
                  <a:tcPr>
                    <a:solidFill>
                      <a:srgbClr val="FF0000"/>
                    </a:solidFill>
                  </a:tcPr>
                </a:tc>
                <a:tc>
                  <a:txBody>
                    <a:bodyPr/>
                    <a:lstStyle/>
                    <a:p>
                      <a:r>
                        <a:rPr lang="sv-SE" sz="1600" smtClean="0"/>
                        <a:t>Lågt</a:t>
                      </a:r>
                      <a:endParaRPr lang="sv-SE" sz="1600"/>
                    </a:p>
                  </a:txBody>
                  <a:tcPr>
                    <a:solidFill>
                      <a:srgbClr val="FF0000"/>
                    </a:solidFill>
                  </a:tcPr>
                </a:tc>
              </a:tr>
              <a:tr h="370840">
                <a:tc>
                  <a:txBody>
                    <a:bodyPr/>
                    <a:lstStyle/>
                    <a:p>
                      <a:pPr algn="r"/>
                      <a:r>
                        <a:rPr lang="sv-SE" sz="1600" smtClean="0"/>
                        <a:t>&lt;50</a:t>
                      </a:r>
                      <a:endParaRPr lang="sv-SE" sz="1600"/>
                    </a:p>
                  </a:txBody>
                  <a:tcPr>
                    <a:solidFill>
                      <a:srgbClr val="FF0000"/>
                    </a:solidFill>
                  </a:tcPr>
                </a:tc>
                <a:tc>
                  <a:txBody>
                    <a:bodyPr/>
                    <a:lstStyle/>
                    <a:p>
                      <a:r>
                        <a:rPr lang="sv-SE" sz="1600" smtClean="0"/>
                        <a:t>Mycket</a:t>
                      </a:r>
                      <a:r>
                        <a:rPr lang="sv-SE" sz="1600" baseline="0" smtClean="0"/>
                        <a:t> lågt</a:t>
                      </a:r>
                      <a:endParaRPr lang="sv-SE" sz="1600"/>
                    </a:p>
                  </a:txBody>
                  <a:tcPr>
                    <a:solidFill>
                      <a:srgbClr val="FF0000"/>
                    </a:solidFill>
                  </a:tcPr>
                </a:tc>
              </a:tr>
            </a:tbl>
          </a:graphicData>
        </a:graphic>
      </p:graphicFrame>
      <p:sp>
        <p:nvSpPr>
          <p:cNvPr id="2" name="Platshållare för bildnummer 1"/>
          <p:cNvSpPr>
            <a:spLocks noGrp="1"/>
          </p:cNvSpPr>
          <p:nvPr>
            <p:ph type="sldNum" sz="quarter" idx="12"/>
          </p:nvPr>
        </p:nvSpPr>
        <p:spPr/>
        <p:txBody>
          <a:bodyPr/>
          <a:lstStyle/>
          <a:p>
            <a:fld id="{7C8226E2-C61C-4851-BD68-58A16A954883}" type="slidenum">
              <a:rPr lang="sv-SE" smtClean="0"/>
              <a:t>13</a:t>
            </a:fld>
            <a:endParaRPr lang="sv-SE" smtClean="0"/>
          </a:p>
        </p:txBody>
      </p:sp>
      <p:sp>
        <p:nvSpPr>
          <p:cNvPr id="13"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4"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5"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NKI Betygsskala</a:t>
            </a:r>
          </a:p>
        </p:txBody>
      </p:sp>
    </p:spTree>
    <p:extLst>
      <p:ext uri="{BB962C8B-B14F-4D97-AF65-F5344CB8AC3E}">
        <p14:creationId xmlns:p14="http://schemas.microsoft.com/office/powerpoint/2010/main" val="2714743860"/>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324B112-63F9-4ED1-BBC9-3E370E60EDE1}" type="slidenum">
              <a:rPr lang="en-US"/>
              <a:t>130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2563</a:t>
                      </a:r>
                    </a:p>
                  </a:txBody>
                  <a:tcPr/>
                </a:tc>
                <a:tc>
                  <a:txBody>
                    <a:bodyPr/>
                    <a:lstStyle/>
                    <a:p>
                      <a:pPr algn="ctr"/>
                      <a:r>
                        <a:rPr sz="1000">
                          <a:solidFill>
                            <a:srgbClr val="000000"/>
                          </a:solidFill>
                          <a:latin typeface="Tw Cen MT"/>
                        </a:rPr>
                        <a:t>782</a:t>
                      </a:r>
                    </a:p>
                  </a:txBody>
                  <a:tcPr/>
                </a:tc>
                <a:tc>
                  <a:txBody>
                    <a:bodyPr/>
                    <a:lstStyle/>
                    <a:p>
                      <a:pPr algn="ctr"/>
                      <a:r>
                        <a:rPr sz="1000">
                          <a:solidFill>
                            <a:srgbClr val="000000"/>
                          </a:solidFill>
                          <a:latin typeface="Tw Cen MT"/>
                        </a:rPr>
                        <a:t>1904</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37</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40</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47</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erfarenhet</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678618C-3015-4228-8B1E-9CB1C6CDA54F}" type="slidenum">
              <a:rPr lang="en-US"/>
              <a:t>131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2996</a:t>
                      </a:r>
                    </a:p>
                  </a:txBody>
                  <a:tcPr/>
                </a:tc>
                <a:tc>
                  <a:txBody>
                    <a:bodyPr/>
                    <a:lstStyle/>
                    <a:p>
                      <a:pPr algn="ctr"/>
                      <a:r>
                        <a:rPr sz="1000">
                          <a:solidFill>
                            <a:srgbClr val="000000"/>
                          </a:solidFill>
                          <a:latin typeface="Tw Cen MT"/>
                        </a:rPr>
                        <a:t>627</a:t>
                      </a:r>
                    </a:p>
                  </a:txBody>
                  <a:tcPr/>
                </a:tc>
                <a:tc>
                  <a:txBody>
                    <a:bodyPr/>
                    <a:lstStyle/>
                    <a:p>
                      <a:pPr algn="ctr"/>
                      <a:r>
                        <a:rPr sz="1000">
                          <a:solidFill>
                            <a:srgbClr val="000000"/>
                          </a:solidFill>
                          <a:latin typeface="Tw Cen MT"/>
                        </a:rPr>
                        <a:t>1619</a:t>
                      </a:r>
                    </a:p>
                  </a:txBody>
                  <a:tcPr/>
                </a:tc>
                <a:tc>
                  <a:txBody>
                    <a:bodyPr/>
                    <a:lstStyle/>
                    <a:p>
                      <a:pPr algn="ctr"/>
                      <a:r>
                        <a:rPr sz="1000">
                          <a:solidFill>
                            <a:srgbClr val="000000"/>
                          </a:solidFill>
                          <a:latin typeface="Tw Cen MT"/>
                        </a:rPr>
                        <a:t>5260</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48</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84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52</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97</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NKI efter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7EA2DDE-7611-405B-B708-DC54DDF4EF21}" type="slidenum">
              <a:rPr lang="en-US"/>
              <a:t>132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kön</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10EE0CE-06BC-47E1-8262-AB569E6B6C00}" type="slidenum">
              <a:rPr lang="en-US"/>
              <a:t>133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ålder</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B6E4869-D7E4-4685-9FF1-51644D8FE3CE}" type="slidenum">
              <a:rPr lang="en-US"/>
              <a:t>134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bransch</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B58B42C-146A-491E-BA10-35B01178C93F}" type="slidenum">
              <a:rPr lang="en-US"/>
              <a:t>135</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antal anställda</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96CDDA7-90A9-47BC-9BD8-4A4B97F2431A}" type="slidenum">
              <a:rPr lang="en-US"/>
              <a:t>136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5B34334-C6F9-432E-A4B9-207CEF385D72}" type="slidenum">
              <a:rPr lang="en-US"/>
              <a:t>137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31A4AF1-5EA7-49DF-A863-8DBA8DD82601}" type="slidenum">
              <a:rPr lang="en-US"/>
              <a:t>138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kontaktsätt</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CB654B5-3EF0-4A81-A493-CA0EEF38E71D}" type="slidenum">
              <a:rPr lang="en-US"/>
              <a:t>139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info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538BCF37-0D57-47B8-BD46-C84156475788}" type="slidenum">
              <a:rPr lang="sv-SE" smtClean="0"/>
              <a:t>14</a:t>
            </a:fld>
            <a:endParaRPr lang="sv-SE" smtClean="0"/>
          </a:p>
        </p:txBody>
      </p:sp>
      <p:sp>
        <p:nvSpPr>
          <p:cNvPr id="7"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704856" cy="352839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defRPr/>
            </a:pPr>
            <a:r>
              <a:rPr lang="sv-SE" sz="1600" dirty="0">
                <a:cs typeface="Lucida Sans" pitchFamily="34" charset="0"/>
              </a:rPr>
              <a:t>Ärenden delas in i två målgrupper; företagsärenden och övriga ärenden. I Företagsärenden ingår företag eller representant för företag (inklusive jordbruk). I Övriga ärenden ingår privatpersoner, verksamma inom offentlig sektor (inkl. kommunala och statliga bolag, kyrkor), företrädare för ideell förening (inkl. </a:t>
            </a:r>
            <a:r>
              <a:rPr lang="sv-SE" sz="1600">
                <a:cs typeface="Lucida Sans" pitchFamily="34" charset="0"/>
              </a:rPr>
              <a:t>bostadsrättsföreningar och stiftelser). </a:t>
            </a:r>
          </a:p>
          <a:p>
            <a:pPr eaLnBrk="0" hangingPunct="0">
              <a:defRPr/>
            </a:pPr>
            <a:endParaRPr lang="sv-SE" sz="1600" dirty="0">
              <a:cs typeface="Lucida Sans" pitchFamily="34" charset="0"/>
            </a:endParaRPr>
          </a:p>
          <a:p>
            <a:pPr eaLnBrk="0" hangingPunct="0">
              <a:defRPr/>
            </a:pPr>
            <a:r>
              <a:rPr lang="sv-SE" sz="1600" dirty="0">
                <a:cs typeface="Lucida Sans" pitchFamily="34" charset="0"/>
              </a:rPr>
              <a:t>Indelningen av ärendena i de två grupperna görs av oss med hjälp av organisationsnummer och namn.</a:t>
            </a:r>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Målgrupper</a:t>
            </a:r>
          </a:p>
        </p:txBody>
      </p:sp>
    </p:spTree>
    <p:extLst>
      <p:ext uri="{BB962C8B-B14F-4D97-AF65-F5344CB8AC3E}">
        <p14:creationId xmlns:p14="http://schemas.microsoft.com/office/powerpoint/2010/main" val="4288999848"/>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358195D-699C-48DD-8F29-18601BF22049}" type="slidenum">
              <a:rPr lang="en-US"/>
              <a:t>140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avgift rimlig</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39EB67A-CFFA-4844-B1A9-1232A1786390}" type="slidenum">
              <a:rPr lang="en-US"/>
              <a:t>141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erfarenhet</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1F35A9F-7910-4C31-9898-E0B2F63CA04A}" type="slidenum">
              <a:rPr lang="en-US"/>
              <a:t>142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Bygglov</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Bakgrundsfråga: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a:xfrm>
            <a:off x="827088" y="1196975"/>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35851" name="Rectangle 11"/>
          <p:cNvSpPr>
            <a:spLocks noChangeArrowheads="1"/>
          </p:cNvSpPr>
          <p:nvPr/>
        </p:nvSpPr>
        <p:spPr>
          <a:xfrm>
            <a:off x="323528" y="105273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2800">
                <a:solidFill>
                  <a:schemeClr val="bg1"/>
                </a:solidFill>
              </a:rPr>
              <a:t>Verksamhetsområden </a:t>
            </a:r>
          </a:p>
        </p:txBody>
      </p:sp>
      <p:sp>
        <p:nvSpPr>
          <p:cNvPr id="35852" name="Rectangle 12"/>
          <p:cNvSpPr>
            <a:spLocks noChangeArrowheads="1"/>
          </p:cNvSpPr>
          <p:nvPr/>
        </p:nvSpPr>
        <p:spPr>
          <a:xfrm>
            <a:off x="827088" y="25654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spcBef>
                <a:spcPct val="20000"/>
              </a:spcBef>
              <a:buFontTx/>
              <a:buChar char="•"/>
            </a:pPr>
            <a:r>
              <a:rPr lang="sv-SE" smtClean="0"/>
              <a:t>Brandskydd</a:t>
            </a:r>
          </a:p>
          <a:p>
            <a:pPr marL="342900" indent="-342900">
              <a:spcBef>
                <a:spcPct val="20000"/>
              </a:spcBef>
              <a:buFontTx/>
              <a:buChar char="•"/>
            </a:pPr>
            <a:r>
              <a:rPr lang="sv-SE" smtClean="0"/>
              <a:t>Bygglov </a:t>
            </a:r>
            <a:endParaRPr lang="sv-SE"/>
          </a:p>
          <a:p>
            <a:pPr marL="342900" indent="-342900">
              <a:spcBef>
                <a:spcPct val="20000"/>
              </a:spcBef>
              <a:buFontTx/>
              <a:buChar char="•"/>
            </a:pPr>
            <a:r>
              <a:rPr lang="sv-SE"/>
              <a:t>Markupplåtelser </a:t>
            </a:r>
            <a:endParaRPr lang="sv-SE" smtClean="0"/>
          </a:p>
          <a:p>
            <a:pPr marL="342900" indent="-342900">
              <a:spcBef>
                <a:spcPct val="20000"/>
              </a:spcBef>
              <a:buFontTx/>
              <a:buChar char="•"/>
            </a:pPr>
            <a:r>
              <a:rPr lang="sv-SE"/>
              <a:t>Serveringstillstånd </a:t>
            </a:r>
          </a:p>
          <a:p>
            <a:pPr marL="342900" indent="-342900">
              <a:spcBef>
                <a:spcPct val="20000"/>
              </a:spcBef>
              <a:buFontTx/>
              <a:buChar char="•"/>
            </a:pPr>
            <a:r>
              <a:rPr lang="sv-SE" smtClean="0"/>
              <a:t>Miljö- och hälsoskydd</a:t>
            </a:r>
          </a:p>
          <a:p>
            <a:pPr marL="342900" indent="-342900">
              <a:spcBef>
                <a:spcPct val="20000"/>
              </a:spcBef>
              <a:buFontTx/>
              <a:buChar char="•"/>
            </a:pPr>
            <a:r>
              <a:rPr lang="sv-SE" smtClean="0"/>
              <a:t>Livsmedelskontroll </a:t>
            </a:r>
            <a:endParaRPr lang="sv-SE"/>
          </a:p>
        </p:txBody>
      </p:sp>
      <p:sp>
        <p:nvSpPr>
          <p:cNvPr id="11" name="Rektangel 10"/>
          <p:cNvSpPr/>
          <p:nvPr/>
        </p:nvSpPr>
        <p:spPr>
          <a:xfrm>
            <a:off x="827088" y="3212976"/>
            <a:ext cx="41764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2" name="Platshållare för bildnummer 1"/>
          <p:cNvSpPr>
            <a:spLocks noGrp="1"/>
          </p:cNvSpPr>
          <p:nvPr>
            <p:ph type="sldNum" sz="quarter" idx="12"/>
          </p:nvPr>
        </p:nvSpPr>
        <p:spPr/>
        <p:txBody>
          <a:bodyPr/>
          <a:lstStyle/>
          <a:p>
            <a:fld id="{0B25508F-A679-43E1-A9E0-146A19C53164}" type="slidenum">
              <a:rPr lang="sv-SE" smtClean="0"/>
              <a:t>143</a:t>
            </a:fld>
            <a:endParaRPr lang="sv-SE" smtClean="0"/>
          </a:p>
        </p:txBody>
      </p:sp>
    </p:spTree>
    <p:extLst>
      <p:ext uri="{BB962C8B-B14F-4D97-AF65-F5344CB8AC3E}">
        <p14:creationId xmlns:p14="http://schemas.microsoft.com/office/powerpoint/2010/main" val="2240917590"/>
      </p:ext>
    </p:extLst>
  </p:cSld>
  <p:clrMapOvr>
    <a:masterClrMapping/>
  </p:clrMapOvr>
  <p:transition spd="slow"/>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7C667C1-C178-485C-926E-AB8AC98F329D}" type="slidenum">
              <a:rPr lang="sv-SE" smtClean="0"/>
              <a:t>144</a:t>
            </a:fld>
            <a:endParaRPr lang="sv-SE" smtClean="0"/>
          </a:p>
        </p:txBody>
      </p:sp>
      <p:sp>
        <p:nvSpPr>
          <p:cNvPr id="5" name="Rectangle 12"/>
          <p:cNvSpPr>
            <a:spLocks noChangeArrowheads="1"/>
          </p:cNvSpPr>
          <p:nvPr/>
        </p:nvSpPr>
        <p:spPr>
          <a:xfrm>
            <a:off x="755416" y="1484784"/>
            <a:ext cx="7644940" cy="4752528"/>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573268" cy="441385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Markupplåtelse hamnar på 69, vilket är godkänt. </a:t>
            </a:r>
          </a:p>
          <a:p>
            <a:endParaRPr lang="sv-SE" sz="1600" dirty="0" smtClean="0"/>
          </a:p>
          <a:p>
            <a:r>
              <a:rPr lang="sv-SE" sz="1600" dirty="0" smtClean="0"/>
              <a:t>Svarsfrekvensen </a:t>
            </a:r>
            <a:r>
              <a:rPr lang="sv-SE" sz="1600" dirty="0"/>
              <a:t>för Markupplåtelser blev 65 %, vilket är mycket bra.</a:t>
            </a:r>
          </a:p>
          <a:p>
            <a:endParaRPr lang="sv-SE" sz="1600" dirty="0" smtClean="0"/>
          </a:p>
          <a:p>
            <a:r>
              <a:rPr lang="sv-SE" sz="1600" dirty="0" smtClean="0"/>
              <a:t>Uppdelat </a:t>
            </a:r>
            <a:r>
              <a:rPr lang="sv-SE" sz="1600" dirty="0"/>
              <a:t>på olika målgrupper får Företag NKI 68 och Övriga får NKI 71 . </a:t>
            </a:r>
          </a:p>
          <a:p>
            <a:endParaRPr lang="sv-SE" sz="1600" dirty="0" smtClean="0"/>
          </a:p>
          <a:p>
            <a:r>
              <a:rPr lang="sv-SE" sz="1600" dirty="0" smtClean="0"/>
              <a:t>Bland </a:t>
            </a:r>
            <a:r>
              <a:rPr lang="sv-SE" sz="1600" dirty="0"/>
              <a:t>Män hamnar NKI på 69 och bland Kvinnor på 71 .</a:t>
            </a:r>
          </a:p>
          <a:p>
            <a:pPr marL="0" indent="0">
              <a:buNone/>
            </a:pPr>
            <a:r>
              <a:rPr lang="sv-SE" sz="1600" dirty="0"/>
              <a:t> </a:t>
            </a:r>
          </a:p>
          <a:p>
            <a:r>
              <a:rPr lang="sv-SE" sz="1600" dirty="0"/>
              <a:t> </a:t>
            </a:r>
            <a:r>
              <a:rPr lang="sv-SE" sz="1600" dirty="0" smtClean="0"/>
              <a:t>Betygsindex </a:t>
            </a:r>
            <a:r>
              <a:rPr lang="sv-SE" sz="1600" dirty="0"/>
              <a:t>per respektive serviceområde:</a:t>
            </a:r>
          </a:p>
          <a:p>
            <a:pPr marL="0" indent="0">
              <a:buNone/>
            </a:pPr>
            <a:r>
              <a:rPr lang="sv-SE" sz="1600" dirty="0" smtClean="0"/>
              <a:t>	- Tillgänglighet </a:t>
            </a:r>
            <a:r>
              <a:rPr lang="sv-SE" sz="1600" dirty="0"/>
              <a:t>72</a:t>
            </a:r>
          </a:p>
          <a:p>
            <a:pPr marL="0" indent="0">
              <a:buNone/>
            </a:pPr>
            <a:r>
              <a:rPr lang="sv-SE" sz="1600" dirty="0" smtClean="0"/>
              <a:t>	- Information </a:t>
            </a:r>
            <a:r>
              <a:rPr lang="sv-SE" sz="1600" dirty="0"/>
              <a:t>66</a:t>
            </a:r>
          </a:p>
          <a:p>
            <a:pPr marL="0" indent="0">
              <a:buNone/>
            </a:pPr>
            <a:r>
              <a:rPr lang="sv-SE" sz="1600" dirty="0" smtClean="0"/>
              <a:t>	- Bemötande </a:t>
            </a:r>
            <a:r>
              <a:rPr lang="sv-SE" sz="1600" dirty="0"/>
              <a:t>73</a:t>
            </a:r>
          </a:p>
          <a:p>
            <a:pPr marL="0" indent="0">
              <a:buNone/>
            </a:pPr>
            <a:r>
              <a:rPr lang="sv-SE" sz="1600" dirty="0" smtClean="0"/>
              <a:t>	- Kompetens </a:t>
            </a:r>
            <a:r>
              <a:rPr lang="sv-SE" sz="1600" dirty="0"/>
              <a:t>69</a:t>
            </a:r>
          </a:p>
          <a:p>
            <a:pPr marL="0" indent="0">
              <a:buNone/>
            </a:pPr>
            <a:r>
              <a:rPr lang="sv-SE" sz="1600" dirty="0" smtClean="0"/>
              <a:t>	- Rättssäkerhet </a:t>
            </a:r>
            <a:r>
              <a:rPr lang="sv-SE" sz="1600" dirty="0"/>
              <a:t>67</a:t>
            </a:r>
          </a:p>
          <a:p>
            <a:pPr marL="0" indent="0">
              <a:buNone/>
            </a:pPr>
            <a:r>
              <a:rPr lang="sv-SE" sz="1600" dirty="0" smtClean="0"/>
              <a:t>	- Effektivitet </a:t>
            </a:r>
            <a:r>
              <a:rPr lang="sv-SE" sz="1600" dirty="0"/>
              <a:t>74</a:t>
            </a:r>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0"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Markupplåtelse</a:t>
            </a:r>
          </a:p>
        </p:txBody>
      </p:sp>
      <p:sp>
        <p:nvSpPr>
          <p:cNvPr id="11"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953151399"/>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4179877-E6F6-4784-A079-B979E2EE209E}" type="slidenum">
              <a:rPr lang="sv-SE" smtClean="0"/>
              <a:t>145</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Drivkraftsanalysen visar att det som påverkar NKI mest är Rättssäkerhet, Bemötande och Effektivitet. En förbättring här skulle ge störst effekt på nöjdheten</a:t>
            </a:r>
            <a:r>
              <a:rPr lang="sv-SE" sz="1600" dirty="0" smtClean="0"/>
              <a:t>.</a:t>
            </a:r>
          </a:p>
          <a:p>
            <a:endParaRPr lang="sv-SE" sz="1600" dirty="0"/>
          </a:p>
          <a:p>
            <a:r>
              <a:rPr lang="sv-SE" sz="1600" dirty="0"/>
              <a:t>Det som ska prioriteras är Rättssäkerhet som har stor påverkan på nöjdheten och samtidigt ett förhållandevis lågt betyg. Samtidigt gäller det att bibehålla de redan höga betygen på Bemötande och Effektivitet , och om möjligt förbättra dem.</a:t>
            </a:r>
          </a:p>
          <a:p>
            <a:pPr marL="0" indent="0">
              <a:buNone/>
            </a:pPr>
            <a:r>
              <a:rPr lang="sv-SE" sz="1600" dirty="0"/>
              <a:t> </a:t>
            </a:r>
          </a:p>
          <a:p>
            <a:r>
              <a:rPr lang="sv-SE" sz="1600" dirty="0"/>
              <a:t>Inom Rättssäkerhet bör möjligheterna att framföra klagomål och lämna synpunkter prioriteras.</a:t>
            </a:r>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Markupplåtelse</a:t>
            </a:r>
          </a:p>
        </p:txBody>
      </p:sp>
      <p:sp>
        <p:nvSpPr>
          <p:cNvPr id="13"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875369923"/>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A0245B3D-331D-43BB-93A4-5F1D347ED726}" type="slidenum">
              <a:rPr lang="sv-SE" smtClean="0"/>
              <a:t>146</a:t>
            </a:fld>
            <a:endParaRPr lang="sv-SE" smtClean="0"/>
          </a:p>
        </p:txBody>
      </p:sp>
      <p:sp>
        <p:nvSpPr>
          <p:cNvPr id="6"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7" name="Platshållare för innehåll 3"/>
          <p:cNvSpPr txBox="1"/>
          <p:nvPr/>
        </p:nvSpPr>
        <p:spPr>
          <a:xfrm>
            <a:off x="827088" y="1764270"/>
            <a:ext cx="7573268" cy="352839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Företag hamnar på 68, vilket är godkänt.</a:t>
            </a:r>
          </a:p>
          <a:p>
            <a:endParaRPr lang="sv-SE" sz="1600" dirty="0" smtClean="0"/>
          </a:p>
          <a:p>
            <a:r>
              <a:rPr lang="sv-SE" sz="1600" dirty="0" smtClean="0"/>
              <a:t>Drivkraftsanalysen </a:t>
            </a:r>
            <a:r>
              <a:rPr lang="sv-SE" sz="1600" dirty="0"/>
              <a:t>på Företag visar att det som påverkar NKI mest är Rättssäkerhet, Bemötande och Tillgänglighet. En förbättring här skulle ge störst effekt på nöjdheten.</a:t>
            </a:r>
          </a:p>
          <a:p>
            <a:endParaRPr lang="sv-SE" sz="1600" dirty="0" smtClean="0"/>
          </a:p>
          <a:p>
            <a:r>
              <a:rPr lang="sv-SE" sz="1600" dirty="0" smtClean="0"/>
              <a:t>Det </a:t>
            </a:r>
            <a:r>
              <a:rPr lang="sv-SE" sz="1600" dirty="0"/>
              <a:t>som ska prioriteras är Rättssäkerhet som har stor påverkan på nöjdheten och samtidigt ett förhållandevis lågt betyg. Samtidigt gäller det att bibehålla de redan höga betygen på Bemötande och Tillgänglighet, och om möjligt förbättra dem.</a:t>
            </a:r>
          </a:p>
          <a:p>
            <a:pPr marL="0" indent="0">
              <a:buNone/>
            </a:pPr>
            <a:r>
              <a:rPr lang="sv-SE" sz="1600" dirty="0"/>
              <a:t> </a:t>
            </a:r>
          </a:p>
          <a:p>
            <a:r>
              <a:rPr lang="sv-SE" sz="1600" dirty="0"/>
              <a:t>Det som ska prioriteras är möjligheterna att framföra klagomål och lämna synpunkter.</a:t>
            </a:r>
          </a:p>
          <a:p>
            <a:pPr marL="0" indent="0">
              <a:buNone/>
            </a:pP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9"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1" name="New shape"/>
          <p:cNvSpPr/>
          <p:nvPr/>
        </p:nvSpPr>
        <p:spPr>
          <a:xfrm>
            <a:off x="7638998" y="13970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Markupplåtelse</a:t>
            </a:r>
          </a:p>
        </p:txBody>
      </p:sp>
      <p:sp>
        <p:nvSpPr>
          <p:cNvPr id="12" name="New shape"/>
          <p:cNvSpPr/>
          <p:nvPr/>
        </p:nvSpPr>
        <p:spPr>
          <a:xfrm>
            <a:off x="7638998" y="16002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Företag</a:t>
            </a:r>
          </a:p>
        </p:txBody>
      </p:sp>
    </p:spTree>
    <p:extLst>
      <p:ext uri="{BB962C8B-B14F-4D97-AF65-F5344CB8AC3E}">
        <p14:creationId xmlns:p14="http://schemas.microsoft.com/office/powerpoint/2010/main" val="1765667992"/>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1A0932B-F574-418B-A3AF-9FBB70B197EF}" type="slidenum">
              <a:rPr lang="sv-SE" smtClean="0"/>
              <a:t>147</a:t>
            </a:fld>
            <a:endParaRPr lang="sv-SE" smtClean="0"/>
          </a:p>
        </p:txBody>
      </p:sp>
      <p:sp>
        <p:nvSpPr>
          <p:cNvPr id="1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2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2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Kundcitat</a:t>
            </a:r>
          </a:p>
        </p:txBody>
      </p:sp>
      <p:sp>
        <p:nvSpPr>
          <p:cNvPr id="8"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Markupplåtelse</a:t>
            </a:r>
            <a:endParaRPr lang="sv-SE" sz="1200" b="1" dirty="0">
              <a:solidFill>
                <a:prstClr val="black"/>
              </a:solidFill>
              <a:latin typeface="Tw Cen MT"/>
            </a:endParaRPr>
          </a:p>
        </p:txBody>
      </p:sp>
      <p:sp>
        <p:nvSpPr>
          <p:cNvPr id="9"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
        <p:nvSpPr>
          <p:cNvPr id="10"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sp>
        <p:nvSpPr>
          <p:cNvPr id="11" name="Oval Callout 12"/>
          <p:cNvSpPr/>
          <p:nvPr/>
        </p:nvSpPr>
        <p:spPr>
          <a:xfrm>
            <a:off x="898525" y="1988840"/>
            <a:ext cx="2616236" cy="1296144"/>
          </a:xfrm>
          <a:prstGeom prst="wedgeEllipseCallout">
            <a:avLst>
              <a:gd name="adj1" fmla="val 55992"/>
              <a:gd name="adj2" fmla="val 792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1206793" y="2437812"/>
            <a:ext cx="2205216" cy="430887"/>
          </a:xfrm>
          <a:prstGeom prst="rect">
            <a:avLst/>
          </a:prstGeom>
        </p:spPr>
        <p:txBody>
          <a:bodyPr wrap="square">
            <a:spAutoFit/>
          </a:bodyPr>
          <a:lstStyle/>
          <a:p>
            <a:r>
              <a:rPr lang="sv-SE" sz="1100" dirty="0" smtClean="0"/>
              <a:t>”att </a:t>
            </a:r>
            <a:r>
              <a:rPr lang="sv-SE" sz="1100" dirty="0"/>
              <a:t>de är mer lyhörda för de olika behov som finns.”</a:t>
            </a:r>
          </a:p>
        </p:txBody>
      </p:sp>
      <p:sp>
        <p:nvSpPr>
          <p:cNvPr id="13" name="Oval Callout 12"/>
          <p:cNvSpPr/>
          <p:nvPr/>
        </p:nvSpPr>
        <p:spPr>
          <a:xfrm rot="5400000">
            <a:off x="5435872" y="214009"/>
            <a:ext cx="2016669" cy="4896544"/>
          </a:xfrm>
          <a:prstGeom prst="wedgeEllipseCallout">
            <a:avLst>
              <a:gd name="adj1" fmla="val 66369"/>
              <a:gd name="adj2" fmla="val 501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4285054" y="2298193"/>
            <a:ext cx="4535096" cy="938719"/>
          </a:xfrm>
          <a:prstGeom prst="rect">
            <a:avLst/>
          </a:prstGeom>
        </p:spPr>
        <p:txBody>
          <a:bodyPr wrap="square">
            <a:spAutoFit/>
          </a:bodyPr>
          <a:lstStyle/>
          <a:p>
            <a:r>
              <a:rPr lang="sv-SE" sz="1100" dirty="0" smtClean="0"/>
              <a:t>”Oerhört </a:t>
            </a:r>
            <a:r>
              <a:rPr lang="sv-SE" sz="1100" dirty="0"/>
              <a:t>svårt att komma i kontakt med rätt person, vi fick ringa flertal gånger för att höra hur det gick med vårt tillstånd och dom sa bara att dom skulle återkomma under dagen, vilket dom inte gjorde. Vi blev inte informerade om avgiften i god tid utan fick veta det när vi redan hade bokat vårt tillstånd</a:t>
            </a:r>
            <a:r>
              <a:rPr lang="sv-SE" sz="1100" dirty="0" smtClean="0"/>
              <a:t>.”</a:t>
            </a:r>
            <a:endParaRPr lang="sv-SE" sz="1100" dirty="0"/>
          </a:p>
        </p:txBody>
      </p:sp>
      <p:sp>
        <p:nvSpPr>
          <p:cNvPr id="15" name="Oval Callout 12"/>
          <p:cNvSpPr/>
          <p:nvPr/>
        </p:nvSpPr>
        <p:spPr>
          <a:xfrm rot="5400000">
            <a:off x="6167975" y="2432060"/>
            <a:ext cx="1145900" cy="3870549"/>
          </a:xfrm>
          <a:prstGeom prst="wedgeEllipseCallout">
            <a:avLst>
              <a:gd name="adj1" fmla="val 3535"/>
              <a:gd name="adj2" fmla="val 597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5004048" y="4173732"/>
            <a:ext cx="3580707" cy="430887"/>
          </a:xfrm>
          <a:prstGeom prst="rect">
            <a:avLst/>
          </a:prstGeom>
        </p:spPr>
        <p:txBody>
          <a:bodyPr wrap="square">
            <a:spAutoFit/>
          </a:bodyPr>
          <a:lstStyle/>
          <a:p>
            <a:r>
              <a:rPr lang="sv-SE" sz="1100" dirty="0" smtClean="0"/>
              <a:t>”Kommunen </a:t>
            </a:r>
            <a:r>
              <a:rPr lang="sv-SE" sz="1100" dirty="0"/>
              <a:t>skall inte </a:t>
            </a:r>
            <a:r>
              <a:rPr lang="sv-SE" sz="1100" dirty="0" smtClean="0"/>
              <a:t>dubbelboka </a:t>
            </a:r>
            <a:r>
              <a:rPr lang="sv-SE" sz="1100" dirty="0"/>
              <a:t>en plats för två olika </a:t>
            </a:r>
            <a:r>
              <a:rPr lang="sv-SE" sz="1100" dirty="0" smtClean="0"/>
              <a:t>evenemang.”</a:t>
            </a:r>
            <a:endParaRPr lang="sv-SE" sz="1100" dirty="0"/>
          </a:p>
        </p:txBody>
      </p:sp>
      <p:sp>
        <p:nvSpPr>
          <p:cNvPr id="17" name="Oval Callout 12"/>
          <p:cNvSpPr/>
          <p:nvPr/>
        </p:nvSpPr>
        <p:spPr>
          <a:xfrm rot="10800000">
            <a:off x="4705295" y="5086792"/>
            <a:ext cx="2531000" cy="1294536"/>
          </a:xfrm>
          <a:prstGeom prst="wedgeEllipseCallout">
            <a:avLst>
              <a:gd name="adj1" fmla="val 67871"/>
              <a:gd name="adj2" fmla="val 65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5004048" y="5445224"/>
            <a:ext cx="2014878" cy="600164"/>
          </a:xfrm>
          <a:prstGeom prst="rect">
            <a:avLst/>
          </a:prstGeom>
        </p:spPr>
        <p:txBody>
          <a:bodyPr wrap="square">
            <a:spAutoFit/>
          </a:bodyPr>
          <a:lstStyle/>
          <a:p>
            <a:r>
              <a:rPr lang="sv-SE" sz="1100" dirty="0" smtClean="0"/>
              <a:t>”Jag </a:t>
            </a:r>
            <a:r>
              <a:rPr lang="sv-SE" sz="1100" dirty="0"/>
              <a:t>tycker att det var </a:t>
            </a:r>
            <a:r>
              <a:rPr lang="sv-SE" sz="1100" dirty="0" smtClean="0"/>
              <a:t>svårt </a:t>
            </a:r>
            <a:r>
              <a:rPr lang="sv-SE" sz="1100" dirty="0"/>
              <a:t>att få tag på rätt person via telefon (de bollade runt mig</a:t>
            </a:r>
            <a:r>
              <a:rPr lang="sv-SE" sz="1100" dirty="0" smtClean="0"/>
              <a:t>).”</a:t>
            </a:r>
            <a:endParaRPr lang="sv-SE" sz="1100" dirty="0"/>
          </a:p>
        </p:txBody>
      </p:sp>
      <p:sp>
        <p:nvSpPr>
          <p:cNvPr id="24" name="Oval Callout 12"/>
          <p:cNvSpPr/>
          <p:nvPr/>
        </p:nvSpPr>
        <p:spPr>
          <a:xfrm>
            <a:off x="206035" y="3407181"/>
            <a:ext cx="2520001" cy="1533102"/>
          </a:xfrm>
          <a:prstGeom prst="wedgeEllipseCallout">
            <a:avLst>
              <a:gd name="adj1" fmla="val 73502"/>
              <a:gd name="adj2" fmla="val -82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313892" y="3887701"/>
            <a:ext cx="2453072" cy="600164"/>
          </a:xfrm>
          <a:prstGeom prst="rect">
            <a:avLst/>
          </a:prstGeom>
        </p:spPr>
        <p:txBody>
          <a:bodyPr wrap="square">
            <a:spAutoFit/>
          </a:bodyPr>
          <a:lstStyle/>
          <a:p>
            <a:r>
              <a:rPr lang="sv-SE" sz="1100" dirty="0" smtClean="0"/>
              <a:t>”Bättre </a:t>
            </a:r>
            <a:r>
              <a:rPr lang="sv-SE" sz="1100" dirty="0"/>
              <a:t>information om priser när man söker tillstånd, de hade ingen bra </a:t>
            </a:r>
            <a:r>
              <a:rPr lang="sv-SE" sz="1100" dirty="0" smtClean="0"/>
              <a:t>information.”</a:t>
            </a:r>
            <a:endParaRPr lang="sv-SE" sz="1100" dirty="0"/>
          </a:p>
        </p:txBody>
      </p:sp>
      <p:sp>
        <p:nvSpPr>
          <p:cNvPr id="26" name="Oval Callout 12"/>
          <p:cNvSpPr/>
          <p:nvPr/>
        </p:nvSpPr>
        <p:spPr>
          <a:xfrm>
            <a:off x="539552" y="5229200"/>
            <a:ext cx="2669625" cy="1473108"/>
          </a:xfrm>
          <a:prstGeom prst="wedgeEllipseCallout">
            <a:avLst>
              <a:gd name="adj1" fmla="val 44433"/>
              <a:gd name="adj2" fmla="val -673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p:cNvSpPr/>
          <p:nvPr/>
        </p:nvSpPr>
        <p:spPr>
          <a:xfrm>
            <a:off x="903483" y="5636954"/>
            <a:ext cx="1944216" cy="600164"/>
          </a:xfrm>
          <a:prstGeom prst="rect">
            <a:avLst/>
          </a:prstGeom>
        </p:spPr>
        <p:txBody>
          <a:bodyPr wrap="square">
            <a:spAutoFit/>
          </a:bodyPr>
          <a:lstStyle/>
          <a:p>
            <a:r>
              <a:rPr lang="sv-SE" sz="1100" dirty="0" smtClean="0"/>
              <a:t>”Mer </a:t>
            </a:r>
            <a:r>
              <a:rPr lang="sv-SE" sz="1100" dirty="0"/>
              <a:t>personliga träffar är att föredra, inte bara mailande, i denna typ av </a:t>
            </a:r>
            <a:r>
              <a:rPr lang="sv-SE" sz="1100" dirty="0" smtClean="0"/>
              <a:t>ärende.”</a:t>
            </a:r>
            <a:endParaRPr lang="sv-SE" sz="1100" dirty="0"/>
          </a:p>
        </p:txBody>
      </p:sp>
      <p:pic>
        <p:nvPicPr>
          <p:cNvPr id="28" name="Picture 2" descr="http://a2.mndcdn.com/image/upload/t_article_v2/lhayqbh84x765bwd0iexh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688" y="3805962"/>
            <a:ext cx="821545" cy="12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99326"/>
      </p:ext>
    </p:extLst>
  </p:cSld>
  <p:clrMapOvr>
    <a:masterClrMapping/>
  </p:clrMapOvr>
  <p:transition>
    <p:strips dir="r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p:cNvGraphicFramePr>
            <a:graphicFrameLocks noGrp="1"/>
          </p:cNvGraphicFramePr>
          <p:nvPr>
            <p:extLst>
              <p:ext uri="{D42A27DB-BD31-4B8C-83A1-F6EECF244321}">
                <p14:modId xmlns:p14="http://schemas.microsoft.com/office/powerpoint/2010/main" val="1823640849"/>
              </p:ext>
            </p:extLst>
          </p:nvPr>
        </p:nvGraphicFramePr>
        <p:xfrm>
          <a:off x="323529" y="1916833"/>
          <a:ext cx="8215676" cy="2419350"/>
        </p:xfrm>
        <a:graphic>
          <a:graphicData uri="http://schemas.openxmlformats.org/drawingml/2006/table">
            <a:tbl>
              <a:tblPr/>
              <a:tblGrid>
                <a:gridCol w="2088231"/>
                <a:gridCol w="593889"/>
                <a:gridCol w="487658"/>
                <a:gridCol w="487658"/>
                <a:gridCol w="487658"/>
                <a:gridCol w="487658"/>
                <a:gridCol w="487658"/>
                <a:gridCol w="494422"/>
                <a:gridCol w="441350"/>
                <a:gridCol w="441350"/>
                <a:gridCol w="429536"/>
                <a:gridCol w="429536"/>
                <a:gridCol w="429536"/>
                <a:gridCol w="429536"/>
              </a:tblGrid>
              <a:tr h="213489">
                <a:tc>
                  <a:txBody>
                    <a:bodyPr/>
                    <a:lstStyle/>
                    <a:p>
                      <a:pPr algn="l" fontAlgn="b"/>
                      <a:endParaRPr lang="sv-SE" sz="10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1000" b="1" i="0" u="none" strike="noStrike" smtClean="0">
                          <a:solidFill>
                            <a:srgbClr val="FFFFFF"/>
                          </a:solidFill>
                          <a:latin typeface="Arial"/>
                        </a:rPr>
                        <a:t> </a:t>
                      </a:r>
                      <a:endParaRPr lang="sv-SE" sz="1000" b="1" i="0" u="none" strike="noStrike">
                        <a:solidFill>
                          <a:srgbClr val="FFFFFF"/>
                        </a:solidFill>
                        <a:latin typeface="Arial"/>
                      </a:endParaRPr>
                    </a:p>
                    <a:p>
                      <a:pPr algn="l" fontAlgn="b"/>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gridSpan="12">
                  <a:txBody>
                    <a:bodyPr/>
                    <a:lstStyle/>
                    <a:p>
                      <a:pPr algn="l" fontAlgn="b"/>
                      <a:r>
                        <a:rPr lang="sv-SE" sz="1000" b="1" i="0" u="none" strike="noStrike" kern="1200" smtClean="0">
                          <a:solidFill>
                            <a:srgbClr val="FFFFFF"/>
                          </a:solidFill>
                          <a:latin typeface="+mn-lt"/>
                          <a:ea typeface="+mn-ea"/>
                          <a:cs typeface="+mn-cs"/>
                        </a:rPr>
                        <a:t>Månad</a:t>
                      </a:r>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90891">
                <a:tc>
                  <a:txBody>
                    <a:bodyPr/>
                    <a:lstStyle/>
                    <a:p>
                      <a:pPr algn="r" fontAlgn="b"/>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1" i="0" u="none" strike="noStrike" kern="1200" smtClean="0">
                          <a:solidFill>
                            <a:srgbClr val="000000"/>
                          </a:solidFill>
                          <a:latin typeface="Arial"/>
                          <a:ea typeface="+mn-ea"/>
                          <a:cs typeface="+mn-cs"/>
                        </a:rPr>
                        <a:t>Totalt</a:t>
                      </a:r>
                      <a:endParaRPr lang="sv-SE" sz="1000" b="1"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Jan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Feb</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Apr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Maj</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Jul</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Aug</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Sep</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Okt</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Nov</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Dec</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1" i="0" u="none" strike="noStrike" kern="1200" smtClean="0">
                          <a:solidFill>
                            <a:srgbClr val="000000"/>
                          </a:solidFill>
                          <a:latin typeface="Arial"/>
                          <a:ea typeface="+mn-ea"/>
                          <a:cs typeface="+mn-cs"/>
                        </a:rPr>
                        <a:t>Antal ärenden brutto</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r>
                        <a:rPr lang="sv-SE" sz="1000" b="0" i="0" u="none" strike="noStrike" kern="1200" baseline="0" smtClean="0">
                          <a:solidFill>
                            <a:srgbClr val="000000"/>
                          </a:solidFill>
                          <a:latin typeface="Arial"/>
                          <a:ea typeface="+mn-ea"/>
                          <a:cs typeface="+mn-cs"/>
                        </a:rPr>
                        <a:t>     - Ogiltiga</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0" i="0" u="none" strike="noStrike" kern="1200" smtClean="0">
                          <a:solidFill>
                            <a:srgbClr val="000000"/>
                          </a:solidFill>
                          <a:latin typeface="Arial"/>
                          <a:ea typeface="+mn-ea"/>
                          <a:cs typeface="+mn-cs"/>
                        </a:rPr>
                        <a:t>     - Dubbletter</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Bortrensade</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0" i="0" u="none" strike="noStrike" kern="1200" baseline="0" smtClean="0">
                          <a:solidFill>
                            <a:srgbClr val="000000"/>
                          </a:solidFill>
                          <a:latin typeface="Arial"/>
                          <a:ea typeface="+mn-ea"/>
                          <a:cs typeface="+mn-cs"/>
                        </a:rPr>
                        <a:t>     - Övertäckning</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Ogiltig e-postadress</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1" i="0" u="none" strike="noStrike" kern="1200" smtClean="0">
                          <a:solidFill>
                            <a:srgbClr val="000000"/>
                          </a:solidFill>
                          <a:latin typeface="Arial"/>
                          <a:ea typeface="+mn-ea"/>
                          <a:cs typeface="+mn-cs"/>
                        </a:rPr>
                        <a:t>Ogiltiga</a:t>
                      </a:r>
                      <a:r>
                        <a:rPr lang="sv-SE" sz="1000" b="1" i="0" u="none" strike="noStrike" kern="1200" baseline="0" smtClean="0">
                          <a:solidFill>
                            <a:srgbClr val="000000"/>
                          </a:solidFill>
                          <a:latin typeface="Arial"/>
                          <a:ea typeface="+mn-ea"/>
                          <a:cs typeface="+mn-cs"/>
                        </a:rPr>
                        <a:t> totalt</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1" i="0" u="none" strike="noStrike" kern="1200" smtClean="0">
                          <a:solidFill>
                            <a:srgbClr val="000000"/>
                          </a:solidFill>
                          <a:latin typeface="+mn-lt"/>
                          <a:ea typeface="+mn-ea"/>
                          <a:cs typeface="+mn-cs"/>
                        </a:rPr>
                        <a:t>Nettourval</a:t>
                      </a:r>
                      <a:endParaRPr lang="sv-SE" sz="1000" b="1" i="0" u="none" strike="noStrike" kern="120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200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algn="l" defTabSz="914400" rtl="0" eaLnBrk="1" fontAlgn="b" latinLnBrk="0" hangingPunct="1"/>
                      <a:r>
                        <a:rPr lang="sv-SE" sz="1000" b="0" i="0" u="none" strike="noStrike" kern="1200" baseline="0" smtClean="0">
                          <a:solidFill>
                            <a:srgbClr val="000000"/>
                          </a:solidFill>
                          <a:latin typeface="Arial"/>
                          <a:ea typeface="+mn-ea"/>
                          <a:cs typeface="+mn-cs"/>
                        </a:rPr>
                        <a:t>     - Vägran</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0" i="0" u="none" strike="noStrike" kern="1200" baseline="0" smtClean="0">
                          <a:solidFill>
                            <a:srgbClr val="000000"/>
                          </a:solidFill>
                          <a:latin typeface="+mn-lt"/>
                          <a:ea typeface="+mn-ea"/>
                          <a:cs typeface="+mn-cs"/>
                        </a:rPr>
                        <a:t>     - Ej kontakt/ej svar</a:t>
                      </a:r>
                      <a:endParaRPr lang="sv-SE" sz="1000" b="0"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1" i="0" u="none" strike="noStrike" kern="1200" smtClean="0">
                          <a:solidFill>
                            <a:srgbClr val="000000"/>
                          </a:solidFill>
                          <a:latin typeface="+mn-lt"/>
                          <a:ea typeface="+mn-ea"/>
                          <a:cs typeface="+mn-cs"/>
                        </a:rPr>
                        <a:t>Antal</a:t>
                      </a:r>
                      <a:r>
                        <a:rPr lang="sv-SE" sz="1000" b="1" i="0" u="none" strike="noStrike" kern="1200" baseline="0" smtClean="0">
                          <a:solidFill>
                            <a:srgbClr val="000000"/>
                          </a:solidFill>
                          <a:latin typeface="+mn-lt"/>
                          <a:ea typeface="+mn-ea"/>
                          <a:cs typeface="+mn-cs"/>
                        </a:rPr>
                        <a:t> svar</a:t>
                      </a:r>
                      <a:endParaRPr lang="sv-SE" sz="1000" b="1"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5981">
                <a:tc>
                  <a:txBody>
                    <a:bodyPr/>
                    <a:lstStyle/>
                    <a:p>
                      <a:pPr marL="0" algn="l" defTabSz="914400" rtl="0" eaLnBrk="1" fontAlgn="b" latinLnBrk="0" hangingPunct="1"/>
                      <a:r>
                        <a:rPr lang="sv-SE" sz="1000" b="1" i="0" u="none" strike="noStrike" kern="1200" smtClean="0">
                          <a:solidFill>
                            <a:srgbClr val="000000"/>
                          </a:solidFill>
                          <a:latin typeface="+mn-lt"/>
                          <a:ea typeface="+mn-ea"/>
                          <a:cs typeface="+mn-cs"/>
                        </a:rPr>
                        <a:t>Svarsfrekvens %</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NaN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1790942734"/>
              </p:ext>
            </p:extLst>
          </p:nvPr>
        </p:nvGraphicFramePr>
        <p:xfrm>
          <a:off x="323528" y="4725144"/>
          <a:ext cx="8208912" cy="1233043"/>
        </p:xfrm>
        <a:graphic>
          <a:graphicData uri="http://schemas.openxmlformats.org/drawingml/2006/table">
            <a:tbl>
              <a:tblPr/>
              <a:tblGrid>
                <a:gridCol w="1080120"/>
                <a:gridCol w="7128792"/>
              </a:tblGrid>
              <a:tr h="127480">
                <a:tc>
                  <a:txBody>
                    <a:bodyPr/>
                    <a:lstStyle/>
                    <a:p>
                      <a:pPr algn="l" fontAlgn="b"/>
                      <a:endParaRPr lang="sv-SE" sz="800" b="1" i="0" u="none" strike="noStrike" smtClean="0">
                        <a:solidFill>
                          <a:srgbClr val="FFFFFF"/>
                        </a:solidFill>
                        <a:latin typeface="Arial"/>
                      </a:endParaRPr>
                    </a:p>
                    <a:p>
                      <a:pPr algn="l" fontAlgn="b"/>
                      <a:r>
                        <a:rPr lang="sv-SE" sz="800" b="1" i="0" u="none" strike="noStrike" smtClean="0">
                          <a:solidFill>
                            <a:srgbClr val="FFFFFF"/>
                          </a:solidFill>
                          <a:latin typeface="Arial"/>
                        </a:rPr>
                        <a:t>Orsak</a:t>
                      </a:r>
                      <a:endParaRPr lang="sv-SE" sz="8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800" b="1" i="0" u="none" strike="noStrike" smtClean="0">
                          <a:solidFill>
                            <a:srgbClr val="FFFFFF"/>
                          </a:solidFill>
                          <a:latin typeface="Arial"/>
                        </a:rPr>
                        <a:t>Förklaring</a:t>
                      </a:r>
                      <a:endParaRPr lang="sv-SE" sz="8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27984">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Ogiltiga</a:t>
                      </a: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det saknas kontaktuppgifter till, varken e-postadress eller telefonnummer finns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Dubbletter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redan haft en enkät inom samma myndighetsområde. Respondenter ska max få en enkät per myndighetsområde och halvår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21890">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Bortrensade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Företag som rensats bort på uppdrag av SKL, exempelvis cirkusar och vissa skyltbolag. Då dessa har många ärenden i flera olika kommuner skulle de få för många enkäter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Övertäckning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Exempelvis mottagare som vi försökt nå men som säger att de inte känner till ärendet, sådana som slutat, företag som upphört etc.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3167">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 e-postadress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E-postadress fanns i inrapporterat underlag, men det blev studs på mailutskicket. Inget telefonnummer fanns angivet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Vägran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 av olika anledningar ej vill delta i undersökningen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Ej kontakt/ej svar</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a:t>
                      </a:r>
                      <a:r>
                        <a:rPr lang="sv-SE" sz="800" baseline="0" smtClean="0">
                          <a:effectLst/>
                          <a:latin typeface="Calibri" panose="020F0502020204030204" pitchFamily="34" charset="0"/>
                          <a:ea typeface="Calibri" panose="020F0502020204030204" pitchFamily="34" charset="0"/>
                          <a:cs typeface="Times New Roman" panose="02020603050405020304" pitchFamily="18" charset="0"/>
                        </a:rPr>
                        <a:t> vi ej kommit i kontakt med varken via e-post eller via telefon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2" name="Platshållare för bildnummer 1"/>
          <p:cNvSpPr>
            <a:spLocks noGrp="1"/>
          </p:cNvSpPr>
          <p:nvPr>
            <p:ph type="sldNum" sz="quarter" idx="12"/>
          </p:nvPr>
        </p:nvSpPr>
        <p:spPr/>
        <p:txBody>
          <a:bodyPr/>
          <a:lstStyle/>
          <a:p>
            <a:fld id="{06E93F3E-612B-409D-8BF6-3F244369956C}" type="slidenum">
              <a:rPr lang="sv-SE" smtClean="0"/>
              <a:t>148</a:t>
            </a:fld>
            <a:endParaRPr lang="sv-SE" smtClean="0"/>
          </a:p>
        </p:txBody>
      </p:sp>
      <p:sp>
        <p:nvSpPr>
          <p:cNvPr id="15"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6"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7"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Bortfallsredovisning</a:t>
            </a:r>
          </a:p>
        </p:txBody>
      </p:sp>
      <p:sp>
        <p:nvSpPr>
          <p:cNvPr id="18"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Markupplåtelse</a:t>
            </a:r>
            <a:endParaRPr lang="sv-SE" sz="1200" b="1" dirty="0">
              <a:solidFill>
                <a:prstClr val="black"/>
              </a:solidFill>
              <a:latin typeface="Tw Cen MT"/>
            </a:endParaRPr>
          </a:p>
        </p:txBody>
      </p:sp>
      <p:sp>
        <p:nvSpPr>
          <p:cNvPr id="19"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Tree>
    <p:extLst>
      <p:ext uri="{BB962C8B-B14F-4D97-AF65-F5344CB8AC3E}">
        <p14:creationId xmlns:p14="http://schemas.microsoft.com/office/powerpoint/2010/main" val="2065080710"/>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5E5D888-9450-4F87-8D97-56B792CBDC18}" type="slidenum">
              <a:rPr lang="en-US"/>
              <a:t>149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Fördelning företag/övrigt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63F271F1-6309-445E-B230-0E9CBFB61C8C}" type="slidenum">
              <a:rPr lang="sv-SE" smtClean="0"/>
              <a:t>15</a:t>
            </a:fld>
            <a:endParaRPr lang="sv-SE" smtClean="0"/>
          </a:p>
        </p:txBody>
      </p:sp>
      <p:sp>
        <p:nvSpPr>
          <p:cNvPr id="5" name="Rectangle 12"/>
          <p:cNvSpPr>
            <a:spLocks noChangeArrowheads="1"/>
          </p:cNvSpPr>
          <p:nvPr/>
        </p:nvSpPr>
        <p:spPr>
          <a:xfrm>
            <a:off x="755416" y="1484784"/>
            <a:ext cx="7644940" cy="424847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556792"/>
            <a:ext cx="7704856" cy="4104456"/>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defRPr/>
            </a:pPr>
            <a:r>
              <a:rPr lang="sv-SE" sz="1600">
                <a:cs typeface="Lucida Sans" pitchFamily="34" charset="0"/>
              </a:rPr>
              <a:t>Eftersom bortfall för olika myndighetsområde kan vara olika stort så viktas svaren efter myndighetsområde för att kommunens helhetsresultat ska bli så representativt som möjligt. </a:t>
            </a:r>
          </a:p>
          <a:p>
            <a:pPr eaLnBrk="0" hangingPunct="0">
              <a:defRPr/>
            </a:pPr>
            <a:endParaRPr lang="sv-SE" sz="1600">
              <a:cs typeface="Lucida Sans" pitchFamily="34" charset="0"/>
            </a:endParaRPr>
          </a:p>
          <a:p>
            <a:r>
              <a:rPr lang="sv-SE" sz="1600"/>
              <a:t>Det innebär att om en kommun har lika många ärenden för till exempel bygglov som för serveringstillstånd, men dubbelt så många svar för bygglovsärendena så kommer svaren för serveringstillstånd få dubbelt så hög vikt som svaren för bygglov.</a:t>
            </a:r>
          </a:p>
          <a:p>
            <a:endParaRPr lang="sv-SE" sz="1600"/>
          </a:p>
          <a:p>
            <a:r>
              <a:rPr lang="sv-SE" sz="1600"/>
              <a:t>Inom miljö- och hälsoskydd får miljöskydd och hälsoskydd separata vikter och på nivån för alla målgrupper delas bygglov in i företag och övrigt.</a:t>
            </a:r>
          </a:p>
          <a:p>
            <a:endParaRPr lang="sv-SE" sz="1600"/>
          </a:p>
          <a:p>
            <a:r>
              <a:rPr lang="sv-SE" sz="1600"/>
              <a:t>Resultat för enskilda målgrupper, dvs. företag och övrigt, beräknas med vikter som endast baseras på ärenden för den specifika målgruppen. Resultat på nivån ”alla målgrupper” har vikter baserade på alla ärenden.</a:t>
            </a:r>
          </a:p>
          <a:p>
            <a:endParaRPr lang="sv-SE" sz="800" kern="0" smtClean="0"/>
          </a:p>
          <a:p>
            <a:pPr marL="0" indent="0">
              <a:buFontTx/>
              <a:buNone/>
            </a:pPr>
            <a:endParaRPr lang="sv-SE" sz="800" i="1" kern="0" smtClean="0"/>
          </a:p>
          <a:p>
            <a:pPr marL="0" indent="0">
              <a:buFontTx/>
              <a:buNone/>
            </a:pPr>
            <a:endParaRPr lang="sv-SE" sz="800" i="1" kern="0" smtClean="0"/>
          </a:p>
          <a:p>
            <a:pPr marL="0" indent="0">
              <a:buFontTx/>
              <a:buNone/>
            </a:pPr>
            <a:endParaRPr lang="sv-SE" sz="1200" i="1" kern="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Viktning</a:t>
            </a:r>
          </a:p>
        </p:txBody>
      </p:sp>
    </p:spTree>
    <p:extLst>
      <p:ext uri="{BB962C8B-B14F-4D97-AF65-F5344CB8AC3E}">
        <p14:creationId xmlns:p14="http://schemas.microsoft.com/office/powerpoint/2010/main" val="1077253229"/>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E8A7AC7-F77E-4BB5-A363-AD2FCC200014}" type="slidenum">
              <a:rPr lang="en-US"/>
              <a:t>150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51</a:t>
                      </a:r>
                    </a:p>
                  </a:txBody>
                  <a:tcPr/>
                </a:tc>
                <a:tc>
                  <a:txBody>
                    <a:bodyPr/>
                    <a:lstStyle/>
                    <a:p>
                      <a:pPr algn="ctr"/>
                      <a:r>
                        <a:rPr sz="1000">
                          <a:solidFill>
                            <a:srgbClr val="000000"/>
                          </a:solidFill>
                          <a:latin typeface="Tw Cen MT"/>
                        </a:rPr>
                        <a:t>3050</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72</a:t>
                      </a:r>
                    </a:p>
                  </a:txBody>
                  <a:tcPr/>
                </a:tc>
                <a:tc>
                  <a:txBody>
                    <a:bodyPr/>
                    <a:lstStyle/>
                    <a:p>
                      <a:pPr algn="ctr"/>
                      <a:r>
                        <a:rPr sz="1000">
                          <a:solidFill>
                            <a:srgbClr val="000000"/>
                          </a:solidFill>
                          <a:latin typeface="Tw Cen MT"/>
                        </a:rPr>
                        <a:t>940</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76</a:t>
                      </a:r>
                    </a:p>
                  </a:txBody>
                  <a:tcPr/>
                </a:tc>
                <a:tc>
                  <a:txBody>
                    <a:bodyPr/>
                    <a:lstStyle/>
                    <a:p>
                      <a:pPr algn="ctr"/>
                      <a:r>
                        <a:rPr sz="1000">
                          <a:solidFill>
                            <a:srgbClr val="000000"/>
                          </a:solidFill>
                          <a:latin typeface="Tw Cen MT"/>
                        </a:rPr>
                        <a:t>1954</a:t>
                      </a:r>
                    </a:p>
                  </a:txBody>
                  <a:tcPr/>
                </a:tc>
              </a:tr>
            </a:tbl>
          </a:graphicData>
        </a:graphic>
      </p:graphicFrame>
      <p:sp>
        <p:nvSpPr>
          <p:cNvPr id="6" name="New shape"/>
          <p:cNvSpPr/>
          <p:nvPr/>
        </p:nvSpPr>
        <p:spPr>
          <a:xfrm>
            <a:off x="7638998" y="13970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638998" y="16002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3E6527F-D115-42E2-97FE-A67F3365BB85}" type="slidenum">
              <a:rPr lang="en-US"/>
              <a:t>151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307</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62</a:t>
                      </a:r>
                    </a:p>
                  </a:txBody>
                  <a:tcPr/>
                </a:tc>
                <a:tc>
                  <a:txBody>
                    <a:bodyPr/>
                    <a:lstStyle/>
                    <a:p>
                      <a:pPr algn="ctr"/>
                      <a:r>
                        <a:rPr sz="1000">
                          <a:solidFill>
                            <a:srgbClr val="000000"/>
                          </a:solidFill>
                          <a:latin typeface="Tw Cen MT"/>
                        </a:rPr>
                        <a:t>404</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48</a:t>
                      </a:r>
                    </a:p>
                  </a:txBody>
                  <a:tcPr/>
                </a:tc>
                <a:tc>
                  <a:txBody>
                    <a:bodyPr/>
                    <a:lstStyle/>
                    <a:p>
                      <a:pPr algn="ctr"/>
                      <a:r>
                        <a:rPr sz="1000">
                          <a:solidFill>
                            <a:srgbClr val="000000"/>
                          </a:solidFill>
                          <a:latin typeface="Tw Cen MT"/>
                        </a:rPr>
                        <a:t>869</a:t>
                      </a:r>
                    </a:p>
                  </a:txBody>
                  <a:tcPr/>
                </a:tc>
              </a:tr>
            </a:tbl>
          </a:graphicData>
        </a:graphic>
      </p:graphicFrame>
      <p:sp>
        <p:nvSpPr>
          <p:cNvPr id="6" name="New shape"/>
          <p:cNvSpPr/>
          <p:nvPr/>
        </p:nvSpPr>
        <p:spPr>
          <a:xfrm>
            <a:off x="7638998" y="13970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638998" y="16002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6839513-48B0-4ADE-ACC3-FAC88471F07F}" type="slidenum">
              <a:rPr lang="en-US"/>
              <a:t>152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51</a:t>
                      </a:r>
                    </a:p>
                  </a:txBody>
                  <a:tcPr/>
                </a:tc>
                <a:tc>
                  <a:txBody>
                    <a:bodyPr/>
                    <a:lstStyle/>
                    <a:p>
                      <a:pPr algn="ctr"/>
                      <a:r>
                        <a:rPr sz="1000">
                          <a:solidFill>
                            <a:srgbClr val="000000"/>
                          </a:solidFill>
                          <a:latin typeface="Tw Cen MT"/>
                        </a:rPr>
                        <a:t>3357</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134</a:t>
                      </a:r>
                    </a:p>
                  </a:txBody>
                  <a:tcPr/>
                </a:tc>
                <a:tc>
                  <a:txBody>
                    <a:bodyPr/>
                    <a:lstStyle/>
                    <a:p>
                      <a:pPr algn="ctr"/>
                      <a:r>
                        <a:rPr sz="1000">
                          <a:solidFill>
                            <a:srgbClr val="000000"/>
                          </a:solidFill>
                          <a:latin typeface="Tw Cen MT"/>
                        </a:rPr>
                        <a:t>1344</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124</a:t>
                      </a:r>
                    </a:p>
                  </a:txBody>
                  <a:tcPr/>
                </a:tc>
                <a:tc>
                  <a:txBody>
                    <a:bodyPr/>
                    <a:lstStyle/>
                    <a:p>
                      <a:pPr algn="ctr"/>
                      <a:r>
                        <a:rPr sz="1000">
                          <a:solidFill>
                            <a:srgbClr val="000000"/>
                          </a:solidFill>
                          <a:latin typeface="Tw Cen MT"/>
                        </a:rPr>
                        <a:t>2823</a:t>
                      </a:r>
                    </a:p>
                  </a:txBody>
                  <a:tcPr/>
                </a:tc>
              </a:tr>
            </a:tbl>
          </a:graphicData>
        </a:graphic>
      </p:graphicFrame>
      <p:sp>
        <p:nvSpPr>
          <p:cNvPr id="6" name="New shape"/>
          <p:cNvSpPr/>
          <p:nvPr/>
        </p:nvSpPr>
        <p:spPr>
          <a:xfrm>
            <a:off x="7638998" y="13970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638998" y="16002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Totalt</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0A80DDC-6CEF-468A-845D-E0893CBB8455}" type="slidenum">
              <a:rPr lang="en-US"/>
              <a:t>153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 spridning</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207AE58-A480-4A3D-89D4-BA1F5A576A0C}" type="slidenum">
              <a:rPr lang="en-US"/>
              <a:t>154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88" cy="731520"/>
        </p:xfrm>
        <a:graphic>
          <a:graphicData uri="http://schemas.openxmlformats.org/drawingml/2006/table">
            <a:tbl>
              <a:tblPr bandRow="1">
                <a:tableStyleId>{5C22544A-7EE6-4342-B048-85BDC9FD1C3A}</a:tableStyleId>
              </a:tblPr>
              <a:tblGrid>
                <a:gridCol w="939800"/>
                <a:gridCol w="1742822"/>
                <a:gridCol w="1742822"/>
                <a:gridCol w="1742822"/>
                <a:gridCol w="1742822"/>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10</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0</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63</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10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kvartal</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4C481BF-7BD6-41F6-9942-75871AEA36B8}" type="slidenum">
              <a:rPr lang="en-US"/>
              <a:t>155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1821</a:t>
                      </a:r>
                    </a:p>
                  </a:txBody>
                  <a:tcPr/>
                </a:tc>
                <a:tc>
                  <a:txBody>
                    <a:bodyPr/>
                    <a:lstStyle/>
                    <a:p>
                      <a:pPr algn="ctr"/>
                      <a:r>
                        <a:rPr sz="1000">
                          <a:solidFill>
                            <a:srgbClr val="000000"/>
                          </a:solidFill>
                          <a:latin typeface="Tw Cen MT"/>
                        </a:rPr>
                        <a:t>1856</a:t>
                      </a:r>
                    </a:p>
                  </a:txBody>
                  <a:tcPr/>
                </a:tc>
                <a:tc>
                  <a:txBody>
                    <a:bodyPr/>
                    <a:lstStyle/>
                    <a:p>
                      <a:pPr algn="ctr"/>
                      <a:r>
                        <a:rPr sz="1000">
                          <a:solidFill>
                            <a:srgbClr val="000000"/>
                          </a:solidFill>
                          <a:latin typeface="Tw Cen MT"/>
                        </a:rPr>
                        <a:t>1844</a:t>
                      </a:r>
                    </a:p>
                  </a:txBody>
                  <a:tcPr/>
                </a:tc>
                <a:tc>
                  <a:txBody>
                    <a:bodyPr/>
                    <a:lstStyle/>
                    <a:p>
                      <a:pPr algn="ctr"/>
                      <a:r>
                        <a:rPr sz="1000">
                          <a:solidFill>
                            <a:srgbClr val="000000"/>
                          </a:solidFill>
                          <a:latin typeface="Tw Cen MT"/>
                        </a:rPr>
                        <a:t>1670</a:t>
                      </a:r>
                    </a:p>
                  </a:txBody>
                  <a:tcPr/>
                </a:tc>
                <a:tc>
                  <a:txBody>
                    <a:bodyPr/>
                    <a:lstStyle/>
                    <a:p>
                      <a:pPr algn="ctr"/>
                      <a:r>
                        <a:rPr sz="1000">
                          <a:solidFill>
                            <a:srgbClr val="000000"/>
                          </a:solidFill>
                          <a:latin typeface="Tw Cen MT"/>
                        </a:rPr>
                        <a:t>1576</a:t>
                      </a:r>
                    </a:p>
                  </a:txBody>
                  <a:tcPr/>
                </a:tc>
                <a:tc>
                  <a:txBody>
                    <a:bodyPr/>
                    <a:lstStyle/>
                    <a:p>
                      <a:pPr algn="ctr"/>
                      <a:r>
                        <a:rPr sz="1000">
                          <a:solidFill>
                            <a:srgbClr val="000000"/>
                          </a:solidFill>
                          <a:latin typeface="Tw Cen MT"/>
                        </a:rPr>
                        <a:t>1867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70</a:t>
                      </a:r>
                    </a:p>
                  </a:txBody>
                  <a:tcPr/>
                </a:tc>
                <a:tc>
                  <a:txBody>
                    <a:bodyPr/>
                    <a:lstStyle/>
                    <a:p>
                      <a:pPr algn="ctr"/>
                      <a:r>
                        <a:rPr sz="1000">
                          <a:solidFill>
                            <a:srgbClr val="000000"/>
                          </a:solidFill>
                          <a:latin typeface="Tw Cen MT"/>
                        </a:rPr>
                        <a:t>69</a:t>
                      </a:r>
                    </a:p>
                  </a:txBody>
                  <a:tcPr/>
                </a:tc>
                <a:tc>
                  <a:txBody>
                    <a:bodyPr/>
                    <a:lstStyle/>
                    <a:p>
                      <a:pPr algn="ctr"/>
                      <a:r>
                        <a:rPr sz="1000">
                          <a:solidFill>
                            <a:srgbClr val="000000"/>
                          </a:solidFill>
                          <a:latin typeface="Tw Cen MT"/>
                        </a:rPr>
                        <a:t>74</a:t>
                      </a:r>
                    </a:p>
                  </a:txBody>
                  <a:tcPr/>
                </a:tc>
                <a:tc>
                  <a:txBody>
                    <a:bodyPr/>
                    <a:lstStyle/>
                    <a:p>
                      <a:pPr algn="ctr"/>
                      <a:r>
                        <a:rPr sz="1000">
                          <a:solidFill>
                            <a:srgbClr val="000000"/>
                          </a:solidFill>
                          <a:latin typeface="Tw Cen MT"/>
                        </a:rPr>
                        <a:t>64</a:t>
                      </a:r>
                    </a:p>
                  </a:txBody>
                  <a:tcPr/>
                </a:tc>
                <a:tc>
                  <a:txBody>
                    <a:bodyPr/>
                    <a:lstStyle/>
                    <a:p>
                      <a:pPr algn="ctr"/>
                      <a:r>
                        <a:rPr sz="1000">
                          <a:solidFill>
                            <a:srgbClr val="000000"/>
                          </a:solidFill>
                          <a:latin typeface="Tw Cen MT"/>
                        </a:rPr>
                        <a:t>59</a:t>
                      </a:r>
                    </a:p>
                  </a:txBody>
                  <a:tcPr/>
                </a:tc>
                <a:tc>
                  <a:txBody>
                    <a:bodyPr/>
                    <a:lstStyle/>
                    <a:p>
                      <a:pPr algn="ctr"/>
                      <a:r>
                        <a:rPr sz="1000">
                          <a:solidFill>
                            <a:srgbClr val="000000"/>
                          </a:solidFill>
                          <a:latin typeface="Tw Cen MT"/>
                        </a:rPr>
                        <a:t>67</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43</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47</a:t>
                      </a:r>
                    </a:p>
                  </a:txBody>
                  <a:tcPr/>
                </a:tc>
                <a:tc>
                  <a:txBody>
                    <a:bodyPr/>
                    <a:lstStyle/>
                    <a:p>
                      <a:pPr algn="ctr"/>
                      <a:r>
                        <a:rPr sz="1000">
                          <a:solidFill>
                            <a:srgbClr val="000000"/>
                          </a:solidFill>
                          <a:latin typeface="Tw Cen MT"/>
                        </a:rPr>
                        <a:t>37</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45</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113</a:t>
                      </a:r>
                    </a:p>
                  </a:txBody>
                  <a:tcPr/>
                </a:tc>
                <a:tc>
                  <a:txBody>
                    <a:bodyPr/>
                    <a:lstStyle/>
                    <a:p>
                      <a:pPr algn="ctr"/>
                      <a:r>
                        <a:rPr sz="1000">
                          <a:solidFill>
                            <a:srgbClr val="000000"/>
                          </a:solidFill>
                          <a:latin typeface="Tw Cen MT"/>
                        </a:rPr>
                        <a:t>113</a:t>
                      </a:r>
                    </a:p>
                  </a:txBody>
                  <a:tcPr/>
                </a:tc>
                <a:tc>
                  <a:txBody>
                    <a:bodyPr/>
                    <a:lstStyle/>
                    <a:p>
                      <a:pPr algn="ctr"/>
                      <a:r>
                        <a:rPr sz="1000">
                          <a:solidFill>
                            <a:srgbClr val="000000"/>
                          </a:solidFill>
                          <a:latin typeface="Tw Cen MT"/>
                        </a:rPr>
                        <a:t>121</a:t>
                      </a:r>
                    </a:p>
                  </a:txBody>
                  <a:tcPr/>
                </a:tc>
                <a:tc>
                  <a:txBody>
                    <a:bodyPr/>
                    <a:lstStyle/>
                    <a:p>
                      <a:pPr algn="ctr"/>
                      <a:r>
                        <a:rPr sz="1000">
                          <a:solidFill>
                            <a:srgbClr val="000000"/>
                          </a:solidFill>
                          <a:latin typeface="Tw Cen MT"/>
                        </a:rPr>
                        <a:t>101</a:t>
                      </a:r>
                    </a:p>
                  </a:txBody>
                  <a:tcPr/>
                </a:tc>
                <a:tc>
                  <a:txBody>
                    <a:bodyPr/>
                    <a:lstStyle/>
                    <a:p>
                      <a:pPr algn="ctr"/>
                      <a:r>
                        <a:rPr sz="1000">
                          <a:solidFill>
                            <a:srgbClr val="000000"/>
                          </a:solidFill>
                          <a:latin typeface="Tw Cen MT"/>
                        </a:rPr>
                        <a:t>87</a:t>
                      </a:r>
                    </a:p>
                  </a:txBody>
                  <a:tcPr/>
                </a:tc>
                <a:tc>
                  <a:txBody>
                    <a:bodyPr/>
                    <a:lstStyle/>
                    <a:p>
                      <a:pPr algn="ctr"/>
                      <a:r>
                        <a:rPr sz="1000">
                          <a:solidFill>
                            <a:srgbClr val="000000"/>
                          </a:solidFill>
                          <a:latin typeface="Tw Cen MT"/>
                        </a:rPr>
                        <a:t>112</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Serviceindex</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FD78625-53D8-4FDF-A6DC-570456457233}" type="slidenum">
              <a:rPr lang="en-US"/>
              <a:t>156</a:t>
            </a:fld>
            <a:endParaRPr lang="en-US"/>
          </a:p>
        </p:txBody>
      </p:sp>
      <p:graphicFrame>
        <p:nvGraphicFramePr>
          <p:cNvPr id="4" name="ChartObject"/>
          <p:cNvGraphicFramePr/>
          <p:nvPr>
            <p:extLst>
              <p:ext uri="{D42A27DB-BD31-4B8C-83A1-F6EECF244321}">
                <p14:modId xmlns:p14="http://schemas.microsoft.com/office/powerpoint/2010/main" val="577379895"/>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47</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0,85</a:t>
            </a:r>
          </a:p>
        </p:txBody>
      </p:sp>
      <p:sp>
        <p:nvSpPr>
          <p:cNvPr id="7" name="New shape"/>
          <p:cNvSpPr/>
          <p:nvPr/>
        </p:nvSpPr>
        <p:spPr>
          <a:xfrm>
            <a:off x="2533073"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956732"/>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638998" y="13970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15" name="New shape"/>
          <p:cNvSpPr/>
          <p:nvPr/>
        </p:nvSpPr>
        <p:spPr>
          <a:xfrm>
            <a:off x="7638998" y="16002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539430"/>
          </a:xfrm>
          <a:prstGeom prst="rect">
            <a:avLst/>
          </a:prstGeom>
          <a:noFill/>
        </p:spPr>
        <p:txBody>
          <a:bodyPr wrap="square" rtlCol="0">
            <a:spAutoFit/>
          </a:bodyPr>
          <a:lstStyle/>
          <a:p>
            <a:r>
              <a:rPr lang="sv-SE" sz="1400" dirty="0"/>
              <a:t>Drivkraftsanalysen på Företag visar att det som påverkar NKI mest är </a:t>
            </a:r>
            <a:r>
              <a:rPr lang="sv-SE" sz="1400" dirty="0" smtClean="0"/>
              <a:t>Rättssäkerhet, Bemötande och Tillgänglighet. </a:t>
            </a:r>
            <a:r>
              <a:rPr lang="sv-SE" sz="1400" dirty="0"/>
              <a:t>En förbättring här skulle ge störst effekt på nöjdheten.</a:t>
            </a:r>
          </a:p>
          <a:p>
            <a:endParaRPr lang="sv-SE" sz="1400" dirty="0" smtClean="0"/>
          </a:p>
          <a:p>
            <a:r>
              <a:rPr lang="sv-SE" sz="1400" dirty="0" smtClean="0"/>
              <a:t>Det </a:t>
            </a:r>
            <a:r>
              <a:rPr lang="sv-SE" sz="1400" dirty="0"/>
              <a:t>som ska prioriteras är </a:t>
            </a:r>
            <a:r>
              <a:rPr lang="sv-SE" sz="1400" dirty="0" smtClean="0"/>
              <a:t>Rättssäkerhet </a:t>
            </a:r>
            <a:r>
              <a:rPr lang="sv-SE" sz="1400" dirty="0"/>
              <a:t>som har stor påverkan på nöjdheten och samtidigt ett förhållandevis lågt betyg. Samtidigt gäller det att bibehålla </a:t>
            </a:r>
            <a:r>
              <a:rPr lang="sv-SE" sz="1400" dirty="0" smtClean="0"/>
              <a:t>de </a:t>
            </a:r>
            <a:r>
              <a:rPr lang="sv-SE" sz="1400" dirty="0"/>
              <a:t>redan höga </a:t>
            </a:r>
            <a:r>
              <a:rPr lang="sv-SE" sz="1400" dirty="0" smtClean="0"/>
              <a:t>betygen </a:t>
            </a:r>
            <a:r>
              <a:rPr lang="sv-SE" sz="1400" dirty="0"/>
              <a:t>på Bemötande </a:t>
            </a:r>
            <a:r>
              <a:rPr lang="sv-SE" sz="1400" dirty="0" smtClean="0"/>
              <a:t>och Tillgänglighet, </a:t>
            </a:r>
            <a:r>
              <a:rPr lang="sv-SE" sz="1400" dirty="0"/>
              <a:t>och om möjligt förbättra </a:t>
            </a:r>
            <a:r>
              <a:rPr lang="sv-SE" sz="1400" dirty="0" smtClean="0"/>
              <a:t>dem.</a:t>
            </a:r>
            <a:endParaRPr lang="sv-SE" sz="1400" dirty="0"/>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A228D33-6B0B-4733-A180-63A857FCB925}" type="slidenum">
              <a:rPr lang="en-US"/>
              <a:t>157</a:t>
            </a:fld>
            <a:endParaRPr lang="en-US"/>
          </a:p>
        </p:txBody>
      </p:sp>
      <p:graphicFrame>
        <p:nvGraphicFramePr>
          <p:cNvPr id="4" name="ChartObject"/>
          <p:cNvGraphicFramePr/>
          <p:nvPr>
            <p:extLst>
              <p:ext uri="{D42A27DB-BD31-4B8C-83A1-F6EECF244321}">
                <p14:modId xmlns:p14="http://schemas.microsoft.com/office/powerpoint/2010/main" val="4278549251"/>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42</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0,94</a:t>
            </a:r>
          </a:p>
        </p:txBody>
      </p:sp>
      <p:sp>
        <p:nvSpPr>
          <p:cNvPr id="7" name="New shape"/>
          <p:cNvSpPr/>
          <p:nvPr/>
        </p:nvSpPr>
        <p:spPr>
          <a:xfrm>
            <a:off x="2475310"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372107"/>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638998" y="13970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15" name="New shape"/>
          <p:cNvSpPr/>
          <p:nvPr/>
        </p:nvSpPr>
        <p:spPr>
          <a:xfrm>
            <a:off x="7638998" y="1600200"/>
            <a:ext cx="1441502"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954107"/>
          </a:xfrm>
          <a:prstGeom prst="rect">
            <a:avLst/>
          </a:prstGeom>
          <a:noFill/>
        </p:spPr>
        <p:txBody>
          <a:bodyPr wrap="square" rtlCol="0">
            <a:spAutoFit/>
          </a:bodyPr>
          <a:lstStyle/>
          <a:p>
            <a:r>
              <a:rPr lang="sv-SE" sz="1400" dirty="0"/>
              <a:t>Det som ska prioriteras är möjligheterna att framföra klagomål och lämna synpunkter</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A13791B-D133-4EF4-A540-E8083EFFE384}" type="slidenum">
              <a:rPr lang="en-US"/>
              <a:t>158</a:t>
            </a:fld>
            <a:endParaRPr lang="en-US"/>
          </a:p>
        </p:txBody>
      </p:sp>
      <p:graphicFrame>
        <p:nvGraphicFramePr>
          <p:cNvPr id="4" name="ChartObject"/>
          <p:cNvGraphicFramePr/>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71</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0,88</a:t>
            </a:r>
          </a:p>
        </p:txBody>
      </p:sp>
      <p:sp>
        <p:nvSpPr>
          <p:cNvPr id="7" name="New shape"/>
          <p:cNvSpPr/>
          <p:nvPr/>
        </p:nvSpPr>
        <p:spPr>
          <a:xfrm>
            <a:off x="2630548"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382748"/>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15"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539430"/>
          </a:xfrm>
          <a:prstGeom prst="rect">
            <a:avLst/>
          </a:prstGeom>
          <a:noFill/>
        </p:spPr>
        <p:txBody>
          <a:bodyPr wrap="square" rtlCol="0">
            <a:spAutoFit/>
          </a:bodyPr>
          <a:lstStyle/>
          <a:p>
            <a:r>
              <a:rPr lang="sv-SE" sz="1400" dirty="0"/>
              <a:t>Drivkraftsanalysen visar att det som påverkar NKI mest är </a:t>
            </a:r>
            <a:r>
              <a:rPr lang="sv-SE" sz="1400" dirty="0" smtClean="0"/>
              <a:t>Rättssäkerhet, Bemötande och Effektivitet. </a:t>
            </a:r>
            <a:r>
              <a:rPr lang="sv-SE" sz="1400" dirty="0"/>
              <a:t>En förbättring här skulle ge störst effekt på nöjdheten.</a:t>
            </a:r>
          </a:p>
          <a:p>
            <a:endParaRPr lang="sv-SE" sz="1400" dirty="0" smtClean="0"/>
          </a:p>
          <a:p>
            <a:r>
              <a:rPr lang="sv-SE" sz="1400" dirty="0" smtClean="0"/>
              <a:t>Det </a:t>
            </a:r>
            <a:r>
              <a:rPr lang="sv-SE" sz="1400" dirty="0"/>
              <a:t>som ska prioriteras är Rättssäkerhet som har stor påverkan på nöjdheten och samtidigt ett förhållandevis lågt betyg. Samtidigt gäller det att bibehålla </a:t>
            </a:r>
            <a:r>
              <a:rPr lang="sv-SE" sz="1400" dirty="0" smtClean="0"/>
              <a:t>de </a:t>
            </a:r>
            <a:r>
              <a:rPr lang="sv-SE" sz="1400" dirty="0"/>
              <a:t>redan höga </a:t>
            </a:r>
            <a:r>
              <a:rPr lang="sv-SE" sz="1400" dirty="0" smtClean="0"/>
              <a:t>betygen </a:t>
            </a:r>
            <a:r>
              <a:rPr lang="sv-SE" sz="1400" dirty="0"/>
              <a:t>på Bemötande och Effektivitet , och om möjligt förbättra </a:t>
            </a:r>
            <a:r>
              <a:rPr lang="sv-SE" sz="1400" dirty="0" smtClean="0"/>
              <a:t>dem.</a:t>
            </a:r>
            <a:endParaRPr lang="sv-SE" sz="1400" dirty="0"/>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54EB3DF-993C-49BF-840E-C10DB33B0CE7}" type="slidenum">
              <a:rPr lang="en-US"/>
              <a:t>159</a:t>
            </a:fld>
            <a:endParaRPr lang="en-US"/>
          </a:p>
        </p:txBody>
      </p:sp>
      <p:graphicFrame>
        <p:nvGraphicFramePr>
          <p:cNvPr id="4" name="ChartObject"/>
          <p:cNvGraphicFramePr/>
          <p:nvPr>
            <p:extLst>
              <p:ext uri="{D42A27DB-BD31-4B8C-83A1-F6EECF244321}">
                <p14:modId xmlns:p14="http://schemas.microsoft.com/office/powerpoint/2010/main" val="851373747"/>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61</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0,92</a:t>
            </a:r>
          </a:p>
        </p:txBody>
      </p:sp>
      <p:sp>
        <p:nvSpPr>
          <p:cNvPr id="7" name="New shape"/>
          <p:cNvSpPr/>
          <p:nvPr/>
        </p:nvSpPr>
        <p:spPr>
          <a:xfrm>
            <a:off x="2343851"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710034"/>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15"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954107"/>
          </a:xfrm>
          <a:prstGeom prst="rect">
            <a:avLst/>
          </a:prstGeom>
          <a:noFill/>
        </p:spPr>
        <p:txBody>
          <a:bodyPr wrap="square" rtlCol="0">
            <a:spAutoFit/>
          </a:bodyPr>
          <a:lstStyle/>
          <a:p>
            <a:r>
              <a:rPr lang="sv-SE" sz="1400" dirty="0"/>
              <a:t>Det som ska prioriteras är möjligheterna att framföra klagomål och lämna synpunkter</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2AF3E2DE-92BF-460A-8189-3B2B0BB6DE50}" type="slidenum">
              <a:rPr lang="sv-SE" smtClean="0"/>
              <a:t>16</a:t>
            </a:fld>
            <a:endParaRPr lang="sv-SE" smtClean="0"/>
          </a:p>
        </p:txBody>
      </p:sp>
      <p:sp>
        <p:nvSpPr>
          <p:cNvPr id="5" name="Rectangle 12"/>
          <p:cNvSpPr>
            <a:spLocks noChangeArrowheads="1"/>
          </p:cNvSpPr>
          <p:nvPr/>
        </p:nvSpPr>
        <p:spPr>
          <a:xfrm>
            <a:off x="755416" y="1484784"/>
            <a:ext cx="7644940" cy="424847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556792"/>
            <a:ext cx="7704856" cy="352839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a:cs typeface="Lucida Sans" pitchFamily="34" charset="0"/>
              </a:rPr>
              <a:t>Uppe i det högra hörnet står det alltid vilka målgrupper som ingår i diagrammet som visas. Det kan antingen vara hela kommunen eller ett enskild myndighetsområde och på raden under står det om resultaten är för alla målgrupper, företag eller övriga ärenden.</a:t>
            </a:r>
          </a:p>
          <a:p>
            <a:endParaRPr lang="sv-SE" sz="1600">
              <a:cs typeface="Lucida Sans" pitchFamily="34" charset="0"/>
            </a:endParaRPr>
          </a:p>
          <a:p>
            <a:r>
              <a:rPr lang="sv-SE" sz="1600">
                <a:cs typeface="Lucida Sans" pitchFamily="34" charset="0"/>
              </a:rPr>
              <a:t>När resultaten är för alla målgrupper finns det i regel olika kategorier i diagrammet:</a:t>
            </a:r>
          </a:p>
          <a:p>
            <a:pPr lvl="1"/>
            <a:r>
              <a:rPr lang="sv-SE" sz="1600">
                <a:cs typeface="Lucida Sans" pitchFamily="34" charset="0"/>
              </a:rPr>
              <a:t>SKL Företag för jämförelse.</a:t>
            </a:r>
          </a:p>
          <a:p>
            <a:pPr lvl="1"/>
            <a:r>
              <a:rPr lang="sv-SE" sz="1600">
                <a:cs typeface="Lucida Sans" pitchFamily="34" charset="0"/>
              </a:rPr>
              <a:t>Företag beräknat med vikt baserad på företagsärenden.</a:t>
            </a:r>
          </a:p>
          <a:p>
            <a:pPr lvl="1"/>
            <a:r>
              <a:rPr lang="sv-SE" sz="1600">
                <a:cs typeface="Lucida Sans" pitchFamily="34" charset="0"/>
              </a:rPr>
              <a:t>Övriga beräknat med vikt baserad på övriga ärenden.</a:t>
            </a:r>
          </a:p>
          <a:p>
            <a:pPr lvl="1"/>
            <a:r>
              <a:rPr lang="sv-SE" sz="1600">
                <a:cs typeface="Lucida Sans" pitchFamily="34" charset="0"/>
              </a:rPr>
              <a:t>Total (alla målgrupper) med vikt baserad på alla ärenden.</a:t>
            </a:r>
          </a:p>
          <a:p>
            <a:pPr eaLnBrk="0" hangingPunct="0">
              <a:defRPr/>
            </a:pPr>
            <a:endParaRPr lang="sv-SE" sz="1600">
              <a:cs typeface="Lucida Sans" pitchFamily="34" charset="0"/>
            </a:endParaRPr>
          </a:p>
          <a:p>
            <a:pPr eaLnBrk="0" hangingPunct="0">
              <a:defRPr/>
            </a:pPr>
            <a:r>
              <a:rPr lang="sv-SE" sz="1600">
                <a:cs typeface="Lucida Sans" pitchFamily="34" charset="0"/>
              </a:rPr>
              <a:t>När en total visas är det en total för målgrupper som visas uppe i det högra hörnet. Utöver de andra staplarna som visas i diagrammet så innefattar det även de som inte besvarat frågan som resultatet bryts ned på.</a:t>
            </a:r>
          </a:p>
          <a:p>
            <a:endParaRPr lang="sv-SE" sz="800" kern="0" smtClean="0"/>
          </a:p>
          <a:p>
            <a:pPr marL="0" indent="0">
              <a:buFontTx/>
              <a:buNone/>
            </a:pPr>
            <a:endParaRPr lang="sv-SE" sz="800" i="1" kern="0" smtClean="0"/>
          </a:p>
          <a:p>
            <a:pPr marL="0" indent="0">
              <a:buFontTx/>
              <a:buNone/>
            </a:pPr>
            <a:endParaRPr lang="sv-SE" sz="800" i="1" kern="0" smtClean="0"/>
          </a:p>
          <a:p>
            <a:pPr marL="0" indent="0">
              <a:buFontTx/>
              <a:buNone/>
            </a:pPr>
            <a:endParaRPr lang="sv-SE" sz="1200" i="1" kern="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smtClean="0">
                <a:solidFill>
                  <a:srgbClr val="000000"/>
                </a:solidFill>
                <a:latin typeface="Tw Cen MT"/>
              </a:rPr>
              <a:t>Tolkning </a:t>
            </a:r>
            <a:r>
              <a:rPr lang="en-US" sz="2800" dirty="0">
                <a:solidFill>
                  <a:srgbClr val="000000"/>
                </a:solidFill>
                <a:latin typeface="Tw Cen MT"/>
              </a:rPr>
              <a:t>av diagram</a:t>
            </a:r>
          </a:p>
        </p:txBody>
      </p:sp>
    </p:spTree>
    <p:extLst>
      <p:ext uri="{BB962C8B-B14F-4D97-AF65-F5344CB8AC3E}">
        <p14:creationId xmlns:p14="http://schemas.microsoft.com/office/powerpoint/2010/main" val="437873036"/>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F69C042-6746-4289-B8E7-7ACC9D183852}" type="slidenum">
              <a:rPr lang="en-US"/>
              <a:t>160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1534</a:t>
                      </a:r>
                    </a:p>
                  </a:txBody>
                  <a:tcPr/>
                </a:tc>
                <a:tc>
                  <a:txBody>
                    <a:bodyPr/>
                    <a:lstStyle/>
                    <a:p>
                      <a:pPr algn="ctr"/>
                      <a:r>
                        <a:rPr sz="1000">
                          <a:solidFill>
                            <a:srgbClr val="000000"/>
                          </a:solidFill>
                          <a:latin typeface="Tw Cen MT"/>
                        </a:rPr>
                        <a:t>414</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65</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97</a:t>
                      </a:r>
                    </a:p>
                  </a:txBody>
                  <a:tcPr/>
                </a:tc>
                <a:tc>
                  <a:txBody>
                    <a:bodyPr/>
                    <a:lstStyle/>
                    <a:p>
                      <a:pPr algn="ctr"/>
                      <a:r>
                        <a:rPr sz="1000">
                          <a:solidFill>
                            <a:srgbClr val="000000"/>
                          </a:solidFill>
                          <a:latin typeface="Tw Cen MT"/>
                        </a:rPr>
                        <a:t>27</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kön</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C60BEF8-500F-4EAE-B5E8-E65C8DF9B235}" type="slidenum">
              <a:rPr lang="en-US"/>
              <a:t>161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346</a:t>
                      </a:r>
                    </a:p>
                  </a:txBody>
                  <a:tcPr/>
                </a:tc>
                <a:tc>
                  <a:txBody>
                    <a:bodyPr/>
                    <a:lstStyle/>
                    <a:p>
                      <a:pPr algn="ctr"/>
                      <a:r>
                        <a:rPr sz="1000">
                          <a:solidFill>
                            <a:srgbClr val="000000"/>
                          </a:solidFill>
                          <a:latin typeface="Tw Cen MT"/>
                        </a:rPr>
                        <a:t>540</a:t>
                      </a:r>
                    </a:p>
                  </a:txBody>
                  <a:tcPr/>
                </a:tc>
                <a:tc>
                  <a:txBody>
                    <a:bodyPr/>
                    <a:lstStyle/>
                    <a:p>
                      <a:pPr algn="ctr"/>
                      <a:r>
                        <a:rPr sz="1000">
                          <a:solidFill>
                            <a:srgbClr val="000000"/>
                          </a:solidFill>
                          <a:latin typeface="Tw Cen MT"/>
                        </a:rPr>
                        <a:t>602</a:t>
                      </a:r>
                    </a:p>
                  </a:txBody>
                  <a:tcPr/>
                </a:tc>
                <a:tc>
                  <a:txBody>
                    <a:bodyPr/>
                    <a:lstStyle/>
                    <a:p>
                      <a:pPr algn="ctr"/>
                      <a:r>
                        <a:rPr sz="1000">
                          <a:solidFill>
                            <a:srgbClr val="000000"/>
                          </a:solidFill>
                          <a:latin typeface="Tw Cen MT"/>
                        </a:rPr>
                        <a:t>322</a:t>
                      </a:r>
                    </a:p>
                  </a:txBody>
                  <a:tcPr/>
                </a:tc>
                <a:tc>
                  <a:txBody>
                    <a:bodyPr/>
                    <a:lstStyle/>
                    <a:p>
                      <a:pPr algn="ctr"/>
                      <a:r>
                        <a:rPr sz="1000">
                          <a:solidFill>
                            <a:srgbClr val="000000"/>
                          </a:solidFill>
                          <a:latin typeface="Tw Cen MT"/>
                        </a:rPr>
                        <a:t>97</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25</a:t>
                      </a:r>
                    </a:p>
                  </a:txBody>
                  <a:tcPr/>
                </a:tc>
                <a:tc>
                  <a:txBody>
                    <a:bodyPr/>
                    <a:lstStyle/>
                    <a:p>
                      <a:pPr algn="ctr"/>
                      <a:r>
                        <a:rPr sz="1000">
                          <a:solidFill>
                            <a:srgbClr val="000000"/>
                          </a:solidFill>
                          <a:latin typeface="Tw Cen MT"/>
                        </a:rPr>
                        <a:t>46</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ålder</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DEB9C2A-35C9-4301-A367-F98C5BC2CB07}" type="slidenum">
              <a:rPr lang="en-US"/>
              <a:t>162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6" cy="487680"/>
        </p:xfrm>
        <a:graphic>
          <a:graphicData uri="http://schemas.openxmlformats.org/drawingml/2006/table">
            <a:tbl>
              <a:tblPr bandRow="1">
                <a:tableStyleId>{5C22544A-7EE6-4342-B048-85BDC9FD1C3A}</a:tableStyleId>
              </a:tblPr>
              <a:tblGrid>
                <a:gridCol w="939800"/>
                <a:gridCol w="750124"/>
                <a:gridCol w="750124"/>
                <a:gridCol w="750124"/>
                <a:gridCol w="750124"/>
                <a:gridCol w="750124"/>
                <a:gridCol w="750124"/>
                <a:gridCol w="750124"/>
                <a:gridCol w="750124"/>
                <a:gridCol w="750124"/>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649</a:t>
                      </a:r>
                    </a:p>
                  </a:txBody>
                  <a:tcPr/>
                </a:tc>
                <a:tc>
                  <a:txBody>
                    <a:bodyPr/>
                    <a:lstStyle/>
                    <a:p>
                      <a:pPr algn="ctr"/>
                      <a:r>
                        <a:rPr sz="1000">
                          <a:solidFill>
                            <a:srgbClr val="000000"/>
                          </a:solidFill>
                          <a:latin typeface="Tw Cen MT"/>
                        </a:rPr>
                        <a:t>25</a:t>
                      </a:r>
                    </a:p>
                  </a:txBody>
                  <a:tcPr/>
                </a:tc>
                <a:tc>
                  <a:txBody>
                    <a:bodyPr/>
                    <a:lstStyle/>
                    <a:p>
                      <a:pPr algn="ctr"/>
                      <a:r>
                        <a:rPr sz="1000">
                          <a:solidFill>
                            <a:srgbClr val="000000"/>
                          </a:solidFill>
                          <a:latin typeface="Tw Cen MT"/>
                        </a:rPr>
                        <a:t>121</a:t>
                      </a:r>
                    </a:p>
                  </a:txBody>
                  <a:tcPr/>
                </a:tc>
                <a:tc>
                  <a:txBody>
                    <a:bodyPr/>
                    <a:lstStyle/>
                    <a:p>
                      <a:pPr algn="ctr"/>
                      <a:r>
                        <a:rPr sz="1000">
                          <a:solidFill>
                            <a:srgbClr val="000000"/>
                          </a:solidFill>
                          <a:latin typeface="Tw Cen MT"/>
                        </a:rPr>
                        <a:t>553</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74</a:t>
                      </a:r>
                    </a:p>
                  </a:txBody>
                  <a:tcPr/>
                </a:tc>
                <a:tc>
                  <a:txBody>
                    <a:bodyPr/>
                    <a:lstStyle/>
                    <a:p>
                      <a:pPr algn="ctr"/>
                      <a:r>
                        <a:rPr sz="1000">
                          <a:solidFill>
                            <a:srgbClr val="000000"/>
                          </a:solidFill>
                          <a:latin typeface="Tw Cen MT"/>
                        </a:rPr>
                        <a:t>429</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27</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76</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bransch</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4CBF769-1B66-482D-8D04-4FB1A63E050D}" type="slidenum">
              <a:rPr lang="en-US"/>
              <a:t>163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48768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102</a:t>
                      </a:r>
                    </a:p>
                  </a:txBody>
                  <a:tcPr/>
                </a:tc>
                <a:tc>
                  <a:txBody>
                    <a:bodyPr/>
                    <a:lstStyle/>
                    <a:p>
                      <a:pPr algn="ctr"/>
                      <a:r>
                        <a:rPr sz="1000">
                          <a:solidFill>
                            <a:srgbClr val="000000"/>
                          </a:solidFill>
                          <a:latin typeface="Tw Cen MT"/>
                        </a:rPr>
                        <a:t>512</a:t>
                      </a:r>
                    </a:p>
                  </a:txBody>
                  <a:tcPr/>
                </a:tc>
                <a:tc>
                  <a:txBody>
                    <a:bodyPr/>
                    <a:lstStyle/>
                    <a:p>
                      <a:pPr algn="ctr"/>
                      <a:r>
                        <a:rPr sz="1000">
                          <a:solidFill>
                            <a:srgbClr val="000000"/>
                          </a:solidFill>
                          <a:latin typeface="Tw Cen MT"/>
                        </a:rPr>
                        <a:t>304</a:t>
                      </a:r>
                    </a:p>
                  </a:txBody>
                  <a:tcPr/>
                </a:tc>
                <a:tc>
                  <a:txBody>
                    <a:bodyPr/>
                    <a:lstStyle/>
                    <a:p>
                      <a:pPr algn="ctr"/>
                      <a:r>
                        <a:rPr sz="1000">
                          <a:solidFill>
                            <a:srgbClr val="000000"/>
                          </a:solidFill>
                          <a:latin typeface="Tw Cen MT"/>
                        </a:rPr>
                        <a:t>558</a:t>
                      </a:r>
                    </a:p>
                  </a:txBody>
                  <a:tcPr/>
                </a:tc>
                <a:tc>
                  <a:txBody>
                    <a:bodyPr/>
                    <a:lstStyle/>
                    <a:p>
                      <a:pPr algn="ctr"/>
                      <a:r>
                        <a:rPr sz="1000">
                          <a:solidFill>
                            <a:srgbClr val="000000"/>
                          </a:solidFill>
                          <a:latin typeface="Tw Cen MT"/>
                        </a:rPr>
                        <a:t>147</a:t>
                      </a:r>
                    </a:p>
                  </a:txBody>
                  <a:tcPr/>
                </a:tc>
                <a:tc>
                  <a:txBody>
                    <a:bodyPr/>
                    <a:lstStyle/>
                    <a:p>
                      <a:pPr algn="ctr"/>
                      <a:r>
                        <a:rPr sz="1000">
                          <a:solidFill>
                            <a:srgbClr val="000000"/>
                          </a:solidFill>
                          <a:latin typeface="Tw Cen MT"/>
                        </a:rPr>
                        <a:t>266</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76</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antal anställda</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DC08329-C59C-4F13-A033-052BED4AF0CA}" type="slidenum">
              <a:rPr lang="en-US"/>
              <a:t>164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1498</a:t>
                      </a:r>
                    </a:p>
                  </a:txBody>
                  <a:tcPr/>
                </a:tc>
                <a:tc>
                  <a:txBody>
                    <a:bodyPr/>
                    <a:lstStyle/>
                    <a:p>
                      <a:pPr algn="ctr"/>
                      <a:r>
                        <a:rPr sz="1000">
                          <a:solidFill>
                            <a:srgbClr val="000000"/>
                          </a:solidFill>
                          <a:latin typeface="Tw Cen MT"/>
                        </a:rPr>
                        <a:t>229</a:t>
                      </a:r>
                    </a:p>
                  </a:txBody>
                  <a:tcPr/>
                </a:tc>
                <a:tc>
                  <a:txBody>
                    <a:bodyPr/>
                    <a:lstStyle/>
                    <a:p>
                      <a:pPr algn="ctr"/>
                      <a:r>
                        <a:rPr sz="1000">
                          <a:solidFill>
                            <a:srgbClr val="000000"/>
                          </a:solidFill>
                          <a:latin typeface="Tw Cen MT"/>
                        </a:rPr>
                        <a:t>103</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55</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88</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CF2177A-7232-451E-82E2-8CF4E81C968C}" type="slidenum">
              <a:rPr lang="en-US"/>
              <a:t>165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52</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8C0A70C-1164-4D9A-BAC9-59A0D582BA57}" type="slidenum">
              <a:rPr lang="en-US"/>
              <a:t>166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512</a:t>
                      </a:r>
                    </a:p>
                  </a:txBody>
                  <a:tcPr/>
                </a:tc>
                <a:tc>
                  <a:txBody>
                    <a:bodyPr/>
                    <a:lstStyle/>
                    <a:p>
                      <a:pPr algn="ctr"/>
                      <a:r>
                        <a:rPr sz="1000">
                          <a:solidFill>
                            <a:srgbClr val="000000"/>
                          </a:solidFill>
                          <a:latin typeface="Tw Cen MT"/>
                        </a:rPr>
                        <a:t>910</a:t>
                      </a:r>
                    </a:p>
                  </a:txBody>
                  <a:tcPr/>
                </a:tc>
                <a:tc>
                  <a:txBody>
                    <a:bodyPr/>
                    <a:lstStyle/>
                    <a:p>
                      <a:pPr algn="ctr"/>
                      <a:r>
                        <a:rPr sz="1000">
                          <a:solidFill>
                            <a:srgbClr val="000000"/>
                          </a:solidFill>
                          <a:latin typeface="Tw Cen MT"/>
                        </a:rPr>
                        <a:t>180</a:t>
                      </a:r>
                    </a:p>
                  </a:txBody>
                  <a:tcPr/>
                </a:tc>
                <a:tc>
                  <a:txBody>
                    <a:bodyPr/>
                    <a:lstStyle/>
                    <a:p>
                      <a:pPr algn="ctr"/>
                      <a:r>
                        <a:rPr sz="1000">
                          <a:solidFill>
                            <a:srgbClr val="000000"/>
                          </a:solidFill>
                          <a:latin typeface="Tw Cen MT"/>
                        </a:rPr>
                        <a:t>211</a:t>
                      </a:r>
                    </a:p>
                  </a:txBody>
                  <a:tcPr/>
                </a:tc>
                <a:tc>
                  <a:txBody>
                    <a:bodyPr/>
                    <a:lstStyle/>
                    <a:p>
                      <a:pPr algn="ctr"/>
                      <a:r>
                        <a:rPr sz="1000">
                          <a:solidFill>
                            <a:srgbClr val="000000"/>
                          </a:solidFill>
                          <a:latin typeface="Tw Cen MT"/>
                        </a:rPr>
                        <a:t>61</a:t>
                      </a:r>
                    </a:p>
                  </a:txBody>
                  <a:tcPr/>
                </a:tc>
                <a:tc>
                  <a:txBody>
                    <a:bodyPr/>
                    <a:lstStyle/>
                    <a:p>
                      <a:pPr algn="ctr"/>
                      <a:r>
                        <a:rPr sz="1000">
                          <a:solidFill>
                            <a:srgbClr val="000000"/>
                          </a:solidFill>
                          <a:latin typeface="Tw Cen MT"/>
                        </a:rPr>
                        <a:t>77</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46</a:t>
                      </a:r>
                    </a:p>
                  </a:txBody>
                  <a:tcPr/>
                </a:tc>
                <a:tc>
                  <a:txBody>
                    <a:bodyPr/>
                    <a:lstStyle/>
                    <a:p>
                      <a:pPr algn="ctr"/>
                      <a:r>
                        <a:rPr sz="1000">
                          <a:solidFill>
                            <a:srgbClr val="000000"/>
                          </a:solidFill>
                          <a:latin typeface="Tw Cen MT"/>
                        </a:rPr>
                        <a:t>48</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kontaktsätt</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76FEC20-17C8-4096-883F-B59096154A58}" type="slidenum">
              <a:rPr lang="en-US"/>
              <a:t>167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804</a:t>
                      </a:r>
                    </a:p>
                  </a:txBody>
                  <a:tcPr/>
                </a:tc>
                <a:tc>
                  <a:txBody>
                    <a:bodyPr/>
                    <a:lstStyle/>
                    <a:p>
                      <a:pPr algn="ctr"/>
                      <a:r>
                        <a:rPr sz="1000">
                          <a:solidFill>
                            <a:srgbClr val="000000"/>
                          </a:solidFill>
                          <a:latin typeface="Tw Cen MT"/>
                        </a:rPr>
                        <a:t>410</a:t>
                      </a:r>
                    </a:p>
                  </a:txBody>
                  <a:tcPr/>
                </a:tc>
                <a:tc>
                  <a:txBody>
                    <a:bodyPr/>
                    <a:lstStyle/>
                    <a:p>
                      <a:pPr algn="ctr"/>
                      <a:r>
                        <a:rPr sz="1000">
                          <a:solidFill>
                            <a:srgbClr val="000000"/>
                          </a:solidFill>
                          <a:latin typeface="Tw Cen MT"/>
                        </a:rPr>
                        <a:t>544</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27</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51</a:t>
                      </a:r>
                    </a:p>
                  </a:txBody>
                  <a:tcPr/>
                </a:tc>
                <a:tc>
                  <a:txBody>
                    <a:bodyPr/>
                    <a:lstStyle/>
                    <a:p>
                      <a:pPr algn="ctr"/>
                      <a:r>
                        <a:rPr sz="1000">
                          <a:solidFill>
                            <a:srgbClr val="000000"/>
                          </a:solidFill>
                          <a:latin typeface="Tw Cen MT"/>
                        </a:rPr>
                        <a:t>36</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info</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039080C-C164-4920-B4E6-BD871A7900A4}" type="slidenum">
              <a:rPr lang="en-US"/>
              <a:t>168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504</a:t>
                      </a:r>
                    </a:p>
                  </a:txBody>
                  <a:tcPr/>
                </a:tc>
                <a:tc>
                  <a:txBody>
                    <a:bodyPr/>
                    <a:lstStyle/>
                    <a:p>
                      <a:pPr algn="ctr"/>
                      <a:r>
                        <a:rPr sz="1000">
                          <a:solidFill>
                            <a:srgbClr val="000000"/>
                          </a:solidFill>
                          <a:latin typeface="Tw Cen MT"/>
                        </a:rPr>
                        <a:t>606</a:t>
                      </a:r>
                    </a:p>
                  </a:txBody>
                  <a:tcPr/>
                </a:tc>
                <a:tc>
                  <a:txBody>
                    <a:bodyPr/>
                    <a:lstStyle/>
                    <a:p>
                      <a:pPr algn="ctr"/>
                      <a:r>
                        <a:rPr sz="1000">
                          <a:solidFill>
                            <a:srgbClr val="000000"/>
                          </a:solidFill>
                          <a:latin typeface="Tw Cen MT"/>
                        </a:rPr>
                        <a:t>278</a:t>
                      </a:r>
                    </a:p>
                  </a:txBody>
                  <a:tcPr/>
                </a:tc>
                <a:tc>
                  <a:txBody>
                    <a:bodyPr/>
                    <a:lstStyle/>
                    <a:p>
                      <a:pPr algn="ctr"/>
                      <a:r>
                        <a:rPr sz="1000">
                          <a:solidFill>
                            <a:srgbClr val="000000"/>
                          </a:solidFill>
                          <a:latin typeface="Tw Cen MT"/>
                        </a:rPr>
                        <a:t>202</a:t>
                      </a:r>
                    </a:p>
                  </a:txBody>
                  <a:tcPr/>
                </a:tc>
                <a:tc>
                  <a:txBody>
                    <a:bodyPr/>
                    <a:lstStyle/>
                    <a:p>
                      <a:pPr algn="ctr"/>
                      <a:r>
                        <a:rPr sz="1000">
                          <a:solidFill>
                            <a:srgbClr val="000000"/>
                          </a:solidFill>
                          <a:latin typeface="Tw Cen MT"/>
                        </a:rPr>
                        <a:t>155</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25</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avgift rimlig</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EF7A7A8-2ABC-4178-A7D5-678902029AB0}" type="slidenum">
              <a:rPr lang="en-US"/>
              <a:t>169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515</a:t>
                      </a:r>
                    </a:p>
                  </a:txBody>
                  <a:tcPr/>
                </a:tc>
                <a:tc>
                  <a:txBody>
                    <a:bodyPr/>
                    <a:lstStyle/>
                    <a:p>
                      <a:pPr algn="ctr"/>
                      <a:r>
                        <a:rPr sz="1000">
                          <a:solidFill>
                            <a:srgbClr val="000000"/>
                          </a:solidFill>
                          <a:latin typeface="Tw Cen MT"/>
                        </a:rPr>
                        <a:t>296</a:t>
                      </a:r>
                    </a:p>
                  </a:txBody>
                  <a:tcPr/>
                </a:tc>
                <a:tc>
                  <a:txBody>
                    <a:bodyPr/>
                    <a:lstStyle/>
                    <a:p>
                      <a:pPr algn="ctr"/>
                      <a:r>
                        <a:rPr sz="1000">
                          <a:solidFill>
                            <a:srgbClr val="000000"/>
                          </a:solidFill>
                          <a:latin typeface="Tw Cen MT"/>
                        </a:rPr>
                        <a:t>1135</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52</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90</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erfarenhet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a:xfrm>
            <a:off x="685800" y="2133600"/>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endParaRPr lang="sv-SE" sz="2800">
              <a:solidFill>
                <a:schemeClr val="tx2"/>
              </a:solidFill>
            </a:endParaRPr>
          </a:p>
        </p:txBody>
      </p:sp>
      <p:sp>
        <p:nvSpPr>
          <p:cNvPr id="52232" name="Rectangle 8"/>
          <p:cNvSpPr>
            <a:spLocks noChangeArrowheads="1"/>
          </p:cNvSpPr>
          <p:nvPr/>
        </p:nvSpPr>
        <p:spPr>
          <a:xfrm>
            <a:off x="755650" y="2276475"/>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11" name="Rektangel 10">
            <a:hlinkClick r:id="" action="ppaction://noaction"/>
          </p:cNvPr>
          <p:cNvSpPr/>
          <p:nvPr/>
        </p:nvSpPr>
        <p:spPr>
          <a:xfrm>
            <a:off x="755576" y="3016982"/>
            <a:ext cx="7128792" cy="331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12" name="Platshållare för innehåll 2"/>
          <p:cNvSpPr>
            <a:spLocks noGrp="1"/>
          </p:cNvSpPr>
          <p:nvPr>
            <p:ph idx="1"/>
          </p:nvPr>
        </p:nvSpPr>
        <p:spPr>
          <a:xfrm>
            <a:off x="898525" y="2349500"/>
            <a:ext cx="7921625" cy="3454400"/>
          </a:xfrm>
        </p:spPr>
        <p:txBody>
          <a:bodyPr/>
          <a:lstStyle/>
          <a:p>
            <a:r>
              <a:rPr lang="sv-SE" smtClean="0"/>
              <a:t>Bakgrund och syfte</a:t>
            </a:r>
          </a:p>
          <a:p>
            <a:r>
              <a:rPr lang="sv-SE" smtClean="0"/>
              <a:t>Metod</a:t>
            </a:r>
          </a:p>
          <a:p>
            <a:r>
              <a:rPr lang="sv-SE" smtClean="0">
                <a:solidFill>
                  <a:schemeClr val="bg1"/>
                </a:solidFill>
              </a:rPr>
              <a:t>Resultat</a:t>
            </a:r>
          </a:p>
          <a:p>
            <a:r>
              <a:rPr lang="sv-SE" smtClean="0"/>
              <a:t>Bilagor</a:t>
            </a:r>
          </a:p>
          <a:p>
            <a:endParaRPr lang="sv-SE"/>
          </a:p>
        </p:txBody>
      </p:sp>
      <p:sp>
        <p:nvSpPr>
          <p:cNvPr id="2" name="Platshållare för bildnummer 1"/>
          <p:cNvSpPr>
            <a:spLocks noGrp="1"/>
          </p:cNvSpPr>
          <p:nvPr>
            <p:ph type="sldNum" sz="quarter" idx="12"/>
          </p:nvPr>
        </p:nvSpPr>
        <p:spPr/>
        <p:txBody>
          <a:bodyPr/>
          <a:lstStyle/>
          <a:p>
            <a:fld id="{360AE940-665A-4BEC-9B92-3DB79980DA91}" type="slidenum">
              <a:rPr lang="sv-SE" smtClean="0"/>
              <a:t>17</a:t>
            </a:fld>
            <a:endParaRPr lang="sv-SE" smtClean="0"/>
          </a:p>
        </p:txBody>
      </p:sp>
    </p:spTree>
    <p:extLst>
      <p:ext uri="{BB962C8B-B14F-4D97-AF65-F5344CB8AC3E}">
        <p14:creationId xmlns:p14="http://schemas.microsoft.com/office/powerpoint/2010/main" val="3967462265"/>
      </p:ext>
    </p:extLst>
  </p:cSld>
  <p:clrMapOvr>
    <a:masterClrMapping/>
  </p:clrMapOvr>
  <p:transition spd="slow"/>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7513C6B-8D1E-4B44-BD0A-25A9777B5F4E}" type="slidenum">
              <a:rPr lang="en-US"/>
              <a:t>170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1021</a:t>
                      </a:r>
                    </a:p>
                  </a:txBody>
                  <a:tcPr/>
                </a:tc>
                <a:tc>
                  <a:txBody>
                    <a:bodyPr/>
                    <a:lstStyle/>
                    <a:p>
                      <a:pPr algn="ctr"/>
                      <a:r>
                        <a:rPr sz="1000">
                          <a:solidFill>
                            <a:srgbClr val="000000"/>
                          </a:solidFill>
                          <a:latin typeface="Tw Cen MT"/>
                        </a:rPr>
                        <a:t>190</a:t>
                      </a:r>
                    </a:p>
                  </a:txBody>
                  <a:tcPr/>
                </a:tc>
                <a:tc>
                  <a:txBody>
                    <a:bodyPr/>
                    <a:lstStyle/>
                    <a:p>
                      <a:pPr algn="ctr"/>
                      <a:r>
                        <a:rPr sz="1000">
                          <a:solidFill>
                            <a:srgbClr val="000000"/>
                          </a:solidFill>
                          <a:latin typeface="Tw Cen MT"/>
                        </a:rPr>
                        <a:t>737</a:t>
                      </a:r>
                    </a:p>
                  </a:txBody>
                  <a:tcPr/>
                </a:tc>
                <a:tc>
                  <a:txBody>
                    <a:bodyPr/>
                    <a:lstStyle/>
                    <a:p>
                      <a:pPr algn="ctr"/>
                      <a:r>
                        <a:rPr sz="1000">
                          <a:solidFill>
                            <a:srgbClr val="000000"/>
                          </a:solidFill>
                          <a:latin typeface="Tw Cen MT"/>
                        </a:rPr>
                        <a:t>1954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37</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76</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48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63</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49</a:t>
                      </a:r>
                    </a:p>
                  </a:txBody>
                  <a:tcPr/>
                </a:tc>
                <a:tc>
                  <a:txBody>
                    <a:bodyPr/>
                    <a:lstStyle/>
                    <a:p>
                      <a:pPr algn="ctr"/>
                      <a:r>
                        <a:rPr sz="1000">
                          <a:solidFill>
                            <a:srgbClr val="000000"/>
                          </a:solidFill>
                          <a:latin typeface="Tw Cen MT"/>
                        </a:rPr>
                        <a:t>124</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NKI efter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C449556-488B-4D97-ACFE-87F5AB95BD55}" type="slidenum">
              <a:rPr lang="en-US"/>
              <a:t>171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kön</a:t>
            </a: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72EB584-BBA5-45D5-8658-7A719B453C7D}" type="slidenum">
              <a:rPr lang="en-US"/>
              <a:t>172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ålder</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97CEB0A-9399-46DA-903F-D37F420FF7D2}" type="slidenum">
              <a:rPr lang="en-US"/>
              <a:t>173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bransch</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90CC875-B7B1-4540-831E-3FFD7F2E56DD}" type="slidenum">
              <a:rPr lang="en-US"/>
              <a:t>174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antal anställda</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B669DA6-98F9-466D-ACBD-D8F3F58ABB81}" type="slidenum">
              <a:rPr lang="en-US"/>
              <a:t>175</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45AA59A-7FFD-4FC4-9934-B50243F1A6D8}" type="slidenum">
              <a:rPr lang="en-US"/>
              <a:t>176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1973B02-A317-4062-910C-1CA55759F748}" type="slidenum">
              <a:rPr lang="en-US"/>
              <a:t>177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kontaktsätt</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A683E38-6683-4EC6-B579-550605BA491E}" type="slidenum">
              <a:rPr lang="en-US"/>
              <a:t>178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info</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EE0F8D7-B48E-4380-AE95-9DDDFB5854D3}" type="slidenum">
              <a:rPr lang="en-US"/>
              <a:t>179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avgift rimlig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a:xfrm>
            <a:off x="685800" y="2133600"/>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endParaRPr lang="sv-SE" sz="2800">
              <a:solidFill>
                <a:schemeClr val="tx2"/>
              </a:solidFill>
            </a:endParaRPr>
          </a:p>
        </p:txBody>
      </p:sp>
      <p:sp>
        <p:nvSpPr>
          <p:cNvPr id="52232" name="Rectangle 8"/>
          <p:cNvSpPr>
            <a:spLocks noChangeArrowheads="1"/>
          </p:cNvSpPr>
          <p:nvPr/>
        </p:nvSpPr>
        <p:spPr>
          <a:xfrm>
            <a:off x="755650" y="2276475"/>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52233" name="Rectangle 9"/>
          <p:cNvSpPr>
            <a:spLocks noChangeArrowheads="1"/>
          </p:cNvSpPr>
          <p:nvPr/>
        </p:nvSpPr>
        <p:spPr>
          <a:xfrm>
            <a:off x="509215" y="321297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sv-SE" sz="3600">
                <a:solidFill>
                  <a:schemeClr val="tx2"/>
                </a:solidFill>
              </a:rPr>
              <a:t>Resultat</a:t>
            </a:r>
          </a:p>
          <a:p>
            <a:pPr algn="ctr"/>
            <a:r>
              <a:rPr lang="sv-SE" sz="3600">
                <a:solidFill>
                  <a:schemeClr val="tx2"/>
                </a:solidFill>
              </a:rPr>
              <a:t>Hela kommunen</a:t>
            </a:r>
          </a:p>
        </p:txBody>
      </p:sp>
      <p:sp>
        <p:nvSpPr>
          <p:cNvPr id="2" name="Platshållare för bildnummer 1"/>
          <p:cNvSpPr>
            <a:spLocks noGrp="1"/>
          </p:cNvSpPr>
          <p:nvPr>
            <p:ph type="sldNum" sz="quarter" idx="12"/>
          </p:nvPr>
        </p:nvSpPr>
        <p:spPr/>
        <p:txBody>
          <a:bodyPr/>
          <a:lstStyle/>
          <a:p>
            <a:fld id="{E8A91F16-24B7-47FE-A368-29097961A269}" type="slidenum">
              <a:rPr lang="sv-SE" smtClean="0"/>
              <a:t>18</a:t>
            </a:fld>
            <a:endParaRPr lang="sv-SE" smtClean="0"/>
          </a:p>
        </p:txBody>
      </p:sp>
    </p:spTree>
    <p:extLst>
      <p:ext uri="{BB962C8B-B14F-4D97-AF65-F5344CB8AC3E}">
        <p14:creationId xmlns:p14="http://schemas.microsoft.com/office/powerpoint/2010/main" val="3969772732"/>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EA6BED9-375E-43A4-8B01-4EA8392BD69A}" type="slidenum">
              <a:rPr lang="en-US"/>
              <a:t>180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erfarenhet</a:t>
            </a: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3250CA6-360E-4947-A6DF-9CEA17BD8A24}" type="slidenum">
              <a:rPr lang="en-US"/>
              <a:t>181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Markupplåtelse</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Bakgrundsfråga: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a:xfrm>
            <a:off x="827088" y="1196975"/>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35851" name="Rectangle 11"/>
          <p:cNvSpPr>
            <a:spLocks noChangeArrowheads="1"/>
          </p:cNvSpPr>
          <p:nvPr/>
        </p:nvSpPr>
        <p:spPr>
          <a:xfrm>
            <a:off x="323528" y="105273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2800">
                <a:solidFill>
                  <a:schemeClr val="bg1"/>
                </a:solidFill>
              </a:rPr>
              <a:t>Verksamhetsområden </a:t>
            </a:r>
          </a:p>
        </p:txBody>
      </p:sp>
      <p:sp>
        <p:nvSpPr>
          <p:cNvPr id="35852" name="Rectangle 12"/>
          <p:cNvSpPr>
            <a:spLocks noChangeArrowheads="1"/>
          </p:cNvSpPr>
          <p:nvPr/>
        </p:nvSpPr>
        <p:spPr>
          <a:xfrm>
            <a:off x="827088" y="25654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spcBef>
                <a:spcPct val="20000"/>
              </a:spcBef>
              <a:buFontTx/>
              <a:buChar char="•"/>
            </a:pPr>
            <a:r>
              <a:rPr lang="sv-SE" smtClean="0"/>
              <a:t>Brandskydd</a:t>
            </a:r>
          </a:p>
          <a:p>
            <a:pPr marL="342900" indent="-342900">
              <a:spcBef>
                <a:spcPct val="20000"/>
              </a:spcBef>
              <a:buFontTx/>
              <a:buChar char="•"/>
            </a:pPr>
            <a:r>
              <a:rPr lang="sv-SE" smtClean="0"/>
              <a:t>Bygglov </a:t>
            </a:r>
            <a:endParaRPr lang="sv-SE"/>
          </a:p>
          <a:p>
            <a:pPr marL="342900" indent="-342900">
              <a:spcBef>
                <a:spcPct val="20000"/>
              </a:spcBef>
              <a:buFontTx/>
              <a:buChar char="•"/>
            </a:pPr>
            <a:r>
              <a:rPr lang="sv-SE"/>
              <a:t>Markupplåtelser </a:t>
            </a:r>
            <a:endParaRPr lang="sv-SE" smtClean="0"/>
          </a:p>
          <a:p>
            <a:pPr marL="342900" indent="-342900">
              <a:spcBef>
                <a:spcPct val="20000"/>
              </a:spcBef>
              <a:buFontTx/>
              <a:buChar char="•"/>
            </a:pPr>
            <a:r>
              <a:rPr lang="sv-SE"/>
              <a:t>Serveringstillstånd </a:t>
            </a:r>
          </a:p>
          <a:p>
            <a:pPr marL="342900" indent="-342900">
              <a:spcBef>
                <a:spcPct val="20000"/>
              </a:spcBef>
              <a:buFontTx/>
              <a:buChar char="•"/>
            </a:pPr>
            <a:r>
              <a:rPr lang="sv-SE" smtClean="0"/>
              <a:t>Miljö- och hälsoskydd</a:t>
            </a:r>
          </a:p>
          <a:p>
            <a:pPr marL="342900" indent="-342900">
              <a:spcBef>
                <a:spcPct val="20000"/>
              </a:spcBef>
              <a:buFontTx/>
              <a:buChar char="•"/>
            </a:pPr>
            <a:r>
              <a:rPr lang="sv-SE" smtClean="0"/>
              <a:t>Livsmedelskontroll </a:t>
            </a:r>
            <a:endParaRPr lang="sv-SE"/>
          </a:p>
        </p:txBody>
      </p:sp>
      <p:sp>
        <p:nvSpPr>
          <p:cNvPr id="11" name="Rektangel 10"/>
          <p:cNvSpPr/>
          <p:nvPr/>
        </p:nvSpPr>
        <p:spPr>
          <a:xfrm>
            <a:off x="761422" y="3573016"/>
            <a:ext cx="41764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2" name="Platshållare för bildnummer 1"/>
          <p:cNvSpPr>
            <a:spLocks noGrp="1"/>
          </p:cNvSpPr>
          <p:nvPr>
            <p:ph type="sldNum" sz="quarter" idx="12"/>
          </p:nvPr>
        </p:nvSpPr>
        <p:spPr/>
        <p:txBody>
          <a:bodyPr/>
          <a:lstStyle/>
          <a:p>
            <a:fld id="{7C557FC6-BCA9-48AA-BE0C-5DD6FD78FC51}" type="slidenum">
              <a:rPr lang="sv-SE" smtClean="0"/>
              <a:t>182</a:t>
            </a:fld>
            <a:endParaRPr lang="sv-SE" smtClean="0"/>
          </a:p>
        </p:txBody>
      </p:sp>
    </p:spTree>
    <p:extLst>
      <p:ext uri="{BB962C8B-B14F-4D97-AF65-F5344CB8AC3E}">
        <p14:creationId xmlns:p14="http://schemas.microsoft.com/office/powerpoint/2010/main" val="2240917590"/>
      </p:ext>
    </p:extLst>
  </p:cSld>
  <p:clrMapOvr>
    <a:masterClrMapping/>
  </p:clrMapOvr>
  <p:transition spd="slow"/>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97E94150-CC9A-4425-89E0-F12A4A1EE2F4}" type="slidenum">
              <a:rPr lang="sv-SE" smtClean="0"/>
              <a:t>183</a:t>
            </a:fld>
            <a:endParaRPr lang="sv-SE" smtClean="0"/>
          </a:p>
        </p:txBody>
      </p:sp>
      <p:sp>
        <p:nvSpPr>
          <p:cNvPr id="5" name="Rectangle 12"/>
          <p:cNvSpPr>
            <a:spLocks noChangeArrowheads="1"/>
          </p:cNvSpPr>
          <p:nvPr/>
        </p:nvSpPr>
        <p:spPr>
          <a:xfrm>
            <a:off x="755416" y="1484784"/>
            <a:ext cx="7644940" cy="4964654"/>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573268" cy="461705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Serveringstillstånd hamnar på 76, vilket är högt. </a:t>
            </a:r>
          </a:p>
          <a:p>
            <a:endParaRPr lang="sv-SE" sz="1600" dirty="0" smtClean="0"/>
          </a:p>
          <a:p>
            <a:r>
              <a:rPr lang="sv-SE" sz="1600" dirty="0" smtClean="0"/>
              <a:t>Svarsfrekvensen </a:t>
            </a:r>
            <a:r>
              <a:rPr lang="sv-SE" sz="1600" dirty="0"/>
              <a:t>för Serveringstillstånd blev 53 %, vilket är </a:t>
            </a:r>
            <a:r>
              <a:rPr lang="sv-SE" sz="1600" dirty="0" smtClean="0"/>
              <a:t>godkänt</a:t>
            </a:r>
            <a:r>
              <a:rPr lang="sv-SE" sz="1600" dirty="0"/>
              <a:t>.</a:t>
            </a:r>
          </a:p>
          <a:p>
            <a:endParaRPr lang="sv-SE" sz="1600" dirty="0" smtClean="0"/>
          </a:p>
          <a:p>
            <a:r>
              <a:rPr lang="sv-SE" sz="1600" dirty="0" smtClean="0"/>
              <a:t>Uppdelat </a:t>
            </a:r>
            <a:r>
              <a:rPr lang="sv-SE" sz="1600" dirty="0"/>
              <a:t>på olika målgrupper får Företag NKI 75. Övriga hade för få svar för att redovisas. </a:t>
            </a:r>
          </a:p>
          <a:p>
            <a:endParaRPr lang="sv-SE" sz="1600" dirty="0" smtClean="0"/>
          </a:p>
          <a:p>
            <a:r>
              <a:rPr lang="sv-SE" sz="1600" dirty="0" smtClean="0"/>
              <a:t>Bland </a:t>
            </a:r>
            <a:r>
              <a:rPr lang="sv-SE" sz="1600" dirty="0"/>
              <a:t>Män hamnar NKI på 73 och bland Kvinnor på 86 .</a:t>
            </a:r>
          </a:p>
          <a:p>
            <a:endParaRPr lang="sv-SE" sz="1600" dirty="0"/>
          </a:p>
          <a:p>
            <a:r>
              <a:rPr lang="sv-SE" sz="1600" dirty="0"/>
              <a:t>Betygsindex per respektive serviceområde:</a:t>
            </a:r>
          </a:p>
          <a:p>
            <a:pPr marL="0" indent="0">
              <a:buNone/>
            </a:pPr>
            <a:r>
              <a:rPr lang="sv-SE" sz="1600" dirty="0" smtClean="0"/>
              <a:t>	Tillgänglighet </a:t>
            </a:r>
            <a:r>
              <a:rPr lang="sv-SE" sz="1600" dirty="0"/>
              <a:t>76</a:t>
            </a:r>
          </a:p>
          <a:p>
            <a:pPr marL="0" indent="0">
              <a:buNone/>
            </a:pPr>
            <a:r>
              <a:rPr lang="sv-SE" sz="1600" dirty="0" smtClean="0"/>
              <a:t>	Information </a:t>
            </a:r>
            <a:r>
              <a:rPr lang="sv-SE" sz="1600" dirty="0"/>
              <a:t>75</a:t>
            </a:r>
          </a:p>
          <a:p>
            <a:pPr marL="0" indent="0">
              <a:buNone/>
            </a:pPr>
            <a:r>
              <a:rPr lang="sv-SE" sz="1600" dirty="0" smtClean="0"/>
              <a:t>	Bemötande </a:t>
            </a:r>
            <a:r>
              <a:rPr lang="sv-SE" sz="1600" dirty="0"/>
              <a:t>80</a:t>
            </a:r>
          </a:p>
          <a:p>
            <a:pPr marL="0" indent="0">
              <a:buNone/>
            </a:pPr>
            <a:r>
              <a:rPr lang="sv-SE" sz="1600" dirty="0" smtClean="0"/>
              <a:t>	Kompetens </a:t>
            </a:r>
            <a:r>
              <a:rPr lang="sv-SE" sz="1600" dirty="0"/>
              <a:t>78</a:t>
            </a:r>
          </a:p>
          <a:p>
            <a:pPr marL="0" indent="0">
              <a:buNone/>
            </a:pPr>
            <a:r>
              <a:rPr lang="sv-SE" sz="1600" dirty="0" smtClean="0"/>
              <a:t>	Rättssäkerhet </a:t>
            </a:r>
            <a:r>
              <a:rPr lang="sv-SE" sz="1600" dirty="0"/>
              <a:t>75</a:t>
            </a:r>
          </a:p>
          <a:p>
            <a:pPr marL="0" indent="0">
              <a:buNone/>
            </a:pPr>
            <a:r>
              <a:rPr lang="sv-SE" sz="1600" dirty="0" smtClean="0"/>
              <a:t>	Effektivitet </a:t>
            </a:r>
            <a:r>
              <a:rPr lang="sv-SE" sz="1600" dirty="0"/>
              <a:t>75</a:t>
            </a:r>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0"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Serveringstillstånd</a:t>
            </a:r>
          </a:p>
        </p:txBody>
      </p:sp>
      <p:sp>
        <p:nvSpPr>
          <p:cNvPr id="11"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953151399"/>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27ACF356-40DF-4198-8107-05BB50AB4F80}" type="slidenum">
              <a:rPr lang="sv-SE" smtClean="0"/>
              <a:t>184</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Drivkraftsanalysen visar att det som påverkar NKI mest är Effektivitet, Bemötande och Rättssäkerhet. En förbättring här skulle ge störst effekt på nöjdheten</a:t>
            </a:r>
            <a:r>
              <a:rPr lang="sv-SE" sz="1600" dirty="0" smtClean="0"/>
              <a:t>.</a:t>
            </a:r>
          </a:p>
          <a:p>
            <a:endParaRPr lang="sv-SE" sz="1600" dirty="0"/>
          </a:p>
          <a:p>
            <a:r>
              <a:rPr lang="sv-SE" sz="1600" dirty="0"/>
              <a:t>Det som ska prioriteras är Effektivitet och Rättssäkerhet som har stor påverkan på nöjdheten och samtidigt förhållandevis låga betyg. Samtidigt gäller det att bibehålla det redan höga betyget på Bemötande, och om möjligt förbättra det.</a:t>
            </a:r>
          </a:p>
          <a:p>
            <a:endParaRPr lang="sv-SE" sz="1600" dirty="0"/>
          </a:p>
          <a:p>
            <a:r>
              <a:rPr lang="sv-SE" sz="1600" dirty="0"/>
              <a:t>Inom Rättssäkerhet bör främst möjligheterna att framföra klagomål och lämna synpunkter prioriteras. </a:t>
            </a:r>
          </a:p>
          <a:p>
            <a:endParaRPr lang="sv-SE" sz="1600" dirty="0"/>
          </a:p>
          <a:p>
            <a:r>
              <a:rPr lang="sv-SE" sz="1600" dirty="0"/>
              <a:t>Inom Effektivitet bör först rutinerna kring handläggningen prioriteras och därefter tiden för handläggningen av ärendet.</a:t>
            </a:r>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Serveringstillstånd</a:t>
            </a:r>
          </a:p>
        </p:txBody>
      </p:sp>
      <p:sp>
        <p:nvSpPr>
          <p:cNvPr id="13"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875369923"/>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9D3713E3-3E0B-41CE-924A-1E2193BE5C92}" type="slidenum">
              <a:rPr lang="sv-SE" smtClean="0"/>
              <a:t>185</a:t>
            </a:fld>
            <a:endParaRPr lang="sv-SE" smtClean="0"/>
          </a:p>
        </p:txBody>
      </p:sp>
      <p:sp>
        <p:nvSpPr>
          <p:cNvPr id="6" name="Rectangle 12"/>
          <p:cNvSpPr>
            <a:spLocks noChangeArrowheads="1"/>
          </p:cNvSpPr>
          <p:nvPr/>
        </p:nvSpPr>
        <p:spPr>
          <a:xfrm>
            <a:off x="755416" y="1484784"/>
            <a:ext cx="7644940" cy="4964654"/>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7" name="Platshållare för innehåll 3"/>
          <p:cNvSpPr txBox="1"/>
          <p:nvPr/>
        </p:nvSpPr>
        <p:spPr>
          <a:xfrm>
            <a:off x="827088" y="1764270"/>
            <a:ext cx="7573268" cy="468516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Företag hamnar på 75, vilket är högt</a:t>
            </a:r>
            <a:r>
              <a:rPr lang="sv-SE" sz="1600" dirty="0" smtClean="0"/>
              <a:t>.</a:t>
            </a:r>
          </a:p>
          <a:p>
            <a:endParaRPr lang="sv-SE" sz="1600" dirty="0"/>
          </a:p>
          <a:p>
            <a:r>
              <a:rPr lang="sv-SE" sz="1600" dirty="0"/>
              <a:t>Drivkraftsanalysen på Företag visar att det som påverkar NKI mest är Effektivitet, Bemötande och Rättssäkerhet. En förbättring här skulle ge störst effekt på nöjdheten</a:t>
            </a:r>
            <a:r>
              <a:rPr lang="sv-SE" sz="1600" dirty="0" smtClean="0"/>
              <a:t>.</a:t>
            </a:r>
          </a:p>
          <a:p>
            <a:endParaRPr lang="sv-SE" sz="1600" dirty="0"/>
          </a:p>
          <a:p>
            <a:r>
              <a:rPr lang="sv-SE" sz="1600" dirty="0"/>
              <a:t>Det som ska prioriteras är Effektivitet och Rättssäkerhet som har stor påverkan på nöjdheten och samtidigt förhållandevis låga betyg. </a:t>
            </a:r>
            <a:endParaRPr lang="sv-SE" sz="1600" dirty="0" smtClean="0"/>
          </a:p>
          <a:p>
            <a:endParaRPr lang="sv-SE" sz="1600" dirty="0"/>
          </a:p>
          <a:p>
            <a:r>
              <a:rPr lang="sv-SE" sz="1600" dirty="0"/>
              <a:t>Samtidigt gäller det att bibehålla det redan höga betyget på Bemötande, och om möjligt förbättra det.</a:t>
            </a:r>
          </a:p>
          <a:p>
            <a:endParaRPr lang="sv-SE" sz="1600" dirty="0"/>
          </a:p>
          <a:p>
            <a:r>
              <a:rPr lang="sv-SE" sz="1600" dirty="0"/>
              <a:t>Inom Rättssäkerhet bör främst möjligheterna att framföra klagomål och lämna synpunkter prioriteras. </a:t>
            </a:r>
          </a:p>
          <a:p>
            <a:pPr marL="0" indent="0">
              <a:buNone/>
            </a:pPr>
            <a:endParaRPr lang="sv-SE" sz="1600" dirty="0"/>
          </a:p>
          <a:p>
            <a:r>
              <a:rPr lang="sv-SE" sz="1600" dirty="0"/>
              <a:t>Inom Effektivitet bör först rutinerna kring handläggningen prioriteras och därefter tiden för handläggningen av ärendet.</a:t>
            </a:r>
          </a:p>
          <a:p>
            <a:pPr marL="0" indent="0">
              <a:buNone/>
            </a:pP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9"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1"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Serveringstillstånd</a:t>
            </a:r>
          </a:p>
        </p:txBody>
      </p:sp>
      <p:sp>
        <p:nvSpPr>
          <p:cNvPr id="12"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Företag</a:t>
            </a:r>
          </a:p>
        </p:txBody>
      </p:sp>
    </p:spTree>
    <p:extLst>
      <p:ext uri="{BB962C8B-B14F-4D97-AF65-F5344CB8AC3E}">
        <p14:creationId xmlns:p14="http://schemas.microsoft.com/office/powerpoint/2010/main" val="1765667992"/>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1A0932B-F574-418B-A3AF-9FBB70B197EF}" type="slidenum">
              <a:rPr lang="sv-SE" smtClean="0"/>
              <a:t>186</a:t>
            </a:fld>
            <a:endParaRPr lang="sv-SE" smtClean="0"/>
          </a:p>
        </p:txBody>
      </p:sp>
      <p:sp>
        <p:nvSpPr>
          <p:cNvPr id="1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2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2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Kundcitat</a:t>
            </a:r>
          </a:p>
        </p:txBody>
      </p:sp>
      <p:sp>
        <p:nvSpPr>
          <p:cNvPr id="8"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Serveringstillstånd</a:t>
            </a:r>
            <a:endParaRPr lang="sv-SE" sz="1200" b="1" dirty="0">
              <a:solidFill>
                <a:prstClr val="black"/>
              </a:solidFill>
              <a:latin typeface="Tw Cen MT"/>
            </a:endParaRPr>
          </a:p>
        </p:txBody>
      </p:sp>
      <p:sp>
        <p:nvSpPr>
          <p:cNvPr id="9"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
        <p:nvSpPr>
          <p:cNvPr id="10" name="New shape"/>
          <p:cNvSpPr/>
          <p:nvPr/>
        </p:nvSpPr>
        <p:spPr>
          <a:xfrm>
            <a:off x="0" y="1143000"/>
            <a:ext cx="9122036"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sp>
        <p:nvSpPr>
          <p:cNvPr id="11" name="Oval Callout 12"/>
          <p:cNvSpPr/>
          <p:nvPr/>
        </p:nvSpPr>
        <p:spPr>
          <a:xfrm>
            <a:off x="323529" y="2420888"/>
            <a:ext cx="2463184" cy="1049906"/>
          </a:xfrm>
          <a:prstGeom prst="wedgeEllipseCallout">
            <a:avLst>
              <a:gd name="adj1" fmla="val 41047"/>
              <a:gd name="adj2" fmla="val 744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613495" y="2807350"/>
            <a:ext cx="1893717" cy="261610"/>
          </a:xfrm>
          <a:prstGeom prst="rect">
            <a:avLst/>
          </a:prstGeom>
        </p:spPr>
        <p:txBody>
          <a:bodyPr wrap="square">
            <a:spAutoFit/>
          </a:bodyPr>
          <a:lstStyle/>
          <a:p>
            <a:r>
              <a:rPr lang="sv-SE" sz="1100" dirty="0" smtClean="0"/>
              <a:t>”avgifterna </a:t>
            </a:r>
            <a:r>
              <a:rPr lang="sv-SE" sz="1100" dirty="0"/>
              <a:t>är helt orimliga</a:t>
            </a:r>
            <a:r>
              <a:rPr lang="sv-SE" sz="1100" dirty="0" smtClean="0"/>
              <a:t>!”</a:t>
            </a:r>
            <a:endParaRPr lang="sv-SE" sz="1100" dirty="0"/>
          </a:p>
        </p:txBody>
      </p:sp>
      <p:sp>
        <p:nvSpPr>
          <p:cNvPr id="13" name="Oval Callout 13"/>
          <p:cNvSpPr/>
          <p:nvPr/>
        </p:nvSpPr>
        <p:spPr>
          <a:xfrm>
            <a:off x="3707904" y="1613223"/>
            <a:ext cx="4166432" cy="1260808"/>
          </a:xfrm>
          <a:prstGeom prst="wedgeEllipseCallout">
            <a:avLst>
              <a:gd name="adj1" fmla="val -58202"/>
              <a:gd name="adj2" fmla="val 1200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4279068" y="1880209"/>
            <a:ext cx="3376247" cy="769441"/>
          </a:xfrm>
          <a:prstGeom prst="rect">
            <a:avLst/>
          </a:prstGeom>
        </p:spPr>
        <p:txBody>
          <a:bodyPr wrap="square">
            <a:spAutoFit/>
          </a:bodyPr>
          <a:lstStyle/>
          <a:p>
            <a:r>
              <a:rPr lang="sv-SE" sz="1100" dirty="0" smtClean="0"/>
              <a:t>”Bättre </a:t>
            </a:r>
            <a:r>
              <a:rPr lang="sv-SE" sz="1100" dirty="0"/>
              <a:t>dialog, transparens i behandling av ett sådant ärende, undvika att skicka fram folk m dålig kompetens i ett sådant ärende.  Gör kontrollbesök även på lugna </a:t>
            </a:r>
            <a:r>
              <a:rPr lang="sv-SE" sz="1100" dirty="0" smtClean="0"/>
              <a:t>dagar.”</a:t>
            </a:r>
            <a:endParaRPr lang="sv-SE" sz="1100" dirty="0"/>
          </a:p>
        </p:txBody>
      </p:sp>
      <p:sp>
        <p:nvSpPr>
          <p:cNvPr id="15" name="Oval Callout 13"/>
          <p:cNvSpPr/>
          <p:nvPr/>
        </p:nvSpPr>
        <p:spPr>
          <a:xfrm>
            <a:off x="4067650" y="3068960"/>
            <a:ext cx="4525901" cy="1368152"/>
          </a:xfrm>
          <a:prstGeom prst="wedgeEllipseCallout">
            <a:avLst>
              <a:gd name="adj1" fmla="val -59103"/>
              <a:gd name="adj2" fmla="val 277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4310608" y="3537592"/>
            <a:ext cx="4077816" cy="430887"/>
          </a:xfrm>
          <a:prstGeom prst="rect">
            <a:avLst/>
          </a:prstGeom>
        </p:spPr>
        <p:txBody>
          <a:bodyPr wrap="square">
            <a:spAutoFit/>
          </a:bodyPr>
          <a:lstStyle/>
          <a:p>
            <a:r>
              <a:rPr lang="sv-SE" sz="1100" dirty="0" smtClean="0"/>
              <a:t>”När </a:t>
            </a:r>
            <a:r>
              <a:rPr lang="sv-SE" sz="1100" dirty="0"/>
              <a:t>man vet att man ska öppna en restaurang vill man inte att handläggningstiden ska ta 6 månader</a:t>
            </a:r>
            <a:r>
              <a:rPr lang="sv-SE" sz="1100" dirty="0" smtClean="0"/>
              <a:t>.”</a:t>
            </a:r>
            <a:endParaRPr lang="sv-SE" sz="1100" dirty="0"/>
          </a:p>
        </p:txBody>
      </p:sp>
      <p:sp>
        <p:nvSpPr>
          <p:cNvPr id="17" name="Oval Callout 12"/>
          <p:cNvSpPr/>
          <p:nvPr/>
        </p:nvSpPr>
        <p:spPr>
          <a:xfrm>
            <a:off x="204875" y="3995476"/>
            <a:ext cx="2129179" cy="1953804"/>
          </a:xfrm>
          <a:prstGeom prst="wedgeEllipseCallout">
            <a:avLst>
              <a:gd name="adj1" fmla="val 67036"/>
              <a:gd name="adj2" fmla="val -380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453813" y="4518713"/>
            <a:ext cx="1784474" cy="938719"/>
          </a:xfrm>
          <a:prstGeom prst="rect">
            <a:avLst/>
          </a:prstGeom>
        </p:spPr>
        <p:txBody>
          <a:bodyPr wrap="square">
            <a:spAutoFit/>
          </a:bodyPr>
          <a:lstStyle/>
          <a:p>
            <a:r>
              <a:rPr lang="sv-SE" sz="1100" dirty="0" smtClean="0"/>
              <a:t>”Jag </a:t>
            </a:r>
            <a:r>
              <a:rPr lang="sv-SE" sz="1100" dirty="0"/>
              <a:t>tycker relationerna med kommunen om serveringstillståndet har fungerat bra i flera års </a:t>
            </a:r>
            <a:r>
              <a:rPr lang="sv-SE" sz="1100" dirty="0" smtClean="0"/>
              <a:t>tid.” </a:t>
            </a:r>
            <a:endParaRPr lang="sv-SE" sz="1100" dirty="0"/>
          </a:p>
        </p:txBody>
      </p:sp>
      <p:sp>
        <p:nvSpPr>
          <p:cNvPr id="24" name="Oval Callout 4"/>
          <p:cNvSpPr/>
          <p:nvPr/>
        </p:nvSpPr>
        <p:spPr>
          <a:xfrm>
            <a:off x="4164248" y="4757790"/>
            <a:ext cx="3639349" cy="1191490"/>
          </a:xfrm>
          <a:prstGeom prst="wedgeEllipseCallout">
            <a:avLst>
              <a:gd name="adj1" fmla="val -61893"/>
              <a:gd name="adj2" fmla="val -595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572000" y="5062597"/>
            <a:ext cx="3088907" cy="600164"/>
          </a:xfrm>
          <a:prstGeom prst="rect">
            <a:avLst/>
          </a:prstGeom>
        </p:spPr>
        <p:txBody>
          <a:bodyPr wrap="square">
            <a:spAutoFit/>
          </a:bodyPr>
          <a:lstStyle/>
          <a:p>
            <a:r>
              <a:rPr lang="sv-SE" sz="1100" dirty="0" smtClean="0"/>
              <a:t>”Hemsidan </a:t>
            </a:r>
            <a:r>
              <a:rPr lang="sv-SE" sz="1100" dirty="0"/>
              <a:t>behöver förbättras avsevärt. Otroligt svårt att hitta den information man </a:t>
            </a:r>
            <a:r>
              <a:rPr lang="sv-SE" sz="1100" dirty="0" smtClean="0"/>
              <a:t>söker.”</a:t>
            </a:r>
            <a:endParaRPr lang="sv-SE" sz="1100" dirty="0"/>
          </a:p>
        </p:txBody>
      </p:sp>
      <p:pic>
        <p:nvPicPr>
          <p:cNvPr id="26" name="Picture 2" descr="http://a2.mndcdn.com/image/upload/t_article_v2/lhayqbh84x765bwd0iexh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2644" y="3866208"/>
            <a:ext cx="819572" cy="12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46665"/>
      </p:ext>
    </p:extLst>
  </p:cSld>
  <p:clrMapOvr>
    <a:masterClrMapping/>
  </p:clrMapOvr>
  <p:transition>
    <p:strips dir="rd"/>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p:cNvGraphicFramePr>
            <a:graphicFrameLocks noGrp="1"/>
          </p:cNvGraphicFramePr>
          <p:nvPr>
            <p:extLst>
              <p:ext uri="{D42A27DB-BD31-4B8C-83A1-F6EECF244321}">
                <p14:modId xmlns:p14="http://schemas.microsoft.com/office/powerpoint/2010/main" val="1823640849"/>
              </p:ext>
            </p:extLst>
          </p:nvPr>
        </p:nvGraphicFramePr>
        <p:xfrm>
          <a:off x="323529" y="1916833"/>
          <a:ext cx="8215676" cy="2419350"/>
        </p:xfrm>
        <a:graphic>
          <a:graphicData uri="http://schemas.openxmlformats.org/drawingml/2006/table">
            <a:tbl>
              <a:tblPr/>
              <a:tblGrid>
                <a:gridCol w="2088231"/>
                <a:gridCol w="593889"/>
                <a:gridCol w="487658"/>
                <a:gridCol w="487658"/>
                <a:gridCol w="487658"/>
                <a:gridCol w="487658"/>
                <a:gridCol w="487658"/>
                <a:gridCol w="494422"/>
                <a:gridCol w="441350"/>
                <a:gridCol w="441350"/>
                <a:gridCol w="429536"/>
                <a:gridCol w="429536"/>
                <a:gridCol w="429536"/>
                <a:gridCol w="429536"/>
              </a:tblGrid>
              <a:tr h="213489">
                <a:tc>
                  <a:txBody>
                    <a:bodyPr/>
                    <a:lstStyle/>
                    <a:p>
                      <a:pPr algn="l" fontAlgn="b"/>
                      <a:endParaRPr lang="sv-SE" sz="10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1000" b="1" i="0" u="none" strike="noStrike" smtClean="0">
                          <a:solidFill>
                            <a:srgbClr val="FFFFFF"/>
                          </a:solidFill>
                          <a:latin typeface="Arial"/>
                        </a:rPr>
                        <a:t> </a:t>
                      </a:r>
                      <a:endParaRPr lang="sv-SE" sz="1000" b="1" i="0" u="none" strike="noStrike">
                        <a:solidFill>
                          <a:srgbClr val="FFFFFF"/>
                        </a:solidFill>
                        <a:latin typeface="Arial"/>
                      </a:endParaRPr>
                    </a:p>
                    <a:p>
                      <a:pPr algn="l" fontAlgn="b"/>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gridSpan="12">
                  <a:txBody>
                    <a:bodyPr/>
                    <a:lstStyle/>
                    <a:p>
                      <a:pPr algn="l" fontAlgn="b"/>
                      <a:r>
                        <a:rPr lang="sv-SE" sz="1000" b="1" i="0" u="none" strike="noStrike" kern="1200" smtClean="0">
                          <a:solidFill>
                            <a:srgbClr val="FFFFFF"/>
                          </a:solidFill>
                          <a:latin typeface="+mn-lt"/>
                          <a:ea typeface="+mn-ea"/>
                          <a:cs typeface="+mn-cs"/>
                        </a:rPr>
                        <a:t>Månad</a:t>
                      </a:r>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90891">
                <a:tc>
                  <a:txBody>
                    <a:bodyPr/>
                    <a:lstStyle/>
                    <a:p>
                      <a:pPr algn="r" fontAlgn="b"/>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1" i="0" u="none" strike="noStrike" kern="1200" smtClean="0">
                          <a:solidFill>
                            <a:srgbClr val="000000"/>
                          </a:solidFill>
                          <a:latin typeface="Arial"/>
                          <a:ea typeface="+mn-ea"/>
                          <a:cs typeface="+mn-cs"/>
                        </a:rPr>
                        <a:t>Totalt</a:t>
                      </a:r>
                      <a:endParaRPr lang="sv-SE" sz="1000" b="1"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Jan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Feb</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Apr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Maj</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Jul</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Aug</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Sep</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Okt</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Nov</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Dec</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1" i="0" u="none" strike="noStrike" kern="1200" smtClean="0">
                          <a:solidFill>
                            <a:srgbClr val="000000"/>
                          </a:solidFill>
                          <a:latin typeface="Arial"/>
                          <a:ea typeface="+mn-ea"/>
                          <a:cs typeface="+mn-cs"/>
                        </a:rPr>
                        <a:t>Antal ärenden brutto</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r>
                        <a:rPr lang="sv-SE" sz="1000" b="0" i="0" u="none" strike="noStrike" kern="1200" baseline="0" smtClean="0">
                          <a:solidFill>
                            <a:srgbClr val="000000"/>
                          </a:solidFill>
                          <a:latin typeface="Arial"/>
                          <a:ea typeface="+mn-ea"/>
                          <a:cs typeface="+mn-cs"/>
                        </a:rPr>
                        <a:t>     - Ogiltiga</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0" i="0" u="none" strike="noStrike" kern="1200" smtClean="0">
                          <a:solidFill>
                            <a:srgbClr val="000000"/>
                          </a:solidFill>
                          <a:latin typeface="Arial"/>
                          <a:ea typeface="+mn-ea"/>
                          <a:cs typeface="+mn-cs"/>
                        </a:rPr>
                        <a:t>     - Dubbletter</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96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Bortrensade</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0" i="0" u="none" strike="noStrike" kern="1200" baseline="0" smtClean="0">
                          <a:solidFill>
                            <a:srgbClr val="000000"/>
                          </a:solidFill>
                          <a:latin typeface="Arial"/>
                          <a:ea typeface="+mn-ea"/>
                          <a:cs typeface="+mn-cs"/>
                        </a:rPr>
                        <a:t>     - Övertäckning</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Ogiltig e-postadress</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1" i="0" u="none" strike="noStrike" kern="1200" smtClean="0">
                          <a:solidFill>
                            <a:srgbClr val="000000"/>
                          </a:solidFill>
                          <a:latin typeface="Arial"/>
                          <a:ea typeface="+mn-ea"/>
                          <a:cs typeface="+mn-cs"/>
                        </a:rPr>
                        <a:t>Ogiltiga</a:t>
                      </a:r>
                      <a:r>
                        <a:rPr lang="sv-SE" sz="1000" b="1" i="0" u="none" strike="noStrike" kern="1200" baseline="0" smtClean="0">
                          <a:solidFill>
                            <a:srgbClr val="000000"/>
                          </a:solidFill>
                          <a:latin typeface="Arial"/>
                          <a:ea typeface="+mn-ea"/>
                          <a:cs typeface="+mn-cs"/>
                        </a:rPr>
                        <a:t> totalt</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1" i="0" u="none" strike="noStrike" kern="1200" smtClean="0">
                          <a:solidFill>
                            <a:srgbClr val="000000"/>
                          </a:solidFill>
                          <a:latin typeface="+mn-lt"/>
                          <a:ea typeface="+mn-ea"/>
                          <a:cs typeface="+mn-cs"/>
                        </a:rPr>
                        <a:t>Nettourval</a:t>
                      </a:r>
                      <a:endParaRPr lang="sv-SE" sz="1000" b="1" i="0" u="none" strike="noStrike" kern="120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algn="l" defTabSz="914400" rtl="0" eaLnBrk="1" fontAlgn="b" latinLnBrk="0" hangingPunct="1"/>
                      <a:r>
                        <a:rPr lang="sv-SE" sz="1000" b="0" i="0" u="none" strike="noStrike" kern="1200" baseline="0" smtClean="0">
                          <a:solidFill>
                            <a:srgbClr val="000000"/>
                          </a:solidFill>
                          <a:latin typeface="Arial"/>
                          <a:ea typeface="+mn-ea"/>
                          <a:cs typeface="+mn-cs"/>
                        </a:rPr>
                        <a:t>     - Vägran</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0" i="0" u="none" strike="noStrike" kern="1200" baseline="0" smtClean="0">
                          <a:solidFill>
                            <a:srgbClr val="000000"/>
                          </a:solidFill>
                          <a:latin typeface="+mn-lt"/>
                          <a:ea typeface="+mn-ea"/>
                          <a:cs typeface="+mn-cs"/>
                        </a:rPr>
                        <a:t>     - Ej kontakt/ej svar</a:t>
                      </a:r>
                      <a:endParaRPr lang="sv-SE" sz="1000" b="0"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1" i="0" u="none" strike="noStrike" kern="1200" smtClean="0">
                          <a:solidFill>
                            <a:srgbClr val="000000"/>
                          </a:solidFill>
                          <a:latin typeface="+mn-lt"/>
                          <a:ea typeface="+mn-ea"/>
                          <a:cs typeface="+mn-cs"/>
                        </a:rPr>
                        <a:t>Antal</a:t>
                      </a:r>
                      <a:r>
                        <a:rPr lang="sv-SE" sz="1000" b="1" i="0" u="none" strike="noStrike" kern="1200" baseline="0" smtClean="0">
                          <a:solidFill>
                            <a:srgbClr val="000000"/>
                          </a:solidFill>
                          <a:latin typeface="+mn-lt"/>
                          <a:ea typeface="+mn-ea"/>
                          <a:cs typeface="+mn-cs"/>
                        </a:rPr>
                        <a:t> svar</a:t>
                      </a:r>
                      <a:endParaRPr lang="sv-SE" sz="1000" b="1"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5981">
                <a:tc>
                  <a:txBody>
                    <a:bodyPr/>
                    <a:lstStyle/>
                    <a:p>
                      <a:pPr marL="0" algn="l" defTabSz="914400" rtl="0" eaLnBrk="1" fontAlgn="b" latinLnBrk="0" hangingPunct="1"/>
                      <a:r>
                        <a:rPr lang="sv-SE" sz="1000" b="1" i="0" u="none" strike="noStrike" kern="1200" smtClean="0">
                          <a:solidFill>
                            <a:srgbClr val="000000"/>
                          </a:solidFill>
                          <a:latin typeface="+mn-lt"/>
                          <a:ea typeface="+mn-ea"/>
                          <a:cs typeface="+mn-cs"/>
                        </a:rPr>
                        <a:t>Svarsfrekvens %</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1790942734"/>
              </p:ext>
            </p:extLst>
          </p:nvPr>
        </p:nvGraphicFramePr>
        <p:xfrm>
          <a:off x="323528" y="4725144"/>
          <a:ext cx="8208912" cy="1233043"/>
        </p:xfrm>
        <a:graphic>
          <a:graphicData uri="http://schemas.openxmlformats.org/drawingml/2006/table">
            <a:tbl>
              <a:tblPr/>
              <a:tblGrid>
                <a:gridCol w="1080120"/>
                <a:gridCol w="7128792"/>
              </a:tblGrid>
              <a:tr h="127480">
                <a:tc>
                  <a:txBody>
                    <a:bodyPr/>
                    <a:lstStyle/>
                    <a:p>
                      <a:pPr algn="l" fontAlgn="b"/>
                      <a:endParaRPr lang="sv-SE" sz="800" b="1" i="0" u="none" strike="noStrike" smtClean="0">
                        <a:solidFill>
                          <a:srgbClr val="FFFFFF"/>
                        </a:solidFill>
                        <a:latin typeface="Arial"/>
                      </a:endParaRPr>
                    </a:p>
                    <a:p>
                      <a:pPr algn="l" fontAlgn="b"/>
                      <a:r>
                        <a:rPr lang="sv-SE" sz="800" b="1" i="0" u="none" strike="noStrike" smtClean="0">
                          <a:solidFill>
                            <a:srgbClr val="FFFFFF"/>
                          </a:solidFill>
                          <a:latin typeface="Arial"/>
                        </a:rPr>
                        <a:t>Orsak</a:t>
                      </a:r>
                      <a:endParaRPr lang="sv-SE" sz="8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800" b="1" i="0" u="none" strike="noStrike" smtClean="0">
                          <a:solidFill>
                            <a:srgbClr val="FFFFFF"/>
                          </a:solidFill>
                          <a:latin typeface="Arial"/>
                        </a:rPr>
                        <a:t>Förklaring</a:t>
                      </a:r>
                      <a:endParaRPr lang="sv-SE" sz="8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27984">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Ogiltiga</a:t>
                      </a: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det saknas kontaktuppgifter till, varken e-postadress eller telefonnummer finns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Dubbletter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redan haft en enkät inom samma myndighetsområde. Respondenter ska max få en enkät per myndighetsområde och halvår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21890">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Bortrensade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Företag som rensats bort på uppdrag av SKL, exempelvis cirkusar och vissa skyltbolag. Då dessa har många ärenden i flera olika kommuner skulle de få för många enkäter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Övertäckning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Exempelvis mottagare som vi försökt nå men som säger att de inte känner till ärendet, sådana som slutat, företag som upphört etc.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3167">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 e-postadress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E-postadress fanns i inrapporterat underlag, men det blev studs på mailutskicket. Inget telefonnummer fanns angivet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Vägran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 av olika anledningar ej vill delta i undersökningen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Ej kontakt/ej svar</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a:t>
                      </a:r>
                      <a:r>
                        <a:rPr lang="sv-SE" sz="800" baseline="0" smtClean="0">
                          <a:effectLst/>
                          <a:latin typeface="Calibri" panose="020F0502020204030204" pitchFamily="34" charset="0"/>
                          <a:ea typeface="Calibri" panose="020F0502020204030204" pitchFamily="34" charset="0"/>
                          <a:cs typeface="Times New Roman" panose="02020603050405020304" pitchFamily="18" charset="0"/>
                        </a:rPr>
                        <a:t> vi ej kommit i kontakt med varken via e-post eller via telefon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2" name="Platshållare för bildnummer 1"/>
          <p:cNvSpPr>
            <a:spLocks noGrp="1"/>
          </p:cNvSpPr>
          <p:nvPr>
            <p:ph type="sldNum" sz="quarter" idx="12"/>
          </p:nvPr>
        </p:nvSpPr>
        <p:spPr/>
        <p:txBody>
          <a:bodyPr/>
          <a:lstStyle/>
          <a:p>
            <a:fld id="{9C91A2B3-87AC-4FEA-A000-7C76F871E8F4}" type="slidenum">
              <a:rPr lang="sv-SE" smtClean="0"/>
              <a:t>187</a:t>
            </a:fld>
            <a:endParaRPr lang="sv-SE" smtClean="0"/>
          </a:p>
        </p:txBody>
      </p:sp>
      <p:sp>
        <p:nvSpPr>
          <p:cNvPr id="15"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6"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7"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Bortfallsredovisning</a:t>
            </a:r>
          </a:p>
        </p:txBody>
      </p:sp>
      <p:sp>
        <p:nvSpPr>
          <p:cNvPr id="18"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Serveringstillstånd</a:t>
            </a:r>
            <a:endParaRPr lang="sv-SE" sz="1200" b="1" dirty="0">
              <a:solidFill>
                <a:prstClr val="black"/>
              </a:solidFill>
              <a:latin typeface="Tw Cen MT"/>
            </a:endParaRPr>
          </a:p>
        </p:txBody>
      </p:sp>
      <p:sp>
        <p:nvSpPr>
          <p:cNvPr id="19"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Tree>
    <p:extLst>
      <p:ext uri="{BB962C8B-B14F-4D97-AF65-F5344CB8AC3E}">
        <p14:creationId xmlns:p14="http://schemas.microsoft.com/office/powerpoint/2010/main" val="2065080710"/>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28043AE-3696-46EB-AE22-C75B7405A3A8}" type="slidenum">
              <a:rPr lang="en-US"/>
              <a:t>188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Fördelning företag/övrigt</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6F5DC86-4ECE-4006-AF94-A692D68D749B}" type="slidenum">
              <a:rPr lang="en-US"/>
              <a:t>189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46</a:t>
                      </a:r>
                    </a:p>
                  </a:txBody>
                  <a:tcPr/>
                </a:tc>
                <a:tc>
                  <a:txBody>
                    <a:bodyPr/>
                    <a:lstStyle/>
                    <a:p>
                      <a:pPr algn="ctr"/>
                      <a:r>
                        <a:rPr sz="1000">
                          <a:solidFill>
                            <a:srgbClr val="000000"/>
                          </a:solidFill>
                          <a:latin typeface="Tw Cen MT"/>
                        </a:rPr>
                        <a:t>3424</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65</a:t>
                      </a:r>
                    </a:p>
                  </a:txBody>
                  <a:tcPr/>
                </a:tc>
                <a:tc>
                  <a:txBody>
                    <a:bodyPr/>
                    <a:lstStyle/>
                    <a:p>
                      <a:pPr algn="ctr"/>
                      <a:r>
                        <a:rPr sz="1000">
                          <a:solidFill>
                            <a:srgbClr val="000000"/>
                          </a:solidFill>
                          <a:latin typeface="Tw Cen MT"/>
                        </a:rPr>
                        <a:t>1226</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2047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A884DC2-CB72-4AA6-8720-78E290DA4578}" type="slidenum">
              <a:rPr lang="sv-SE" smtClean="0"/>
              <a:t>19</a:t>
            </a:fld>
            <a:endParaRPr lang="sv-SE" smtClean="0"/>
          </a:p>
        </p:txBody>
      </p:sp>
      <p:sp>
        <p:nvSpPr>
          <p:cNvPr id="5" name="Rectangle 12"/>
          <p:cNvSpPr>
            <a:spLocks noChangeArrowheads="1"/>
          </p:cNvSpPr>
          <p:nvPr/>
        </p:nvSpPr>
        <p:spPr>
          <a:xfrm>
            <a:off x="755416" y="1484783"/>
            <a:ext cx="7644940" cy="4862511"/>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69"/>
            <a:ext cx="7573268" cy="445478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hela kommunen hamnar på 71, vilket är högt. </a:t>
            </a:r>
            <a:endParaRPr lang="sv-SE" sz="1600" dirty="0" smtClean="0"/>
          </a:p>
          <a:p>
            <a:endParaRPr lang="sv-SE" sz="1600" dirty="0"/>
          </a:p>
          <a:p>
            <a:r>
              <a:rPr lang="sv-SE" sz="1600" dirty="0"/>
              <a:t>Svarsfrekvensen för hela kommunen blev 64 %, vilket är mycket bra</a:t>
            </a:r>
            <a:r>
              <a:rPr lang="sv-SE" sz="1600" dirty="0" smtClean="0"/>
              <a:t>.</a:t>
            </a:r>
          </a:p>
          <a:p>
            <a:endParaRPr lang="sv-SE" sz="1600" dirty="0"/>
          </a:p>
          <a:p>
            <a:r>
              <a:rPr lang="sv-SE" sz="1600" dirty="0"/>
              <a:t>NKI-betyg per respektive myndighetsområde:</a:t>
            </a:r>
          </a:p>
          <a:p>
            <a:pPr marL="0" indent="0">
              <a:buNone/>
            </a:pPr>
            <a:r>
              <a:rPr lang="sv-SE" sz="1600" dirty="0" smtClean="0"/>
              <a:t>	- Brandskydd </a:t>
            </a:r>
            <a:r>
              <a:rPr lang="sv-SE" sz="1600" dirty="0"/>
              <a:t>79</a:t>
            </a:r>
          </a:p>
          <a:p>
            <a:pPr marL="0" indent="0">
              <a:buNone/>
            </a:pPr>
            <a:r>
              <a:rPr lang="sv-SE" sz="1600" dirty="0" smtClean="0"/>
              <a:t>	- Bygglov </a:t>
            </a:r>
            <a:r>
              <a:rPr lang="sv-SE" sz="1600" dirty="0"/>
              <a:t>60</a:t>
            </a:r>
          </a:p>
          <a:p>
            <a:pPr marL="0" indent="0">
              <a:buNone/>
            </a:pPr>
            <a:r>
              <a:rPr lang="sv-SE" sz="1600" dirty="0" smtClean="0"/>
              <a:t>	- Markupplåtelser </a:t>
            </a:r>
            <a:r>
              <a:rPr lang="sv-SE" sz="1600" dirty="0"/>
              <a:t>69</a:t>
            </a:r>
          </a:p>
          <a:p>
            <a:pPr marL="0" indent="0">
              <a:buNone/>
            </a:pPr>
            <a:r>
              <a:rPr lang="sv-SE" sz="1600" dirty="0" smtClean="0"/>
              <a:t>	- Serveringstillstånd </a:t>
            </a:r>
            <a:r>
              <a:rPr lang="sv-SE" sz="1600" dirty="0"/>
              <a:t>76</a:t>
            </a:r>
          </a:p>
          <a:p>
            <a:pPr marL="0" indent="0">
              <a:buNone/>
            </a:pPr>
            <a:r>
              <a:rPr lang="sv-SE" sz="1600" dirty="0" smtClean="0"/>
              <a:t>	- Miljö- </a:t>
            </a:r>
            <a:r>
              <a:rPr lang="sv-SE" sz="1600" dirty="0"/>
              <a:t>och hälsoskydd 75</a:t>
            </a:r>
          </a:p>
          <a:p>
            <a:pPr marL="0" indent="0">
              <a:buNone/>
            </a:pPr>
            <a:r>
              <a:rPr lang="sv-SE" sz="1600" dirty="0" smtClean="0"/>
              <a:t>	- Livsmedelskontroll 74</a:t>
            </a:r>
          </a:p>
          <a:p>
            <a:pPr marL="0" indent="0">
              <a:buNone/>
            </a:pPr>
            <a:endParaRPr lang="sv-SE" sz="1600" dirty="0"/>
          </a:p>
          <a:p>
            <a:r>
              <a:rPr lang="sv-SE" sz="1600" dirty="0"/>
              <a:t>Uppdelat på olika målgrupper får Företag NKI 71 och Övriga får NKI 73 </a:t>
            </a:r>
            <a:r>
              <a:rPr lang="sv-SE" sz="1600" dirty="0" smtClean="0"/>
              <a:t>.</a:t>
            </a:r>
          </a:p>
          <a:p>
            <a:endParaRPr lang="sv-SE" sz="1600" dirty="0"/>
          </a:p>
          <a:p>
            <a:r>
              <a:rPr lang="sv-SE" sz="1600" dirty="0"/>
              <a:t>Bland Män hamnar NKI på 69 och bland Kvinnor på 79 .</a:t>
            </a:r>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0"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Hela kommunen</a:t>
            </a:r>
          </a:p>
        </p:txBody>
      </p:sp>
      <p:sp>
        <p:nvSpPr>
          <p:cNvPr id="11"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1968032002"/>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3DD21DF-4DE3-4AE0-AA91-BAD7E2F78F71}" type="slidenum">
              <a:rPr lang="en-US"/>
              <a:t>190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63</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67</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273</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434A8D5-29BA-4F13-9008-AD0B6F64E533}" type="slidenum">
              <a:rPr lang="en-US"/>
              <a:t>191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46</a:t>
                      </a:r>
                    </a:p>
                  </a:txBody>
                  <a:tcPr/>
                </a:tc>
                <a:tc>
                  <a:txBody>
                    <a:bodyPr/>
                    <a:lstStyle/>
                    <a:p>
                      <a:pPr algn="ctr"/>
                      <a:r>
                        <a:rPr sz="1000">
                          <a:solidFill>
                            <a:srgbClr val="000000"/>
                          </a:solidFill>
                          <a:latin typeface="Tw Cen MT"/>
                        </a:rPr>
                        <a:t>3487</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68</a:t>
                      </a:r>
                    </a:p>
                  </a:txBody>
                  <a:tcPr/>
                </a:tc>
                <a:tc>
                  <a:txBody>
                    <a:bodyPr/>
                    <a:lstStyle/>
                    <a:p>
                      <a:pPr algn="ctr"/>
                      <a:r>
                        <a:rPr sz="1000">
                          <a:solidFill>
                            <a:srgbClr val="000000"/>
                          </a:solidFill>
                          <a:latin typeface="Tw Cen MT"/>
                        </a:rPr>
                        <a:t>1293</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57</a:t>
                      </a:r>
                    </a:p>
                  </a:txBody>
                  <a:tcPr/>
                </a:tc>
                <a:tc>
                  <a:txBody>
                    <a:bodyPr/>
                    <a:lstStyle/>
                    <a:p>
                      <a:pPr algn="ctr"/>
                      <a:r>
                        <a:rPr sz="1000">
                          <a:solidFill>
                            <a:srgbClr val="000000"/>
                          </a:solidFill>
                          <a:latin typeface="Tw Cen MT"/>
                        </a:rPr>
                        <a:t>2320</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Totalt</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607D8D3-7B6A-4F0B-9AC1-728EF75050B6}" type="slidenum">
              <a:rPr lang="en-US"/>
              <a:t>192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 spridning</a:t>
            </a: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56D6C35-2ADE-4AF3-9271-20286464BC79}" type="slidenum">
              <a:rPr lang="en-US"/>
              <a:t>193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88" cy="731520"/>
        </p:xfrm>
        <a:graphic>
          <a:graphicData uri="http://schemas.openxmlformats.org/drawingml/2006/table">
            <a:tbl>
              <a:tblPr bandRow="1">
                <a:tableStyleId>{5C22544A-7EE6-4342-B048-85BDC9FD1C3A}</a:tableStyleId>
              </a:tblPr>
              <a:tblGrid>
                <a:gridCol w="939800"/>
                <a:gridCol w="1742822"/>
                <a:gridCol w="1742822"/>
                <a:gridCol w="1742822"/>
                <a:gridCol w="1742822"/>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13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13</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kvartal</a:t>
            </a: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9E8B751-1B40-4006-9B24-3AA6FEEFDC16}" type="slidenum">
              <a:rPr lang="en-US"/>
              <a:t>194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1979</a:t>
                      </a:r>
                    </a:p>
                  </a:txBody>
                  <a:tcPr/>
                </a:tc>
                <a:tc>
                  <a:txBody>
                    <a:bodyPr/>
                    <a:lstStyle/>
                    <a:p>
                      <a:pPr algn="ctr"/>
                      <a:r>
                        <a:rPr sz="1000">
                          <a:solidFill>
                            <a:srgbClr val="000000"/>
                          </a:solidFill>
                          <a:latin typeface="Tw Cen MT"/>
                        </a:rPr>
                        <a:t>1982</a:t>
                      </a:r>
                    </a:p>
                  </a:txBody>
                  <a:tcPr/>
                </a:tc>
                <a:tc>
                  <a:txBody>
                    <a:bodyPr/>
                    <a:lstStyle/>
                    <a:p>
                      <a:pPr algn="ctr"/>
                      <a:r>
                        <a:rPr sz="1000">
                          <a:solidFill>
                            <a:srgbClr val="000000"/>
                          </a:solidFill>
                          <a:latin typeface="Tw Cen MT"/>
                        </a:rPr>
                        <a:t>2030</a:t>
                      </a:r>
                    </a:p>
                  </a:txBody>
                  <a:tcPr/>
                </a:tc>
                <a:tc>
                  <a:txBody>
                    <a:bodyPr/>
                    <a:lstStyle/>
                    <a:p>
                      <a:pPr algn="ctr"/>
                      <a:r>
                        <a:rPr sz="1000">
                          <a:solidFill>
                            <a:srgbClr val="000000"/>
                          </a:solidFill>
                          <a:latin typeface="Tw Cen MT"/>
                        </a:rPr>
                        <a:t>1959</a:t>
                      </a:r>
                    </a:p>
                  </a:txBody>
                  <a:tcPr/>
                </a:tc>
                <a:tc>
                  <a:txBody>
                    <a:bodyPr/>
                    <a:lstStyle/>
                    <a:p>
                      <a:pPr algn="ctr"/>
                      <a:r>
                        <a:rPr sz="1000">
                          <a:solidFill>
                            <a:srgbClr val="000000"/>
                          </a:solidFill>
                          <a:latin typeface="Tw Cen MT"/>
                        </a:rPr>
                        <a:t>1832</a:t>
                      </a:r>
                    </a:p>
                  </a:txBody>
                  <a:tcPr/>
                </a:tc>
                <a:tc>
                  <a:txBody>
                    <a:bodyPr/>
                    <a:lstStyle/>
                    <a:p>
                      <a:pPr algn="ctr"/>
                      <a:r>
                        <a:rPr sz="1000">
                          <a:solidFill>
                            <a:srgbClr val="000000"/>
                          </a:solidFill>
                          <a:latin typeface="Tw Cen MT"/>
                        </a:rPr>
                        <a:t>1978</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50</a:t>
                      </a:r>
                    </a:p>
                  </a:txBody>
                  <a:tcPr/>
                </a:tc>
                <a:tc>
                  <a:txBody>
                    <a:bodyPr/>
                    <a:lstStyle/>
                    <a:p>
                      <a:pPr algn="ctr"/>
                      <a:r>
                        <a:rPr sz="1000">
                          <a:solidFill>
                            <a:srgbClr val="000000"/>
                          </a:solidFill>
                          <a:latin typeface="Tw Cen MT"/>
                        </a:rPr>
                        <a:t>52</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48</a:t>
                      </a:r>
                    </a:p>
                  </a:txBody>
                  <a:tcPr/>
                </a:tc>
                <a:tc>
                  <a:txBody>
                    <a:bodyPr/>
                    <a:lstStyle/>
                    <a:p>
                      <a:pPr algn="ctr"/>
                      <a:r>
                        <a:rPr sz="1000">
                          <a:solidFill>
                            <a:srgbClr val="000000"/>
                          </a:solidFill>
                          <a:latin typeface="Tw Cen MT"/>
                        </a:rPr>
                        <a:t>52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57</a:t>
                      </a:r>
                    </a:p>
                  </a:txBody>
                  <a:tcPr/>
                </a:tc>
                <a:tc>
                  <a:txBody>
                    <a:bodyPr/>
                    <a:lstStyle/>
                    <a:p>
                      <a:pPr algn="ctr"/>
                      <a:r>
                        <a:rPr sz="1000">
                          <a:solidFill>
                            <a:srgbClr val="000000"/>
                          </a:solidFill>
                          <a:latin typeface="Tw Cen MT"/>
                        </a:rPr>
                        <a:t>54</a:t>
                      </a:r>
                    </a:p>
                  </a:txBody>
                  <a:tcPr/>
                </a:tc>
                <a:tc>
                  <a:txBody>
                    <a:bodyPr/>
                    <a:lstStyle/>
                    <a:p>
                      <a:pPr algn="ctr"/>
                      <a:r>
                        <a:rPr sz="1000">
                          <a:solidFill>
                            <a:srgbClr val="000000"/>
                          </a:solidFill>
                          <a:latin typeface="Tw Cen MT"/>
                        </a:rPr>
                        <a:t>56</a:t>
                      </a:r>
                    </a:p>
                  </a:txBody>
                  <a:tcPr/>
                </a:tc>
                <a:tc>
                  <a:txBody>
                    <a:bodyPr/>
                    <a:lstStyle/>
                    <a:p>
                      <a:pPr algn="ctr"/>
                      <a:r>
                        <a:rPr sz="1000">
                          <a:solidFill>
                            <a:srgbClr val="000000"/>
                          </a:solidFill>
                          <a:latin typeface="Tw Cen MT"/>
                        </a:rPr>
                        <a:t>57</a:t>
                      </a:r>
                    </a:p>
                  </a:txBody>
                  <a:tcPr/>
                </a:tc>
                <a:tc>
                  <a:txBody>
                    <a:bodyPr/>
                    <a:lstStyle/>
                    <a:p>
                      <a:pPr algn="ctr"/>
                      <a:r>
                        <a:rPr sz="1000">
                          <a:solidFill>
                            <a:srgbClr val="000000"/>
                          </a:solidFill>
                          <a:latin typeface="Tw Cen MT"/>
                        </a:rPr>
                        <a:t>51</a:t>
                      </a:r>
                    </a:p>
                  </a:txBody>
                  <a:tcPr/>
                </a:tc>
                <a:tc>
                  <a:txBody>
                    <a:bodyPr/>
                    <a:lstStyle/>
                    <a:p>
                      <a:pPr algn="ctr"/>
                      <a:r>
                        <a:rPr sz="1000">
                          <a:solidFill>
                            <a:srgbClr val="000000"/>
                          </a:solidFill>
                          <a:latin typeface="Tw Cen MT"/>
                        </a:rPr>
                        <a:t>56</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Serviceindex</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10BEF59-3C68-4A62-B3A5-AB8B9EDA04E4}" type="slidenum">
              <a:rPr lang="en-US"/>
              <a:t>195</a:t>
            </a:fld>
            <a:endParaRPr lang="en-US"/>
          </a:p>
        </p:txBody>
      </p:sp>
      <p:graphicFrame>
        <p:nvGraphicFramePr>
          <p:cNvPr id="4" name="ChartObject"/>
          <p:cNvGraphicFramePr/>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45</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0,93</a:t>
            </a:r>
          </a:p>
        </p:txBody>
      </p:sp>
      <p:sp>
        <p:nvSpPr>
          <p:cNvPr id="7" name="New shape"/>
          <p:cNvSpPr/>
          <p:nvPr/>
        </p:nvSpPr>
        <p:spPr>
          <a:xfrm>
            <a:off x="2775013"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080436"/>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15"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754874"/>
          </a:xfrm>
          <a:prstGeom prst="rect">
            <a:avLst/>
          </a:prstGeom>
          <a:noFill/>
        </p:spPr>
        <p:txBody>
          <a:bodyPr wrap="square" rtlCol="0">
            <a:spAutoFit/>
          </a:bodyPr>
          <a:lstStyle/>
          <a:p>
            <a:r>
              <a:rPr lang="sv-SE" sz="1400" dirty="0"/>
              <a:t>Drivkraftsanalysen på Företag visar att det som påverkar NKI mest är </a:t>
            </a:r>
            <a:r>
              <a:rPr lang="sv-SE" sz="1400" dirty="0" smtClean="0"/>
              <a:t>Effektivitet, Bemötande </a:t>
            </a:r>
            <a:r>
              <a:rPr lang="sv-SE" sz="1400" dirty="0"/>
              <a:t>och </a:t>
            </a:r>
            <a:r>
              <a:rPr lang="sv-SE" sz="1400" dirty="0" smtClean="0"/>
              <a:t>Rättssäkerhet. </a:t>
            </a:r>
            <a:r>
              <a:rPr lang="sv-SE" sz="1400" dirty="0"/>
              <a:t>En förbättring här skulle ge störst effekt på nöjdheten.</a:t>
            </a:r>
          </a:p>
          <a:p>
            <a:endParaRPr lang="sv-SE" sz="1400" dirty="0" smtClean="0"/>
          </a:p>
          <a:p>
            <a:r>
              <a:rPr lang="sv-SE" sz="1400" dirty="0" smtClean="0"/>
              <a:t>Det </a:t>
            </a:r>
            <a:r>
              <a:rPr lang="sv-SE" sz="1400" dirty="0"/>
              <a:t>som ska prioriteras är Effektivitet </a:t>
            </a:r>
            <a:r>
              <a:rPr lang="sv-SE" sz="1400" dirty="0" smtClean="0"/>
              <a:t>och Rättssäkerhet som </a:t>
            </a:r>
            <a:r>
              <a:rPr lang="sv-SE" sz="1400" dirty="0"/>
              <a:t>har stor påverkan på nöjdheten och samtidigt </a:t>
            </a:r>
            <a:r>
              <a:rPr lang="sv-SE" sz="1400" dirty="0" smtClean="0"/>
              <a:t>förhållandevis låga </a:t>
            </a:r>
            <a:r>
              <a:rPr lang="sv-SE" sz="1400" dirty="0"/>
              <a:t>betyg. </a:t>
            </a:r>
            <a:endParaRPr lang="sv-SE" sz="1400" dirty="0" smtClean="0"/>
          </a:p>
          <a:p>
            <a:endParaRPr lang="sv-SE" sz="1400" dirty="0"/>
          </a:p>
          <a:p>
            <a:r>
              <a:rPr lang="sv-SE" sz="1400" dirty="0" smtClean="0"/>
              <a:t>Samtidigt </a:t>
            </a:r>
            <a:r>
              <a:rPr lang="sv-SE" sz="1400" dirty="0"/>
              <a:t>gäller det att bibehålla det redan höga betyget på </a:t>
            </a:r>
            <a:r>
              <a:rPr lang="sv-SE" sz="1400" dirty="0" smtClean="0"/>
              <a:t>Bemötande, </a:t>
            </a:r>
            <a:r>
              <a:rPr lang="sv-SE" sz="1400" dirty="0"/>
              <a:t>och om möjligt förbättra det</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D8F5D4C-BB40-41F6-84FB-EBBBB4695458}" type="slidenum">
              <a:rPr lang="en-US"/>
              <a:t>196</a:t>
            </a:fld>
            <a:endParaRPr lang="en-US"/>
          </a:p>
        </p:txBody>
      </p:sp>
      <p:graphicFrame>
        <p:nvGraphicFramePr>
          <p:cNvPr id="4" name="ChartObject"/>
          <p:cNvGraphicFramePr/>
          <p:nvPr>
            <p:extLst>
              <p:ext uri="{D42A27DB-BD31-4B8C-83A1-F6EECF244321}">
                <p14:modId xmlns:p14="http://schemas.microsoft.com/office/powerpoint/2010/main" val="2587301341"/>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42</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0,96</a:t>
            </a:r>
          </a:p>
        </p:txBody>
      </p:sp>
      <p:sp>
        <p:nvSpPr>
          <p:cNvPr id="7" name="New shape"/>
          <p:cNvSpPr/>
          <p:nvPr/>
        </p:nvSpPr>
        <p:spPr>
          <a:xfrm>
            <a:off x="2757765"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079991"/>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15"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954107"/>
          </a:xfrm>
          <a:prstGeom prst="rect">
            <a:avLst/>
          </a:prstGeom>
          <a:noFill/>
        </p:spPr>
        <p:txBody>
          <a:bodyPr wrap="square" rtlCol="0">
            <a:spAutoFit/>
          </a:bodyPr>
          <a:lstStyle/>
          <a:p>
            <a:r>
              <a:rPr lang="sv-SE" sz="1400" dirty="0"/>
              <a:t>Det som ska prioriteras är möjligheterna att framföra klagomål och lämna synpunkter</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0F2CAF7-CAEB-42AB-9D6F-000C54524E38}" type="slidenum">
              <a:rPr lang="en-US"/>
              <a:t>197</a:t>
            </a:fld>
            <a:endParaRPr lang="en-US"/>
          </a:p>
        </p:txBody>
      </p:sp>
      <p:graphicFrame>
        <p:nvGraphicFramePr>
          <p:cNvPr id="4" name="ChartObject"/>
          <p:cNvGraphicFramePr/>
          <p:nvPr>
            <p:extLst>
              <p:ext uri="{D42A27DB-BD31-4B8C-83A1-F6EECF244321}">
                <p14:modId xmlns:p14="http://schemas.microsoft.com/office/powerpoint/2010/main" val="1157380446"/>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47</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0,97</a:t>
            </a:r>
          </a:p>
        </p:txBody>
      </p:sp>
      <p:sp>
        <p:nvSpPr>
          <p:cNvPr id="7" name="New shape"/>
          <p:cNvSpPr/>
          <p:nvPr/>
        </p:nvSpPr>
        <p:spPr>
          <a:xfrm>
            <a:off x="2517117"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335866"/>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15"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1169551"/>
          </a:xfrm>
          <a:prstGeom prst="rect">
            <a:avLst/>
          </a:prstGeom>
          <a:noFill/>
        </p:spPr>
        <p:txBody>
          <a:bodyPr wrap="square" rtlCol="0">
            <a:spAutoFit/>
          </a:bodyPr>
          <a:lstStyle/>
          <a:p>
            <a:pPr>
              <a:defRPr sz="800" b="0" i="0" u="none" strike="noStrike" kern="1200" baseline="0">
                <a:solidFill>
                  <a:prstClr val="black"/>
                </a:solidFill>
                <a:latin typeface="+mn-lt"/>
                <a:ea typeface="+mn-ea"/>
                <a:cs typeface="+mn-cs"/>
              </a:defRPr>
            </a:pPr>
            <a:r>
              <a:rPr lang="sv-SE" sz="1400" dirty="0"/>
              <a:t>Det som ska prioriteras är rutinerna kring handläggningen och därefter tiden för handläggningen av </a:t>
            </a:r>
            <a:r>
              <a:rPr lang="sv-SE" sz="1400" dirty="0" smtClean="0"/>
              <a:t>ärendet</a:t>
            </a:r>
            <a:endParaRPr lang="sv-SE" sz="1400" dirty="0"/>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3A16B3F-4409-4A8E-A7F2-F14AB1B256F0}" type="slidenum">
              <a:rPr lang="en-US"/>
              <a:t>198</a:t>
            </a:fld>
            <a:endParaRPr lang="en-US"/>
          </a:p>
        </p:txBody>
      </p:sp>
      <p:graphicFrame>
        <p:nvGraphicFramePr>
          <p:cNvPr id="4" name="ChartObject"/>
          <p:cNvGraphicFramePr/>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48</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0,93</a:t>
            </a:r>
          </a:p>
        </p:txBody>
      </p:sp>
      <p:sp>
        <p:nvSpPr>
          <p:cNvPr id="7" name="New shape"/>
          <p:cNvSpPr/>
          <p:nvPr/>
        </p:nvSpPr>
        <p:spPr>
          <a:xfrm>
            <a:off x="2567271"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456552"/>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15"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539430"/>
          </a:xfrm>
          <a:prstGeom prst="rect">
            <a:avLst/>
          </a:prstGeom>
          <a:noFill/>
        </p:spPr>
        <p:txBody>
          <a:bodyPr wrap="square" rtlCol="0">
            <a:spAutoFit/>
          </a:bodyPr>
          <a:lstStyle/>
          <a:p>
            <a:r>
              <a:rPr lang="sv-SE" sz="1400" dirty="0"/>
              <a:t>Drivkraftsanalysen visar att det som påverkar NKI mest är </a:t>
            </a:r>
            <a:r>
              <a:rPr lang="sv-SE" sz="1400" dirty="0" smtClean="0"/>
              <a:t>Effektivitet, Bemötande och Rättssäkerhet. </a:t>
            </a:r>
            <a:r>
              <a:rPr lang="sv-SE" sz="1400" dirty="0"/>
              <a:t>En förbättring här skulle ge störst effekt på nöjdheten.</a:t>
            </a:r>
          </a:p>
          <a:p>
            <a:endParaRPr lang="sv-SE" sz="1400" dirty="0" smtClean="0"/>
          </a:p>
          <a:p>
            <a:r>
              <a:rPr lang="sv-SE" sz="1400" dirty="0" smtClean="0"/>
              <a:t>Det </a:t>
            </a:r>
            <a:r>
              <a:rPr lang="sv-SE" sz="1400" dirty="0"/>
              <a:t>som ska prioriteras är Effektivitet och Rättssäkerhet som har stor påverkan på nöjdheten och samtidigt </a:t>
            </a:r>
            <a:r>
              <a:rPr lang="sv-SE" sz="1400" dirty="0" smtClean="0"/>
              <a:t>förhållandevis låga </a:t>
            </a:r>
            <a:r>
              <a:rPr lang="sv-SE" sz="1400" dirty="0"/>
              <a:t>betyg. Samtidigt gäller det att bibehålla det redan höga betyget på Bemötande, och om möjligt förbättra det</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A456153-7BD5-47D9-A58D-65FF29400619}" type="slidenum">
              <a:rPr lang="en-US"/>
              <a:t>199</a:t>
            </a:fld>
            <a:endParaRPr lang="en-US"/>
          </a:p>
        </p:txBody>
      </p:sp>
      <p:graphicFrame>
        <p:nvGraphicFramePr>
          <p:cNvPr id="4" name="ChartObject"/>
          <p:cNvGraphicFramePr/>
          <p:nvPr>
            <p:extLst>
              <p:ext uri="{D42A27DB-BD31-4B8C-83A1-F6EECF244321}">
                <p14:modId xmlns:p14="http://schemas.microsoft.com/office/powerpoint/2010/main" val="3947086151"/>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44</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0,95</a:t>
            </a:r>
          </a:p>
        </p:txBody>
      </p:sp>
      <p:sp>
        <p:nvSpPr>
          <p:cNvPr id="7" name="New shape"/>
          <p:cNvSpPr/>
          <p:nvPr/>
        </p:nvSpPr>
        <p:spPr>
          <a:xfrm>
            <a:off x="2745171"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874028"/>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15"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1384995"/>
          </a:xfrm>
          <a:prstGeom prst="rect">
            <a:avLst/>
          </a:prstGeom>
          <a:noFill/>
        </p:spPr>
        <p:txBody>
          <a:bodyPr wrap="square" rtlCol="0">
            <a:spAutoFit/>
          </a:bodyPr>
          <a:lstStyle/>
          <a:p>
            <a:r>
              <a:rPr lang="sv-SE" sz="1400" dirty="0"/>
              <a:t>Det som ska prioriteras är möjligheterna att framföra klagomål och lämna synpunkter</a:t>
            </a:r>
          </a:p>
          <a:p>
            <a:endParaRPr lang="sv-SE" sz="1400" dirty="0"/>
          </a:p>
          <a:p>
            <a:endParaRPr lang="sv-SE"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a:xfrm>
            <a:off x="755576" y="1268760"/>
            <a:ext cx="7632848" cy="3096344"/>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spcBef>
                <a:spcPct val="0"/>
              </a:spcBef>
            </a:pPr>
            <a:endParaRPr lang="sv-SE" sz="1400" smtClean="0">
              <a:solidFill>
                <a:schemeClr val="tx1"/>
              </a:solidFill>
            </a:endParaRPr>
          </a:p>
        </p:txBody>
      </p:sp>
      <p:graphicFrame>
        <p:nvGraphicFramePr>
          <p:cNvPr id="3" name="Tabell 2"/>
          <p:cNvGraphicFramePr>
            <a:graphicFrameLocks noGrp="1"/>
          </p:cNvGraphicFramePr>
          <p:nvPr>
            <p:extLst>
              <p:ext uri="{D42A27DB-BD31-4B8C-83A1-F6EECF244321}">
                <p14:modId xmlns:p14="http://schemas.microsoft.com/office/powerpoint/2010/main" val="45090555"/>
              </p:ext>
            </p:extLst>
          </p:nvPr>
        </p:nvGraphicFramePr>
        <p:xfrm>
          <a:off x="827584" y="1268760"/>
          <a:ext cx="7560840" cy="2966286"/>
        </p:xfrm>
        <a:graphic>
          <a:graphicData uri="http://schemas.openxmlformats.org/drawingml/2006/table">
            <a:tbl>
              <a:tblPr firstRow="1" bandRow="1">
                <a:tableStyleId>{2D5ABB26-0587-4C30-8999-92F81FD0307C}</a:tableStyleId>
              </a:tblPr>
              <a:tblGrid>
                <a:gridCol w="7031557"/>
                <a:gridCol w="529283"/>
              </a:tblGrid>
              <a:tr h="215394">
                <a:tc>
                  <a:txBody>
                    <a:bodyPr/>
                    <a:lstStyle/>
                    <a:p>
                      <a:r>
                        <a:rPr lang="sv-SE" sz="1000" b="1" dirty="0" smtClean="0"/>
                        <a:t>BAKGRUND OCH SYFTE</a:t>
                      </a:r>
                      <a:endParaRPr lang="sv-SE" sz="1000" b="1" dirty="0"/>
                    </a:p>
                  </a:txBody>
                  <a:tcPr/>
                </a:tc>
                <a:tc>
                  <a:txBody>
                    <a:bodyPr/>
                    <a:lstStyle/>
                    <a:p>
                      <a:pPr marL="0" algn="r" defTabSz="914400" rtl="0" eaLnBrk="1" latinLnBrk="0" hangingPunct="1"/>
                      <a:r>
                        <a:rPr lang="sv-SE" sz="1000" b="1" kern="1200" smtClean="0">
                          <a:solidFill>
                            <a:schemeClr val="tx1"/>
                          </a:solidFill>
                          <a:latin typeface="+mn-lt"/>
                          <a:ea typeface="+mn-ea"/>
                          <a:cs typeface="+mn-cs"/>
                        </a:rPr>
                        <a:t>3</a:t>
                      </a:r>
                      <a:endParaRPr lang="sv-SE" sz="1000" b="1" kern="1200">
                        <a:solidFill>
                          <a:schemeClr val="tx1"/>
                        </a:solidFill>
                        <a:latin typeface="+mn-lt"/>
                        <a:ea typeface="+mn-ea"/>
                        <a:cs typeface="+mn-cs"/>
                      </a:endParaRPr>
                    </a:p>
                  </a:txBody>
                  <a:tcPr/>
                </a:tc>
              </a:tr>
              <a:tr h="215394">
                <a:tc>
                  <a:txBody>
                    <a:bodyPr/>
                    <a:lstStyle/>
                    <a:p>
                      <a:r>
                        <a:rPr lang="sv-SE" sz="1000" b="1" dirty="0" smtClean="0"/>
                        <a:t>METOD</a:t>
                      </a:r>
                      <a:endParaRPr lang="sv-SE" sz="1000" b="1" dirty="0"/>
                    </a:p>
                  </a:txBody>
                  <a:tcPr/>
                </a:tc>
                <a:tc>
                  <a:txBody>
                    <a:bodyPr/>
                    <a:lstStyle/>
                    <a:p>
                      <a:pPr algn="r"/>
                      <a:r>
                        <a:rPr lang="sv-SE" sz="1000" b="1" smtClean="0"/>
                        <a:t>8</a:t>
                      </a:r>
                      <a:endParaRPr lang="sv-SE" sz="1000" b="1"/>
                    </a:p>
                  </a:txBody>
                  <a:tcPr/>
                </a:tc>
              </a:tr>
              <a:tr h="215394">
                <a:tc>
                  <a:txBody>
                    <a:bodyPr/>
                    <a:lstStyle/>
                    <a:p>
                      <a:r>
                        <a:rPr lang="sv-SE" sz="1000" b="1" dirty="0" smtClean="0"/>
                        <a:t>RESULTAT</a:t>
                      </a:r>
                      <a:endParaRPr lang="sv-SE" sz="1000" b="1" dirty="0"/>
                    </a:p>
                  </a:txBody>
                  <a:tcPr/>
                </a:tc>
                <a:tc>
                  <a:txBody>
                    <a:bodyPr/>
                    <a:lstStyle/>
                    <a:p>
                      <a:pPr algn="r"/>
                      <a:r>
                        <a:rPr lang="sv-SE" sz="1000" b="1" smtClean="0"/>
                        <a:t>17</a:t>
                      </a:r>
                      <a:endParaRPr lang="sv-SE" sz="1000" b="1"/>
                    </a:p>
                  </a:txBody>
                  <a:tcPr/>
                </a:tc>
              </a:tr>
              <a:tr h="0">
                <a:tc>
                  <a:txBody>
                    <a:bodyPr/>
                    <a:lstStyle/>
                    <a:p>
                      <a:r>
                        <a:rPr lang="sv-SE" sz="1000" b="0" dirty="0" smtClean="0"/>
                        <a:t>- </a:t>
                      </a:r>
                      <a:r>
                        <a:rPr lang="sv-SE" sz="1000" b="1" baseline="0" dirty="0" smtClean="0"/>
                        <a:t>Resultat </a:t>
                      </a:r>
                      <a:r>
                        <a:rPr lang="sv-SE" sz="1000" b="1" dirty="0" smtClean="0"/>
                        <a:t>Hela kommunen</a:t>
                      </a:r>
                      <a:endParaRPr lang="sv-SE" sz="1000" b="1" dirty="0"/>
                    </a:p>
                  </a:txBody>
                  <a:tcPr/>
                </a:tc>
                <a:tc>
                  <a:txBody>
                    <a:bodyPr/>
                    <a:lstStyle/>
                    <a:p>
                      <a:pPr algn="r"/>
                      <a:r>
                        <a:rPr lang="sv-SE" sz="1000" b="1" smtClean="0"/>
                        <a:t>18</a:t>
                      </a:r>
                      <a:endParaRPr lang="sv-SE" sz="1000" b="1"/>
                    </a:p>
                  </a:txBody>
                  <a:tcPr/>
                </a:tc>
              </a:tr>
              <a:tr h="215394">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sv-SE" sz="1000" b="0" dirty="0" smtClean="0"/>
                        <a:t>-</a:t>
                      </a:r>
                      <a:r>
                        <a:rPr lang="sv-SE" sz="1000" b="1" dirty="0" smtClean="0"/>
                        <a:t> Resultat Brandskydd</a:t>
                      </a:r>
                    </a:p>
                  </a:txBody>
                  <a:tcPr/>
                </a:tc>
                <a:tc>
                  <a:txBody>
                    <a:bodyPr/>
                    <a:lstStyle/>
                    <a:p>
                      <a:pPr algn="r"/>
                      <a:r>
                        <a:rPr lang="sv-SE" sz="1000" b="1" dirty="0" smtClean="0"/>
                        <a:t>69</a:t>
                      </a:r>
                    </a:p>
                  </a:txBody>
                  <a:tcPr/>
                </a:tc>
              </a:tr>
              <a:tr h="291181">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sv-SE" sz="1000" b="0" dirty="0" smtClean="0"/>
                        <a:t>-</a:t>
                      </a:r>
                      <a:r>
                        <a:rPr lang="sv-SE" sz="1000" b="1" dirty="0" smtClean="0"/>
                        <a:t> Resultat Bygglov</a:t>
                      </a:r>
                    </a:p>
                  </a:txBody>
                  <a:tcPr/>
                </a:tc>
                <a:tc>
                  <a:txBody>
                    <a:bodyPr/>
                    <a:lstStyle/>
                    <a:p>
                      <a:pPr algn="r"/>
                      <a:r>
                        <a:rPr lang="sv-SE" sz="1000" b="1" dirty="0" smtClean="0"/>
                        <a:t>103</a:t>
                      </a:r>
                    </a:p>
                  </a:txBody>
                  <a:tcPr/>
                </a:tc>
              </a:tr>
              <a:tr h="291181">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sv-SE" sz="1000" b="1" kern="1200" dirty="0" smtClean="0">
                          <a:solidFill>
                            <a:schemeClr val="tx1"/>
                          </a:solidFill>
                          <a:latin typeface="+mn-lt"/>
                          <a:ea typeface="+mn-ea"/>
                          <a:cs typeface="+mn-cs"/>
                        </a:rPr>
                        <a:t>- Resultat Markupplåtelser</a:t>
                      </a:r>
                    </a:p>
                  </a:txBody>
                  <a:tcPr/>
                </a:tc>
                <a:tc>
                  <a:txBody>
                    <a:bodyPr/>
                    <a:lstStyle/>
                    <a:p>
                      <a:pPr algn="r"/>
                      <a:r>
                        <a:rPr lang="sv-SE" sz="1000" b="1" dirty="0" smtClean="0"/>
                        <a:t>143</a:t>
                      </a:r>
                    </a:p>
                  </a:txBody>
                  <a:tcPr/>
                </a:tc>
              </a:tr>
              <a:tr h="291181">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sv-SE" sz="1000" b="0" dirty="0" smtClean="0"/>
                        <a:t>-</a:t>
                      </a:r>
                      <a:r>
                        <a:rPr lang="sv-SE" sz="1000" b="1" dirty="0" smtClean="0"/>
                        <a:t> Resultat Serveringstillstånd</a:t>
                      </a:r>
                    </a:p>
                  </a:txBody>
                  <a:tcPr/>
                </a:tc>
                <a:tc>
                  <a:txBody>
                    <a:bodyPr/>
                    <a:lstStyle/>
                    <a:p>
                      <a:pPr algn="r"/>
                      <a:r>
                        <a:rPr lang="sv-SE" sz="1000" b="1" dirty="0" smtClean="0"/>
                        <a:t>182</a:t>
                      </a:r>
                    </a:p>
                  </a:txBody>
                  <a:tcPr/>
                </a:tc>
              </a:tr>
              <a:tr h="291181">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sv-SE" sz="1000" b="0" dirty="0" smtClean="0"/>
                        <a:t>- </a:t>
                      </a:r>
                      <a:r>
                        <a:rPr lang="sv-SE" sz="1000" b="1" dirty="0" smtClean="0"/>
                        <a:t>Resultat</a:t>
                      </a:r>
                      <a:r>
                        <a:rPr lang="sv-SE" sz="1000" b="1" baseline="0" dirty="0" smtClean="0"/>
                        <a:t> M</a:t>
                      </a:r>
                      <a:r>
                        <a:rPr lang="sv-SE" sz="1000" b="1" dirty="0" smtClean="0"/>
                        <a:t>iljö- och hälsoskydd</a:t>
                      </a:r>
                    </a:p>
                  </a:txBody>
                  <a:tcPr/>
                </a:tc>
                <a:tc>
                  <a:txBody>
                    <a:bodyPr/>
                    <a:lstStyle/>
                    <a:p>
                      <a:pPr algn="r"/>
                      <a:r>
                        <a:rPr lang="sv-SE" sz="1000" b="1" dirty="0" smtClean="0"/>
                        <a:t>223</a:t>
                      </a:r>
                    </a:p>
                  </a:txBody>
                  <a:tcPr/>
                </a:tc>
              </a:tr>
              <a:tr h="291181">
                <a:tc>
                  <a:txBody>
                    <a:bodyPr/>
                    <a:lstStyle/>
                    <a:p>
                      <a:pPr marL="0" indent="0">
                        <a:buFontTx/>
                        <a:buChar char="-"/>
                      </a:pPr>
                      <a:r>
                        <a:rPr lang="sv-SE" sz="1000" b="1" dirty="0" smtClean="0"/>
                        <a:t> Resultat Livsmedelskontroll</a:t>
                      </a:r>
                      <a:endParaRPr lang="sv-SE" sz="1000" b="1" dirty="0"/>
                    </a:p>
                  </a:txBody>
                  <a:tcPr/>
                </a:tc>
                <a:tc>
                  <a:txBody>
                    <a:bodyPr/>
                    <a:lstStyle/>
                    <a:p>
                      <a:pPr algn="r"/>
                      <a:r>
                        <a:rPr lang="sv-SE" sz="1000" b="1" dirty="0" smtClean="0"/>
                        <a:t>267</a:t>
                      </a:r>
                    </a:p>
                  </a:txBody>
                  <a:tcPr/>
                </a:tc>
              </a:tr>
              <a:tr h="291181">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sv-SE" sz="1000" b="1" dirty="0" smtClean="0"/>
                        <a:t>BILAGOR</a:t>
                      </a:r>
                    </a:p>
                  </a:txBody>
                  <a:tcPr/>
                </a:tc>
                <a:tc>
                  <a:txBody>
                    <a:bodyPr/>
                    <a:lstStyle/>
                    <a:p>
                      <a:pPr algn="r"/>
                      <a:r>
                        <a:rPr lang="sv-SE" sz="1000" b="1" dirty="0" smtClean="0"/>
                        <a:t>301</a:t>
                      </a:r>
                    </a:p>
                  </a:txBody>
                  <a:tcPr/>
                </a:tc>
              </a:tr>
            </a:tbl>
          </a:graphicData>
        </a:graphic>
      </p:graphicFrame>
      <p:sp>
        <p:nvSpPr>
          <p:cNvPr id="2" name="Platshållare för bildnummer 1"/>
          <p:cNvSpPr>
            <a:spLocks noGrp="1"/>
          </p:cNvSpPr>
          <p:nvPr>
            <p:ph type="sldNum" sz="quarter" idx="12"/>
          </p:nvPr>
        </p:nvSpPr>
        <p:spPr/>
        <p:txBody>
          <a:bodyPr/>
          <a:lstStyle/>
          <a:p>
            <a:fld id="{E3B363CF-0C5E-436E-916B-B2FE6EBB397E}" type="slidenum">
              <a:rPr lang="sv-SE" smtClean="0"/>
              <a:t>2</a:t>
            </a:fld>
            <a:endParaRPr lang="sv-SE" smtClean="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Innehållsförteckning</a:t>
            </a:r>
          </a:p>
        </p:txBody>
      </p:sp>
    </p:spTree>
    <p:extLst>
      <p:ext uri="{BB962C8B-B14F-4D97-AF65-F5344CB8AC3E}">
        <p14:creationId xmlns:p14="http://schemas.microsoft.com/office/powerpoint/2010/main" val="3318612117"/>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49817722-1FD1-4F5F-B1C6-24BDFC0F332F}" type="slidenum">
              <a:rPr lang="sv-SE" smtClean="0"/>
              <a:t>20</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pPr lvl="0"/>
            <a:r>
              <a:rPr lang="sv-SE" sz="1600" dirty="0"/>
              <a:t>Betygsindex per respektive serviceområde:</a:t>
            </a:r>
          </a:p>
          <a:p>
            <a:pPr lvl="1"/>
            <a:r>
              <a:rPr lang="sv-SE" sz="1400" dirty="0" smtClean="0"/>
              <a:t>Tillgänglighet 72</a:t>
            </a:r>
          </a:p>
          <a:p>
            <a:pPr lvl="1"/>
            <a:r>
              <a:rPr lang="sv-SE" sz="1400" dirty="0" smtClean="0"/>
              <a:t>Information 70</a:t>
            </a:r>
          </a:p>
          <a:p>
            <a:pPr lvl="1"/>
            <a:r>
              <a:rPr lang="sv-SE" sz="1400" dirty="0" smtClean="0"/>
              <a:t>Bemötande 77</a:t>
            </a:r>
          </a:p>
          <a:p>
            <a:pPr lvl="1"/>
            <a:r>
              <a:rPr lang="sv-SE" sz="1400" dirty="0"/>
              <a:t>Kompetens 74</a:t>
            </a:r>
          </a:p>
          <a:p>
            <a:pPr lvl="1"/>
            <a:r>
              <a:rPr lang="sv-SE" sz="1400" dirty="0"/>
              <a:t>Rättssäkerhet 72</a:t>
            </a:r>
          </a:p>
          <a:p>
            <a:pPr lvl="1"/>
            <a:r>
              <a:rPr lang="sv-SE" sz="1400" dirty="0"/>
              <a:t>Effektivitet 71</a:t>
            </a:r>
          </a:p>
          <a:p>
            <a:pPr marL="457200" lvl="1" indent="0">
              <a:buNone/>
            </a:pPr>
            <a:endParaRPr lang="sv-SE" sz="1600" dirty="0"/>
          </a:p>
          <a:p>
            <a:r>
              <a:rPr lang="sv-SE" sz="1600" dirty="0"/>
              <a:t>Drivkraftsanalysen visar att det som påverkar NKI mest är Effektivitet, Rättssäkerhet och Bemötande. En förbättring här skulle ge störst effekt på nöjdheten</a:t>
            </a:r>
            <a:r>
              <a:rPr lang="sv-SE" sz="1600" dirty="0" smtClean="0"/>
              <a:t>.</a:t>
            </a:r>
          </a:p>
          <a:p>
            <a:endParaRPr lang="sv-SE" sz="1600" dirty="0"/>
          </a:p>
          <a:p>
            <a:r>
              <a:rPr lang="sv-SE" sz="1600" dirty="0"/>
              <a:t>Det som ska prioriteras är Effektivitet  och Rättssäkerhet som har stor påverkan på nöjdheten och samtidigt ett förhållandevis låga betyg. Samtidigt gäller det att bibehålla det redan höga betyget på Bemötande, och om möjligt förbättra det.</a:t>
            </a:r>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Hela kommunen</a:t>
            </a:r>
          </a:p>
        </p:txBody>
      </p:sp>
      <p:sp>
        <p:nvSpPr>
          <p:cNvPr id="13"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875369923"/>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57AA003-44C2-47FE-9BD4-7694293CBF00}" type="slidenum">
              <a:rPr lang="en-US"/>
              <a:t>200</a:t>
            </a:fld>
            <a:endParaRPr lang="en-US"/>
          </a:p>
        </p:txBody>
      </p:sp>
      <p:graphicFrame>
        <p:nvGraphicFramePr>
          <p:cNvPr id="4" name="ChartObject"/>
          <p:cNvGraphicFramePr/>
          <p:nvPr>
            <p:extLst>
              <p:ext uri="{D42A27DB-BD31-4B8C-83A1-F6EECF244321}">
                <p14:modId xmlns:p14="http://schemas.microsoft.com/office/powerpoint/2010/main" val="933182166"/>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50</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0,97</a:t>
            </a:r>
          </a:p>
        </p:txBody>
      </p:sp>
      <p:sp>
        <p:nvSpPr>
          <p:cNvPr id="7" name="New shape"/>
          <p:cNvSpPr/>
          <p:nvPr/>
        </p:nvSpPr>
        <p:spPr>
          <a:xfrm>
            <a:off x="2573358"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2999238"/>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15"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1169551"/>
          </a:xfrm>
          <a:prstGeom prst="rect">
            <a:avLst/>
          </a:prstGeom>
          <a:noFill/>
        </p:spPr>
        <p:txBody>
          <a:bodyPr wrap="square" rtlCol="0">
            <a:spAutoFit/>
          </a:bodyPr>
          <a:lstStyle/>
          <a:p>
            <a:pPr>
              <a:defRPr sz="800" b="0" i="0" u="none" strike="noStrike" kern="1200" baseline="0">
                <a:solidFill>
                  <a:prstClr val="black"/>
                </a:solidFill>
                <a:latin typeface="+mn-lt"/>
                <a:ea typeface="+mn-ea"/>
                <a:cs typeface="+mn-cs"/>
              </a:defRPr>
            </a:pPr>
            <a:r>
              <a:rPr lang="sv-SE" sz="1400" dirty="0"/>
              <a:t>Det som ska prioriteras är rutinerna kring handläggningen och därefter tiden för handläggningen av </a:t>
            </a:r>
            <a:r>
              <a:rPr lang="sv-SE" sz="1400" dirty="0" smtClean="0"/>
              <a:t>ärendet</a:t>
            </a:r>
            <a:endParaRPr lang="sv-SE" sz="1400" dirty="0"/>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597B298-B3FC-4669-8D43-F499229A17BB}" type="slidenum">
              <a:rPr lang="en-US"/>
              <a:t>201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1419</a:t>
                      </a:r>
                    </a:p>
                  </a:txBody>
                  <a:tcPr/>
                </a:tc>
                <a:tc>
                  <a:txBody>
                    <a:bodyPr/>
                    <a:lstStyle/>
                    <a:p>
                      <a:pPr algn="ctr"/>
                      <a:r>
                        <a:rPr sz="1000">
                          <a:solidFill>
                            <a:srgbClr val="000000"/>
                          </a:solidFill>
                          <a:latin typeface="Tw Cen MT"/>
                        </a:rPr>
                        <a:t>616</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43</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kön</a:t>
            </a: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7371905-1844-4356-B773-822F50C54C65}" type="slidenum">
              <a:rPr lang="en-US"/>
              <a:t>202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279</a:t>
                      </a:r>
                    </a:p>
                  </a:txBody>
                  <a:tcPr/>
                </a:tc>
                <a:tc>
                  <a:txBody>
                    <a:bodyPr/>
                    <a:lstStyle/>
                    <a:p>
                      <a:pPr algn="ctr"/>
                      <a:r>
                        <a:rPr sz="1000">
                          <a:solidFill>
                            <a:srgbClr val="000000"/>
                          </a:solidFill>
                          <a:latin typeface="Tw Cen MT"/>
                        </a:rPr>
                        <a:t>569</a:t>
                      </a:r>
                    </a:p>
                  </a:txBody>
                  <a:tcPr/>
                </a:tc>
                <a:tc>
                  <a:txBody>
                    <a:bodyPr/>
                    <a:lstStyle/>
                    <a:p>
                      <a:pPr algn="ctr"/>
                      <a:r>
                        <a:rPr sz="1000">
                          <a:solidFill>
                            <a:srgbClr val="000000"/>
                          </a:solidFill>
                          <a:latin typeface="Tw Cen MT"/>
                        </a:rPr>
                        <a:t>642</a:t>
                      </a:r>
                    </a:p>
                  </a:txBody>
                  <a:tcPr/>
                </a:tc>
                <a:tc>
                  <a:txBody>
                    <a:bodyPr/>
                    <a:lstStyle/>
                    <a:p>
                      <a:pPr algn="ctr"/>
                      <a:r>
                        <a:rPr sz="1000">
                          <a:solidFill>
                            <a:srgbClr val="000000"/>
                          </a:solidFill>
                          <a:latin typeface="Tw Cen MT"/>
                        </a:rPr>
                        <a:t>325</a:t>
                      </a:r>
                    </a:p>
                  </a:txBody>
                  <a:tcPr/>
                </a:tc>
                <a:tc>
                  <a:txBody>
                    <a:bodyPr/>
                    <a:lstStyle/>
                    <a:p>
                      <a:pPr algn="ctr"/>
                      <a:r>
                        <a:rPr sz="1000">
                          <a:solidFill>
                            <a:srgbClr val="000000"/>
                          </a:solidFill>
                          <a:latin typeface="Tw Cen MT"/>
                        </a:rPr>
                        <a:t>86</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ålder</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FC19AB6-70E4-410C-984D-0C774B560BE4}" type="slidenum">
              <a:rPr lang="en-US"/>
              <a:t>203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6" cy="487680"/>
        </p:xfrm>
        <a:graphic>
          <a:graphicData uri="http://schemas.openxmlformats.org/drawingml/2006/table">
            <a:tbl>
              <a:tblPr bandRow="1">
                <a:tableStyleId>{5C22544A-7EE6-4342-B048-85BDC9FD1C3A}</a:tableStyleId>
              </a:tblPr>
              <a:tblGrid>
                <a:gridCol w="939800"/>
                <a:gridCol w="750124"/>
                <a:gridCol w="750124"/>
                <a:gridCol w="750124"/>
                <a:gridCol w="750124"/>
                <a:gridCol w="750124"/>
                <a:gridCol w="750124"/>
                <a:gridCol w="750124"/>
                <a:gridCol w="750124"/>
                <a:gridCol w="750124"/>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1785</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75</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53</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bransch</a:t>
            </a: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BDAC8AF-5D59-46DC-A701-7206F421E944}" type="slidenum">
              <a:rPr lang="en-US"/>
              <a:t>204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48768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95</a:t>
                      </a:r>
                    </a:p>
                  </a:txBody>
                  <a:tcPr/>
                </a:tc>
                <a:tc>
                  <a:txBody>
                    <a:bodyPr/>
                    <a:lstStyle/>
                    <a:p>
                      <a:pPr algn="ctr"/>
                      <a:r>
                        <a:rPr sz="1000">
                          <a:solidFill>
                            <a:srgbClr val="000000"/>
                          </a:solidFill>
                          <a:latin typeface="Tw Cen MT"/>
                        </a:rPr>
                        <a:t>821</a:t>
                      </a:r>
                    </a:p>
                  </a:txBody>
                  <a:tcPr/>
                </a:tc>
                <a:tc>
                  <a:txBody>
                    <a:bodyPr/>
                    <a:lstStyle/>
                    <a:p>
                      <a:pPr algn="ctr"/>
                      <a:r>
                        <a:rPr sz="1000">
                          <a:solidFill>
                            <a:srgbClr val="000000"/>
                          </a:solidFill>
                          <a:latin typeface="Tw Cen MT"/>
                        </a:rPr>
                        <a:t>489</a:t>
                      </a:r>
                    </a:p>
                  </a:txBody>
                  <a:tcPr/>
                </a:tc>
                <a:tc>
                  <a:txBody>
                    <a:bodyPr/>
                    <a:lstStyle/>
                    <a:p>
                      <a:pPr algn="ctr"/>
                      <a:r>
                        <a:rPr sz="1000">
                          <a:solidFill>
                            <a:srgbClr val="000000"/>
                          </a:solidFill>
                          <a:latin typeface="Tw Cen MT"/>
                        </a:rPr>
                        <a:t>496</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54</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53</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antal anställda</a:t>
            </a: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7BFECDF-7A3E-4478-8F26-36B681C7749C}" type="slidenum">
              <a:rPr lang="en-US"/>
              <a:t>205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1392</a:t>
                      </a:r>
                    </a:p>
                  </a:txBody>
                  <a:tcPr/>
                </a:tc>
                <a:tc>
                  <a:txBody>
                    <a:bodyPr/>
                    <a:lstStyle/>
                    <a:p>
                      <a:pPr algn="ctr"/>
                      <a:r>
                        <a:rPr sz="1000">
                          <a:solidFill>
                            <a:srgbClr val="000000"/>
                          </a:solidFill>
                          <a:latin typeface="Tw Cen MT"/>
                        </a:rPr>
                        <a:t>145</a:t>
                      </a:r>
                    </a:p>
                  </a:txBody>
                  <a:tcPr/>
                </a:tc>
                <a:tc>
                  <a:txBody>
                    <a:bodyPr/>
                    <a:lstStyle/>
                    <a:p>
                      <a:pPr algn="ctr"/>
                      <a:r>
                        <a:rPr sz="1000">
                          <a:solidFill>
                            <a:srgbClr val="000000"/>
                          </a:solidFill>
                          <a:latin typeface="Tw Cen MT"/>
                        </a:rPr>
                        <a:t>67</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8CA8AC9-E68A-4C80-8015-9C812AAADABB}" type="slidenum">
              <a:rPr lang="en-US"/>
              <a:t>206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100</a:t>
                      </a:r>
                    </a:p>
                  </a:txBody>
                  <a:tcPr/>
                </a:tc>
                <a:tc>
                  <a:txBody>
                    <a:bodyPr/>
                    <a:lstStyle/>
                    <a:p>
                      <a:pPr algn="ctr"/>
                      <a:r>
                        <a:rPr sz="1000">
                          <a:solidFill>
                            <a:srgbClr val="000000"/>
                          </a:solidFill>
                          <a:latin typeface="Tw Cen MT"/>
                        </a:rPr>
                        <a:t>331</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7D88845-5F1A-45EC-8756-B994DEAB87A8}" type="slidenum">
              <a:rPr lang="en-US"/>
              <a:t>207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500</a:t>
                      </a:r>
                    </a:p>
                  </a:txBody>
                  <a:tcPr/>
                </a:tc>
                <a:tc>
                  <a:txBody>
                    <a:bodyPr/>
                    <a:lstStyle/>
                    <a:p>
                      <a:pPr algn="ctr"/>
                      <a:r>
                        <a:rPr sz="1000">
                          <a:solidFill>
                            <a:srgbClr val="000000"/>
                          </a:solidFill>
                          <a:latin typeface="Tw Cen MT"/>
                        </a:rPr>
                        <a:t>816</a:t>
                      </a:r>
                    </a:p>
                  </a:txBody>
                  <a:tcPr/>
                </a:tc>
                <a:tc>
                  <a:txBody>
                    <a:bodyPr/>
                    <a:lstStyle/>
                    <a:p>
                      <a:pPr algn="ctr"/>
                      <a:r>
                        <a:rPr sz="1000">
                          <a:solidFill>
                            <a:srgbClr val="000000"/>
                          </a:solidFill>
                          <a:latin typeface="Tw Cen MT"/>
                        </a:rPr>
                        <a:t>128</a:t>
                      </a:r>
                    </a:p>
                  </a:txBody>
                  <a:tcPr/>
                </a:tc>
                <a:tc>
                  <a:txBody>
                    <a:bodyPr/>
                    <a:lstStyle/>
                    <a:p>
                      <a:pPr algn="ctr"/>
                      <a:r>
                        <a:rPr sz="1000">
                          <a:solidFill>
                            <a:srgbClr val="000000"/>
                          </a:solidFill>
                          <a:latin typeface="Tw Cen MT"/>
                        </a:rPr>
                        <a:t>511</a:t>
                      </a:r>
                    </a:p>
                  </a:txBody>
                  <a:tcPr/>
                </a:tc>
                <a:tc>
                  <a:txBody>
                    <a:bodyPr/>
                    <a:lstStyle/>
                    <a:p>
                      <a:pPr algn="ctr"/>
                      <a:r>
                        <a:rPr sz="1000">
                          <a:solidFill>
                            <a:srgbClr val="000000"/>
                          </a:solidFill>
                          <a:latin typeface="Tw Cen MT"/>
                        </a:rPr>
                        <a:t>66</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kontaktsätt</a:t>
            </a: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61F30BB-3C8E-4920-9967-E821456A5A48}" type="slidenum">
              <a:rPr lang="en-US"/>
              <a:t>208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1119</a:t>
                      </a:r>
                    </a:p>
                  </a:txBody>
                  <a:tcPr/>
                </a:tc>
                <a:tc>
                  <a:txBody>
                    <a:bodyPr/>
                    <a:lstStyle/>
                    <a:p>
                      <a:pPr algn="ctr"/>
                      <a:r>
                        <a:rPr sz="1000">
                          <a:solidFill>
                            <a:srgbClr val="000000"/>
                          </a:solidFill>
                          <a:latin typeface="Tw Cen MT"/>
                        </a:rPr>
                        <a:t>374</a:t>
                      </a:r>
                    </a:p>
                  </a:txBody>
                  <a:tcPr/>
                </a:tc>
                <a:tc>
                  <a:txBody>
                    <a:bodyPr/>
                    <a:lstStyle/>
                    <a:p>
                      <a:pPr algn="ctr"/>
                      <a:r>
                        <a:rPr sz="1000">
                          <a:solidFill>
                            <a:srgbClr val="000000"/>
                          </a:solidFill>
                          <a:latin typeface="Tw Cen MT"/>
                        </a:rPr>
                        <a:t>379</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35</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info</a:t>
            </a: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F615AD2-C42D-4503-BDFF-623CF6788C7F}" type="slidenum">
              <a:rPr lang="en-US"/>
              <a:t>209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371</a:t>
                      </a:r>
                    </a:p>
                  </a:txBody>
                  <a:tcPr/>
                </a:tc>
                <a:tc>
                  <a:txBody>
                    <a:bodyPr/>
                    <a:lstStyle/>
                    <a:p>
                      <a:pPr algn="ctr"/>
                      <a:r>
                        <a:rPr sz="1000">
                          <a:solidFill>
                            <a:srgbClr val="000000"/>
                          </a:solidFill>
                          <a:latin typeface="Tw Cen MT"/>
                        </a:rPr>
                        <a:t>569</a:t>
                      </a:r>
                    </a:p>
                  </a:txBody>
                  <a:tcPr/>
                </a:tc>
                <a:tc>
                  <a:txBody>
                    <a:bodyPr/>
                    <a:lstStyle/>
                    <a:p>
                      <a:pPr algn="ctr"/>
                      <a:r>
                        <a:rPr sz="1000">
                          <a:solidFill>
                            <a:srgbClr val="000000"/>
                          </a:solidFill>
                          <a:latin typeface="Tw Cen MT"/>
                        </a:rPr>
                        <a:t>344</a:t>
                      </a:r>
                    </a:p>
                  </a:txBody>
                  <a:tcPr/>
                </a:tc>
                <a:tc>
                  <a:txBody>
                    <a:bodyPr/>
                    <a:lstStyle/>
                    <a:p>
                      <a:pPr algn="ctr"/>
                      <a:r>
                        <a:rPr sz="1000">
                          <a:solidFill>
                            <a:srgbClr val="000000"/>
                          </a:solidFill>
                          <a:latin typeface="Tw Cen MT"/>
                        </a:rPr>
                        <a:t>363</a:t>
                      </a:r>
                    </a:p>
                  </a:txBody>
                  <a:tcPr/>
                </a:tc>
                <a:tc>
                  <a:txBody>
                    <a:bodyPr/>
                    <a:lstStyle/>
                    <a:p>
                      <a:pPr algn="ctr"/>
                      <a:r>
                        <a:rPr sz="1000">
                          <a:solidFill>
                            <a:srgbClr val="000000"/>
                          </a:solidFill>
                          <a:latin typeface="Tw Cen MT"/>
                        </a:rPr>
                        <a:t>218</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25</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avgift rimlig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49817722-1FD1-4F5F-B1C6-24BDFC0F332F}" type="slidenum">
              <a:rPr lang="sv-SE" smtClean="0"/>
              <a:t>21</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Inom Rättssäkerhet bör </a:t>
            </a:r>
            <a:r>
              <a:rPr lang="sv-SE" sz="1600" dirty="0" smtClean="0"/>
              <a:t>främst möjligheterna </a:t>
            </a:r>
            <a:r>
              <a:rPr lang="sv-SE" sz="1600" dirty="0"/>
              <a:t>att framföra klagomål och lämna synpunkter prioriteras. </a:t>
            </a:r>
          </a:p>
          <a:p>
            <a:pPr marL="0" indent="0">
              <a:buNone/>
            </a:pPr>
            <a:r>
              <a:rPr lang="sv-SE" sz="1600" dirty="0"/>
              <a:t> </a:t>
            </a:r>
          </a:p>
          <a:p>
            <a:r>
              <a:rPr lang="sv-SE" sz="1600" dirty="0"/>
              <a:t>Inom Effektivitet bör främst rutinerna för handläggningen av ärendet prioriteras. </a:t>
            </a:r>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Hela kommunen</a:t>
            </a:r>
          </a:p>
        </p:txBody>
      </p:sp>
      <p:sp>
        <p:nvSpPr>
          <p:cNvPr id="13"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1921110027"/>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804EDB8-CB75-40A5-A76E-7E7C438709BF}" type="slidenum">
              <a:rPr lang="en-US"/>
              <a:t>210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414</a:t>
                      </a:r>
                    </a:p>
                  </a:txBody>
                  <a:tcPr/>
                </a:tc>
                <a:tc>
                  <a:txBody>
                    <a:bodyPr/>
                    <a:lstStyle/>
                    <a:p>
                      <a:pPr algn="ctr"/>
                      <a:r>
                        <a:rPr sz="1000">
                          <a:solidFill>
                            <a:srgbClr val="000000"/>
                          </a:solidFill>
                          <a:latin typeface="Tw Cen MT"/>
                        </a:rPr>
                        <a:t>398</a:t>
                      </a:r>
                    </a:p>
                  </a:txBody>
                  <a:tcPr/>
                </a:tc>
                <a:tc>
                  <a:txBody>
                    <a:bodyPr/>
                    <a:lstStyle/>
                    <a:p>
                      <a:pPr algn="ctr"/>
                      <a:r>
                        <a:rPr sz="1000">
                          <a:solidFill>
                            <a:srgbClr val="000000"/>
                          </a:solidFill>
                          <a:latin typeface="Tw Cen MT"/>
                        </a:rPr>
                        <a:t>1227</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35</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erfarenhet</a:t>
            </a: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E60A1AA-7E0B-4710-8728-FC2FE277E5E6}" type="slidenum">
              <a:rPr lang="en-US"/>
              <a:t>211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1123</a:t>
                      </a:r>
                    </a:p>
                  </a:txBody>
                  <a:tcPr/>
                </a:tc>
                <a:tc>
                  <a:txBody>
                    <a:bodyPr/>
                    <a:lstStyle/>
                    <a:p>
                      <a:pPr algn="ctr"/>
                      <a:r>
                        <a:rPr sz="1000">
                          <a:solidFill>
                            <a:srgbClr val="000000"/>
                          </a:solidFill>
                          <a:latin typeface="Tw Cen MT"/>
                        </a:rPr>
                        <a:t>254</a:t>
                      </a:r>
                    </a:p>
                  </a:txBody>
                  <a:tcPr/>
                </a:tc>
                <a:tc>
                  <a:txBody>
                    <a:bodyPr/>
                    <a:lstStyle/>
                    <a:p>
                      <a:pPr algn="ctr"/>
                      <a:r>
                        <a:rPr sz="1000">
                          <a:solidFill>
                            <a:srgbClr val="000000"/>
                          </a:solidFill>
                          <a:latin typeface="Tw Cen MT"/>
                        </a:rPr>
                        <a:t>661</a:t>
                      </a:r>
                    </a:p>
                  </a:txBody>
                  <a:tcPr/>
                </a:tc>
                <a:tc>
                  <a:txBody>
                    <a:bodyPr/>
                    <a:lstStyle/>
                    <a:p>
                      <a:pPr algn="ctr"/>
                      <a:r>
                        <a:rPr sz="1000">
                          <a:solidFill>
                            <a:srgbClr val="000000"/>
                          </a:solidFill>
                          <a:latin typeface="Tw Cen MT"/>
                        </a:rPr>
                        <a:t>2047</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53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57</a:t>
                      </a:r>
                    </a:p>
                  </a:txBody>
                  <a:tcPr/>
                </a:tc>
              </a:tr>
            </a:tbl>
          </a:graphicData>
        </a:graphic>
      </p:graphicFrame>
      <p:sp>
        <p:nvSpPr>
          <p:cNvPr id="6"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7"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NKI efter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7E99C56-F92E-44D2-A1E6-23855DC8BC24}" type="slidenum">
              <a:rPr lang="en-US"/>
              <a:t>212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kön</a:t>
            </a: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778061D-B651-41D3-BF5F-A5D3BA6D065C}" type="slidenum">
              <a:rPr lang="en-US"/>
              <a:t>213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ålder</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C86B723-4375-43D9-BF53-90F4C798E4BB}" type="slidenum">
              <a:rPr lang="en-US"/>
              <a:t>214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bransch</a:t>
            </a: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D2E1D5B-DC4E-4C2C-A276-861D37A2C658}" type="slidenum">
              <a:rPr lang="en-US"/>
              <a:t>215</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antal anställda</a:t>
            </a: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B94A6E8-BE41-47C6-B7A2-FE997254BE77}" type="slidenum">
              <a:rPr lang="en-US"/>
              <a:t>216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8E12CCD-2BDB-4A64-A56C-332E5C90E123}" type="slidenum">
              <a:rPr lang="en-US"/>
              <a:t>217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CA04C86-5875-41BC-960C-81D610F84DFE}" type="slidenum">
              <a:rPr lang="en-US"/>
              <a:t>218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kontaktsätt</a:t>
            </a: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0D76DF4-83A9-4080-8A28-AB4A949AF0B9}" type="slidenum">
              <a:rPr lang="en-US"/>
              <a:t>219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info</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5BCF6295-FD87-4004-8558-22C2BB642CF4}" type="slidenum">
              <a:rPr lang="sv-SE" smtClean="0"/>
              <a:t>22</a:t>
            </a:fld>
            <a:endParaRPr lang="sv-SE" smtClean="0"/>
          </a:p>
        </p:txBody>
      </p:sp>
      <p:sp>
        <p:nvSpPr>
          <p:cNvPr id="6" name="Rectangle 12"/>
          <p:cNvSpPr>
            <a:spLocks noChangeArrowheads="1"/>
          </p:cNvSpPr>
          <p:nvPr/>
        </p:nvSpPr>
        <p:spPr>
          <a:xfrm>
            <a:off x="755416" y="1484784"/>
            <a:ext cx="7644940" cy="471418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7" name="Platshållare för innehåll 3"/>
          <p:cNvSpPr txBox="1"/>
          <p:nvPr/>
        </p:nvSpPr>
        <p:spPr>
          <a:xfrm>
            <a:off x="827088" y="1764270"/>
            <a:ext cx="7573268" cy="441385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Företag hamnar på 71, vilket är högt</a:t>
            </a:r>
            <a:r>
              <a:rPr lang="sv-SE" sz="1600" dirty="0" smtClean="0"/>
              <a:t>.</a:t>
            </a:r>
          </a:p>
          <a:p>
            <a:endParaRPr lang="sv-SE" sz="1600" dirty="0"/>
          </a:p>
          <a:p>
            <a:r>
              <a:rPr lang="sv-SE" sz="1600" dirty="0"/>
              <a:t>Drivkraftsanalysen på Företag visar att det som påverkar NKI mest är Rättssäkerhet, Effektivitet och Bemötande. En förbättring här skulle ge störst effekt på nöjdheten</a:t>
            </a:r>
            <a:r>
              <a:rPr lang="sv-SE" sz="1600" dirty="0" smtClean="0"/>
              <a:t>.</a:t>
            </a:r>
          </a:p>
          <a:p>
            <a:endParaRPr lang="sv-SE" sz="1600" dirty="0"/>
          </a:p>
          <a:p>
            <a:r>
              <a:rPr lang="sv-SE" sz="1600" dirty="0"/>
              <a:t>Det som ska prioriteras är Rättssäkerhet och Effektivitet  som har stor påverkan på nöjdheten och samtidigt ett förhållandevis lågt betyg. Samtidigt gäller det att bibehålla det redan höga betyget på Bemötande, och om möjligt förbättra det.</a:t>
            </a:r>
          </a:p>
          <a:p>
            <a:endParaRPr lang="sv-SE" sz="1600" dirty="0"/>
          </a:p>
          <a:p>
            <a:r>
              <a:rPr lang="sv-SE" sz="1600" dirty="0"/>
              <a:t>Inom Rättssäkerhet bör </a:t>
            </a:r>
            <a:r>
              <a:rPr lang="sv-SE" sz="1600" dirty="0" smtClean="0"/>
              <a:t>främst möjligheterna </a:t>
            </a:r>
            <a:r>
              <a:rPr lang="sv-SE" sz="1600" dirty="0"/>
              <a:t>att framföra klagomål och lämna synpunkter prioriteras. </a:t>
            </a:r>
          </a:p>
          <a:p>
            <a:endParaRPr lang="sv-SE" sz="1600" dirty="0"/>
          </a:p>
          <a:p>
            <a:r>
              <a:rPr lang="sv-SE" sz="1600" dirty="0"/>
              <a:t>Inom Effektivitet bör främst rutinerna för handläggningen av ärendet prioriteras. </a:t>
            </a:r>
          </a:p>
          <a:p>
            <a:pPr marL="0" indent="0">
              <a:buNone/>
            </a:pP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9"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1"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Hela kommunen</a:t>
            </a:r>
          </a:p>
        </p:txBody>
      </p:sp>
      <p:sp>
        <p:nvSpPr>
          <p:cNvPr id="12"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Företag</a:t>
            </a:r>
          </a:p>
        </p:txBody>
      </p:sp>
    </p:spTree>
    <p:extLst>
      <p:ext uri="{BB962C8B-B14F-4D97-AF65-F5344CB8AC3E}">
        <p14:creationId xmlns:p14="http://schemas.microsoft.com/office/powerpoint/2010/main" val="1765667992"/>
      </p:ext>
    </p:extLst>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70BFD0D-BBD0-4073-8BA0-18FF0CCF24A9}" type="slidenum">
              <a:rPr lang="en-US"/>
              <a:t>220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avgift rimlig</a:t>
            </a: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FBA8A47-D069-4BBE-A124-45AF141F8547}" type="slidenum">
              <a:rPr lang="en-US"/>
              <a:t>221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erfarenhet</a:t>
            </a: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38D6922-2B4C-4C94-BAED-94781AC85FB1}" type="slidenum">
              <a:rPr lang="en-US"/>
              <a:t>222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98070" y="13970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Serveringstillstånd</a:t>
            </a:r>
          </a:p>
        </p:txBody>
      </p:sp>
      <p:sp>
        <p:nvSpPr>
          <p:cNvPr id="6" name="New shape"/>
          <p:cNvSpPr/>
          <p:nvPr/>
        </p:nvSpPr>
        <p:spPr>
          <a:xfrm>
            <a:off x="7398070" y="1600200"/>
            <a:ext cx="168243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Bakgrundsfråga: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a:xfrm>
            <a:off x="827088" y="1196975"/>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35851" name="Rectangle 11"/>
          <p:cNvSpPr>
            <a:spLocks noChangeArrowheads="1"/>
          </p:cNvSpPr>
          <p:nvPr/>
        </p:nvSpPr>
        <p:spPr>
          <a:xfrm>
            <a:off x="323528" y="105273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2800">
                <a:solidFill>
                  <a:schemeClr val="bg1"/>
                </a:solidFill>
              </a:rPr>
              <a:t>Verksamhetsområden </a:t>
            </a:r>
          </a:p>
        </p:txBody>
      </p:sp>
      <p:sp>
        <p:nvSpPr>
          <p:cNvPr id="35852" name="Rectangle 12"/>
          <p:cNvSpPr>
            <a:spLocks noChangeArrowheads="1"/>
          </p:cNvSpPr>
          <p:nvPr/>
        </p:nvSpPr>
        <p:spPr>
          <a:xfrm>
            <a:off x="827088" y="25654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spcBef>
                <a:spcPct val="20000"/>
              </a:spcBef>
              <a:buFontTx/>
              <a:buChar char="•"/>
            </a:pPr>
            <a:r>
              <a:rPr lang="sv-SE" smtClean="0"/>
              <a:t>Brandskydd</a:t>
            </a:r>
          </a:p>
          <a:p>
            <a:pPr marL="342900" indent="-342900">
              <a:spcBef>
                <a:spcPct val="20000"/>
              </a:spcBef>
              <a:buFontTx/>
              <a:buChar char="•"/>
            </a:pPr>
            <a:r>
              <a:rPr lang="sv-SE" smtClean="0"/>
              <a:t>Bygglov </a:t>
            </a:r>
            <a:endParaRPr lang="sv-SE"/>
          </a:p>
          <a:p>
            <a:pPr marL="342900" indent="-342900">
              <a:spcBef>
                <a:spcPct val="20000"/>
              </a:spcBef>
              <a:buFontTx/>
              <a:buChar char="•"/>
            </a:pPr>
            <a:r>
              <a:rPr lang="sv-SE"/>
              <a:t>Markupplåtelser </a:t>
            </a:r>
            <a:endParaRPr lang="sv-SE" smtClean="0"/>
          </a:p>
          <a:p>
            <a:pPr marL="342900" indent="-342900">
              <a:spcBef>
                <a:spcPct val="20000"/>
              </a:spcBef>
              <a:buFontTx/>
              <a:buChar char="•"/>
            </a:pPr>
            <a:r>
              <a:rPr lang="sv-SE"/>
              <a:t>Serveringstillstånd </a:t>
            </a:r>
          </a:p>
          <a:p>
            <a:pPr marL="342900" indent="-342900">
              <a:spcBef>
                <a:spcPct val="20000"/>
              </a:spcBef>
              <a:buFontTx/>
              <a:buChar char="•"/>
            </a:pPr>
            <a:r>
              <a:rPr lang="sv-SE" smtClean="0"/>
              <a:t>Miljö- och hälsoskydd</a:t>
            </a:r>
          </a:p>
          <a:p>
            <a:pPr marL="342900" indent="-342900">
              <a:spcBef>
                <a:spcPct val="20000"/>
              </a:spcBef>
              <a:buFontTx/>
              <a:buChar char="•"/>
            </a:pPr>
            <a:r>
              <a:rPr lang="sv-SE" smtClean="0"/>
              <a:t>Livsmedelskontroll </a:t>
            </a:r>
            <a:endParaRPr lang="sv-SE"/>
          </a:p>
        </p:txBody>
      </p:sp>
      <p:sp>
        <p:nvSpPr>
          <p:cNvPr id="11" name="Rektangel 10"/>
          <p:cNvSpPr/>
          <p:nvPr/>
        </p:nvSpPr>
        <p:spPr>
          <a:xfrm>
            <a:off x="771560" y="3865492"/>
            <a:ext cx="41764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2" name="Platshållare för bildnummer 1"/>
          <p:cNvSpPr>
            <a:spLocks noGrp="1"/>
          </p:cNvSpPr>
          <p:nvPr>
            <p:ph type="sldNum" sz="quarter" idx="12"/>
          </p:nvPr>
        </p:nvSpPr>
        <p:spPr/>
        <p:txBody>
          <a:bodyPr/>
          <a:lstStyle/>
          <a:p>
            <a:fld id="{F6AE089F-2CF5-4E67-B06E-F364A85113EC}" type="slidenum">
              <a:rPr lang="sv-SE" smtClean="0"/>
              <a:t>223</a:t>
            </a:fld>
            <a:endParaRPr lang="sv-SE" smtClean="0"/>
          </a:p>
        </p:txBody>
      </p:sp>
    </p:spTree>
    <p:extLst>
      <p:ext uri="{BB962C8B-B14F-4D97-AF65-F5344CB8AC3E}">
        <p14:creationId xmlns:p14="http://schemas.microsoft.com/office/powerpoint/2010/main" val="2240917590"/>
      </p:ext>
    </p:extLst>
  </p:cSld>
  <p:clrMapOvr>
    <a:masterClrMapping/>
  </p:clrMapOvr>
  <p:transition spd="slow"/>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73FC58EA-9D24-4BB8-BCBE-3A55ACD7E547}" type="slidenum">
              <a:rPr lang="sv-SE" smtClean="0"/>
              <a:t>224</a:t>
            </a:fld>
            <a:endParaRPr lang="sv-SE" smtClean="0"/>
          </a:p>
        </p:txBody>
      </p:sp>
      <p:sp>
        <p:nvSpPr>
          <p:cNvPr id="5" name="Rectangle 12"/>
          <p:cNvSpPr>
            <a:spLocks noChangeArrowheads="1"/>
          </p:cNvSpPr>
          <p:nvPr/>
        </p:nvSpPr>
        <p:spPr>
          <a:xfrm>
            <a:off x="755416" y="1484784"/>
            <a:ext cx="7644940" cy="4752528"/>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573268" cy="441385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Miljö- och hälsoskydd hamnar på 75, vilket är högt. </a:t>
            </a:r>
            <a:endParaRPr lang="sv-SE" sz="1600" dirty="0" smtClean="0"/>
          </a:p>
          <a:p>
            <a:endParaRPr lang="sv-SE" sz="1600" dirty="0"/>
          </a:p>
          <a:p>
            <a:r>
              <a:rPr lang="sv-SE" sz="1600" dirty="0"/>
              <a:t>Svarsfrekvensen för Miljö- och hälsoskydd </a:t>
            </a:r>
            <a:r>
              <a:rPr lang="sv-SE" sz="1600" dirty="0" smtClean="0"/>
              <a:t>blev </a:t>
            </a:r>
            <a:r>
              <a:rPr lang="sv-SE" sz="1600" dirty="0"/>
              <a:t>69 %, vilket är mycket högt.</a:t>
            </a:r>
          </a:p>
          <a:p>
            <a:endParaRPr lang="sv-SE" sz="1600" dirty="0" smtClean="0"/>
          </a:p>
          <a:p>
            <a:r>
              <a:rPr lang="sv-SE" sz="1600" dirty="0" smtClean="0"/>
              <a:t>Uppdelat </a:t>
            </a:r>
            <a:r>
              <a:rPr lang="sv-SE" sz="1600" dirty="0"/>
              <a:t>på olika målgrupper får Företag NKI 76 och Övriga får NKI 72 . </a:t>
            </a:r>
          </a:p>
          <a:p>
            <a:endParaRPr lang="sv-SE" sz="1600" dirty="0" smtClean="0"/>
          </a:p>
          <a:p>
            <a:r>
              <a:rPr lang="sv-SE" sz="1600" dirty="0" smtClean="0"/>
              <a:t>Bland </a:t>
            </a:r>
            <a:r>
              <a:rPr lang="sv-SE" sz="1600" dirty="0"/>
              <a:t>Män hamnar NKI på 72 och bland Kvinnor på 81 .</a:t>
            </a:r>
          </a:p>
          <a:p>
            <a:r>
              <a:rPr lang="sv-SE" sz="1600" dirty="0"/>
              <a:t> </a:t>
            </a:r>
          </a:p>
          <a:p>
            <a:r>
              <a:rPr lang="sv-SE" sz="1600" dirty="0"/>
              <a:t>Betygsindex per respektive serviceområde:</a:t>
            </a:r>
          </a:p>
          <a:p>
            <a:pPr marL="0" indent="0">
              <a:buNone/>
            </a:pPr>
            <a:r>
              <a:rPr lang="sv-SE" sz="1600" dirty="0" smtClean="0"/>
              <a:t>	- Tillgänglighet </a:t>
            </a:r>
            <a:r>
              <a:rPr lang="sv-SE" sz="1600" dirty="0"/>
              <a:t>80</a:t>
            </a:r>
          </a:p>
          <a:p>
            <a:pPr marL="0" indent="0">
              <a:buNone/>
            </a:pPr>
            <a:r>
              <a:rPr lang="sv-SE" sz="1600" dirty="0" smtClean="0"/>
              <a:t>	- Information </a:t>
            </a:r>
            <a:r>
              <a:rPr lang="sv-SE" sz="1600" dirty="0"/>
              <a:t>77</a:t>
            </a:r>
          </a:p>
          <a:p>
            <a:pPr marL="0" indent="0">
              <a:buNone/>
            </a:pPr>
            <a:r>
              <a:rPr lang="sv-SE" sz="1600" dirty="0" smtClean="0"/>
              <a:t>	- Bemötande </a:t>
            </a:r>
            <a:r>
              <a:rPr lang="sv-SE" sz="1600" dirty="0"/>
              <a:t>83</a:t>
            </a:r>
          </a:p>
          <a:p>
            <a:pPr marL="0" indent="0">
              <a:buNone/>
            </a:pPr>
            <a:r>
              <a:rPr lang="sv-SE" sz="1600" dirty="0" smtClean="0"/>
              <a:t>	- Kompetens </a:t>
            </a:r>
            <a:r>
              <a:rPr lang="sv-SE" sz="1600" dirty="0"/>
              <a:t>78</a:t>
            </a:r>
          </a:p>
          <a:p>
            <a:pPr marL="0" indent="0">
              <a:buNone/>
            </a:pPr>
            <a:r>
              <a:rPr lang="sv-SE" sz="1600" dirty="0" smtClean="0"/>
              <a:t>	- Rättssäkerhet </a:t>
            </a:r>
            <a:r>
              <a:rPr lang="sv-SE" sz="1600" dirty="0"/>
              <a:t>77</a:t>
            </a:r>
          </a:p>
          <a:p>
            <a:pPr marL="0" indent="0">
              <a:buNone/>
            </a:pPr>
            <a:r>
              <a:rPr lang="sv-SE" sz="1600" dirty="0" smtClean="0"/>
              <a:t>	- Effektivitet </a:t>
            </a:r>
            <a:r>
              <a:rPr lang="sv-SE" sz="1600" dirty="0"/>
              <a:t>78</a:t>
            </a:r>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0"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Miljö- och hälsoskydd</a:t>
            </a:r>
          </a:p>
        </p:txBody>
      </p:sp>
      <p:sp>
        <p:nvSpPr>
          <p:cNvPr id="11"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953151399"/>
      </p:ext>
    </p:extLst>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C71511-691C-46A9-AFFE-9C9D951B5788}" type="slidenum">
              <a:rPr lang="sv-SE" smtClean="0"/>
              <a:t>225</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Drivkraftsanalysen visar att det som påverkar NKI mest är Effektivitet och Rättssäkerhet. En förbättring här skulle ge störst effekt på nöjdheten.</a:t>
            </a:r>
          </a:p>
          <a:p>
            <a:endParaRPr lang="sv-SE" sz="1600" dirty="0" smtClean="0"/>
          </a:p>
          <a:p>
            <a:r>
              <a:rPr lang="sv-SE" sz="1600" dirty="0" smtClean="0"/>
              <a:t>Det </a:t>
            </a:r>
            <a:r>
              <a:rPr lang="sv-SE" sz="1600" dirty="0"/>
              <a:t>som ska prioriteras är Rättssäkerhet och Effektivitet som har stor påverkan på nöjdheten och samtidigt förhållandevis låga betyg. </a:t>
            </a:r>
          </a:p>
          <a:p>
            <a:endParaRPr lang="sv-SE" sz="1600" dirty="0"/>
          </a:p>
          <a:p>
            <a:r>
              <a:rPr lang="sv-SE" sz="1600" dirty="0"/>
              <a:t>Inom Rättssäkerhet bör det sätt som ställningstaganden/beslut motiverades prioriteras först. Det gäller samtidigt att bibehålla det redan förhållandevis höga betyget på möjligheterna att framföra klagomål och lämna synpunkter.</a:t>
            </a:r>
          </a:p>
          <a:p>
            <a:pPr marL="0" indent="0">
              <a:buNone/>
            </a:pPr>
            <a:r>
              <a:rPr lang="sv-SE" sz="1600" dirty="0"/>
              <a:t> </a:t>
            </a:r>
          </a:p>
          <a:p>
            <a:r>
              <a:rPr lang="sv-SE" sz="1600" dirty="0"/>
              <a:t>Inom Effektivitet bör rutinerna kring handläggningen av ärendet </a:t>
            </a:r>
            <a:r>
              <a:rPr lang="sv-SE" sz="1600" dirty="0" smtClean="0"/>
              <a:t>prioriteras.</a:t>
            </a: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Miljö- och hälsoskydd</a:t>
            </a:r>
          </a:p>
        </p:txBody>
      </p:sp>
      <p:sp>
        <p:nvSpPr>
          <p:cNvPr id="13"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875369923"/>
      </p:ext>
    </p:extLst>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C71511-691C-46A9-AFFE-9C9D951B5788}" type="slidenum">
              <a:rPr lang="sv-SE" smtClean="0"/>
              <a:t>226</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Miljöskydd får följande NKI-siffror:</a:t>
            </a:r>
          </a:p>
          <a:p>
            <a:pPr marL="0" indent="0">
              <a:buNone/>
            </a:pPr>
            <a:r>
              <a:rPr lang="sv-SE" sz="1600" dirty="0"/>
              <a:t>	</a:t>
            </a:r>
            <a:r>
              <a:rPr lang="sv-SE" sz="1600" dirty="0" smtClean="0"/>
              <a:t>- </a:t>
            </a:r>
            <a:r>
              <a:rPr lang="sv-SE" sz="1600" dirty="0"/>
              <a:t>Företag 74</a:t>
            </a:r>
          </a:p>
          <a:p>
            <a:pPr marL="0" indent="0">
              <a:buNone/>
            </a:pPr>
            <a:r>
              <a:rPr lang="sv-SE" sz="1600" dirty="0"/>
              <a:t>	</a:t>
            </a:r>
            <a:r>
              <a:rPr lang="sv-SE" sz="1600" dirty="0" smtClean="0"/>
              <a:t>- </a:t>
            </a:r>
            <a:r>
              <a:rPr lang="sv-SE" sz="1600" dirty="0"/>
              <a:t>Övriga 68</a:t>
            </a:r>
          </a:p>
          <a:p>
            <a:pPr marL="0" indent="0">
              <a:buNone/>
            </a:pPr>
            <a:r>
              <a:rPr lang="sv-SE" sz="1600" dirty="0"/>
              <a:t>	</a:t>
            </a:r>
            <a:r>
              <a:rPr lang="sv-SE" sz="1600" dirty="0" smtClean="0"/>
              <a:t>- </a:t>
            </a:r>
            <a:r>
              <a:rPr lang="sv-SE" sz="1600" dirty="0"/>
              <a:t>Totalt 73</a:t>
            </a:r>
          </a:p>
          <a:p>
            <a:endParaRPr lang="sv-SE" sz="1600" dirty="0"/>
          </a:p>
          <a:p>
            <a:r>
              <a:rPr lang="sv-SE" sz="1600" dirty="0"/>
              <a:t>Hälsoskydd </a:t>
            </a:r>
            <a:r>
              <a:rPr lang="sv-SE" sz="1600" dirty="0" smtClean="0"/>
              <a:t>får följande </a:t>
            </a:r>
            <a:r>
              <a:rPr lang="sv-SE" sz="1600" dirty="0"/>
              <a:t>NKI-siffror</a:t>
            </a:r>
          </a:p>
          <a:p>
            <a:pPr marL="0" indent="0">
              <a:buNone/>
            </a:pPr>
            <a:r>
              <a:rPr lang="sv-SE" sz="1600" dirty="0"/>
              <a:t>	- Företag 82</a:t>
            </a:r>
          </a:p>
          <a:p>
            <a:pPr marL="0" indent="0">
              <a:buNone/>
            </a:pPr>
            <a:r>
              <a:rPr lang="sv-SE" sz="1600" dirty="0" smtClean="0"/>
              <a:t>	- </a:t>
            </a:r>
            <a:r>
              <a:rPr lang="sv-SE" sz="1600" dirty="0"/>
              <a:t>Övriga hade för få svar för att redovisas</a:t>
            </a:r>
          </a:p>
          <a:p>
            <a:pPr marL="0" indent="0">
              <a:buNone/>
            </a:pPr>
            <a:r>
              <a:rPr lang="sv-SE" sz="1600" dirty="0" smtClean="0"/>
              <a:t>	- </a:t>
            </a:r>
            <a:r>
              <a:rPr lang="sv-SE" sz="1600" dirty="0"/>
              <a:t>Totalt 82</a:t>
            </a:r>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Miljö- och hälsoskydd</a:t>
            </a:r>
          </a:p>
        </p:txBody>
      </p:sp>
      <p:sp>
        <p:nvSpPr>
          <p:cNvPr id="13"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120892873"/>
      </p:ext>
    </p:extLst>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B61CB0F5-FF57-4EB0-9C49-6ADA96D10F5F}" type="slidenum">
              <a:rPr lang="sv-SE" smtClean="0"/>
              <a:t>227</a:t>
            </a:fld>
            <a:endParaRPr lang="sv-SE" smtClean="0"/>
          </a:p>
        </p:txBody>
      </p:sp>
      <p:sp>
        <p:nvSpPr>
          <p:cNvPr id="6" name="Rectangle 12"/>
          <p:cNvSpPr>
            <a:spLocks noChangeArrowheads="1"/>
          </p:cNvSpPr>
          <p:nvPr/>
        </p:nvSpPr>
        <p:spPr>
          <a:xfrm>
            <a:off x="755416" y="1484784"/>
            <a:ext cx="7644940" cy="496855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7" name="Platshållare för innehåll 3"/>
          <p:cNvSpPr txBox="1"/>
          <p:nvPr/>
        </p:nvSpPr>
        <p:spPr>
          <a:xfrm>
            <a:off x="827088" y="1764270"/>
            <a:ext cx="7573268" cy="4689066"/>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Företag hamnar på 76, vilket är högt.</a:t>
            </a:r>
          </a:p>
          <a:p>
            <a:endParaRPr lang="sv-SE" sz="1600" dirty="0" smtClean="0"/>
          </a:p>
          <a:p>
            <a:r>
              <a:rPr lang="sv-SE" sz="1600" dirty="0" smtClean="0"/>
              <a:t>Drivkraftsanalysen </a:t>
            </a:r>
            <a:r>
              <a:rPr lang="sv-SE" sz="1600" dirty="0"/>
              <a:t>på Företag visar att det som påverkar NKI mest är Effektivitet och Rättssäkerhet. En förbättring här skulle ge störst effekt på nöjdheten.</a:t>
            </a:r>
          </a:p>
          <a:p>
            <a:endParaRPr lang="sv-SE" sz="1600" dirty="0" smtClean="0"/>
          </a:p>
          <a:p>
            <a:r>
              <a:rPr lang="sv-SE" sz="1600" dirty="0" smtClean="0"/>
              <a:t>Det </a:t>
            </a:r>
            <a:r>
              <a:rPr lang="sv-SE" sz="1600" dirty="0"/>
              <a:t>som ska prioriteras är Rättssäkerhet och Effektivitet som har stor påverkan på nöjdheten och samtidigt förhållandevis låga betyg. </a:t>
            </a:r>
          </a:p>
          <a:p>
            <a:endParaRPr lang="sv-SE" sz="1600" dirty="0" smtClean="0"/>
          </a:p>
          <a:p>
            <a:r>
              <a:rPr lang="sv-SE" sz="1600" dirty="0" smtClean="0"/>
              <a:t>Samtidigt </a:t>
            </a:r>
            <a:r>
              <a:rPr lang="sv-SE" sz="1600" dirty="0"/>
              <a:t>gäller det att bibehålla det redan höga betyget på Tillgänglighet, och om möjligt förbättra det.</a:t>
            </a:r>
          </a:p>
          <a:p>
            <a:endParaRPr lang="sv-SE" sz="1600" dirty="0"/>
          </a:p>
          <a:p>
            <a:r>
              <a:rPr lang="sv-SE" sz="1600" dirty="0"/>
              <a:t>Inom Rättssäkerhet bör det sätt som ställningstaganden/beslut motiverades prioriteras först. Det gäller samtidigt att bibehålla det redan förhållandevis höga betyget på möjligheterna att framföra klagomål och lämna synpunkter.</a:t>
            </a:r>
          </a:p>
          <a:p>
            <a:endParaRPr lang="sv-SE" sz="1600" dirty="0"/>
          </a:p>
          <a:p>
            <a:r>
              <a:rPr lang="sv-SE" sz="1600" dirty="0"/>
              <a:t>Inom Effektivitet bör tiden för handläggningen av ärendet prioriteras. </a:t>
            </a:r>
          </a:p>
          <a:p>
            <a:pPr marL="0" indent="0">
              <a:buNone/>
            </a:pP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9"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1"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Miljö- och hälsoskydd</a:t>
            </a:r>
          </a:p>
        </p:txBody>
      </p:sp>
      <p:sp>
        <p:nvSpPr>
          <p:cNvPr id="12"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Företag</a:t>
            </a:r>
          </a:p>
        </p:txBody>
      </p:sp>
    </p:spTree>
    <p:extLst>
      <p:ext uri="{BB962C8B-B14F-4D97-AF65-F5344CB8AC3E}">
        <p14:creationId xmlns:p14="http://schemas.microsoft.com/office/powerpoint/2010/main" val="1765667992"/>
      </p:ext>
    </p:extLst>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1A0932B-F574-418B-A3AF-9FBB70B197EF}" type="slidenum">
              <a:rPr lang="sv-SE" smtClean="0"/>
              <a:t>228</a:t>
            </a:fld>
            <a:endParaRPr lang="sv-SE" smtClean="0"/>
          </a:p>
        </p:txBody>
      </p:sp>
      <p:sp>
        <p:nvSpPr>
          <p:cNvPr id="1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2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2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Kundcitat</a:t>
            </a:r>
          </a:p>
        </p:txBody>
      </p:sp>
      <p:sp>
        <p:nvSpPr>
          <p:cNvPr id="8"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Miljö- och hälsoskydd</a:t>
            </a:r>
          </a:p>
        </p:txBody>
      </p:sp>
      <p:sp>
        <p:nvSpPr>
          <p:cNvPr id="9"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
        <p:nvSpPr>
          <p:cNvPr id="10"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sp>
        <p:nvSpPr>
          <p:cNvPr id="11" name="Oval Callout 12"/>
          <p:cNvSpPr/>
          <p:nvPr/>
        </p:nvSpPr>
        <p:spPr>
          <a:xfrm>
            <a:off x="109926" y="1843900"/>
            <a:ext cx="3648572" cy="1958423"/>
          </a:xfrm>
          <a:prstGeom prst="wedgeEllipseCallout">
            <a:avLst>
              <a:gd name="adj1" fmla="val 38468"/>
              <a:gd name="adj2" fmla="val 550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683568" y="2146918"/>
            <a:ext cx="2678478" cy="1446550"/>
          </a:xfrm>
          <a:prstGeom prst="rect">
            <a:avLst/>
          </a:prstGeom>
        </p:spPr>
        <p:txBody>
          <a:bodyPr wrap="square">
            <a:spAutoFit/>
          </a:bodyPr>
          <a:lstStyle/>
          <a:p>
            <a:r>
              <a:rPr lang="sv-SE" sz="1100" dirty="0" smtClean="0"/>
              <a:t>”Information </a:t>
            </a:r>
            <a:r>
              <a:rPr lang="sv-SE" sz="1100" dirty="0"/>
              <a:t>om vad man har rätt till Måste ses över. För att jag skulle kunna få besked om vad som gällde blev jag tvingad att ringa samt mejla flera andra kommuner. Väldigt tråkigt att jag som betalar för er tjänst, eller rättare sagt Är Tvingad till att betala, behöver leta information på fler </a:t>
            </a:r>
            <a:r>
              <a:rPr lang="sv-SE" sz="1100" dirty="0" smtClean="0"/>
              <a:t>ställen.”</a:t>
            </a:r>
            <a:endParaRPr lang="sv-SE" sz="1100" dirty="0"/>
          </a:p>
        </p:txBody>
      </p:sp>
      <p:sp>
        <p:nvSpPr>
          <p:cNvPr id="13" name="Oval Callout 13"/>
          <p:cNvSpPr/>
          <p:nvPr/>
        </p:nvSpPr>
        <p:spPr>
          <a:xfrm>
            <a:off x="3851920" y="1772817"/>
            <a:ext cx="4610770" cy="1339562"/>
          </a:xfrm>
          <a:prstGeom prst="wedgeEllipseCallout">
            <a:avLst>
              <a:gd name="adj1" fmla="val -48352"/>
              <a:gd name="adj2" fmla="val 955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4038764" y="2268120"/>
            <a:ext cx="4572000" cy="430887"/>
          </a:xfrm>
          <a:prstGeom prst="rect">
            <a:avLst/>
          </a:prstGeom>
        </p:spPr>
        <p:txBody>
          <a:bodyPr>
            <a:spAutoFit/>
          </a:bodyPr>
          <a:lstStyle/>
          <a:p>
            <a:r>
              <a:rPr lang="sv-SE" sz="1100" dirty="0" smtClean="0"/>
              <a:t>”Lite </a:t>
            </a:r>
            <a:r>
              <a:rPr lang="sv-SE" sz="1100" dirty="0"/>
              <a:t>informell kontakt ett par gånger per år, mellan tillsynstillfällena, skulle inte skada för att hålla miljöfrågorna </a:t>
            </a:r>
            <a:r>
              <a:rPr lang="sv-SE" sz="1100" dirty="0" smtClean="0"/>
              <a:t>aktuella.”</a:t>
            </a:r>
            <a:endParaRPr lang="sv-SE" sz="1100" dirty="0"/>
          </a:p>
        </p:txBody>
      </p:sp>
      <p:sp>
        <p:nvSpPr>
          <p:cNvPr id="15" name="Oval Callout 13"/>
          <p:cNvSpPr/>
          <p:nvPr/>
        </p:nvSpPr>
        <p:spPr>
          <a:xfrm>
            <a:off x="4497729" y="3267433"/>
            <a:ext cx="3964961" cy="1106369"/>
          </a:xfrm>
          <a:prstGeom prst="wedgeEllipseCallout">
            <a:avLst>
              <a:gd name="adj1" fmla="val -64833"/>
              <a:gd name="adj2" fmla="val 471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4753467" y="3592958"/>
            <a:ext cx="3709224" cy="430887"/>
          </a:xfrm>
          <a:prstGeom prst="rect">
            <a:avLst/>
          </a:prstGeom>
        </p:spPr>
        <p:txBody>
          <a:bodyPr wrap="square">
            <a:spAutoFit/>
          </a:bodyPr>
          <a:lstStyle/>
          <a:p>
            <a:r>
              <a:rPr lang="sv-SE" sz="1100" dirty="0" smtClean="0"/>
              <a:t>”Trevlig </a:t>
            </a:r>
            <a:r>
              <a:rPr lang="sv-SE" sz="1100" dirty="0"/>
              <a:t>personal men mycket svår </a:t>
            </a:r>
            <a:r>
              <a:rPr lang="sv-SE" sz="1100" dirty="0" smtClean="0"/>
              <a:t>byråkratiskt </a:t>
            </a:r>
            <a:r>
              <a:rPr lang="sv-SE" sz="1100" dirty="0"/>
              <a:t>språk i skriftliga rapporter svårt att förstå vad som menas</a:t>
            </a:r>
            <a:r>
              <a:rPr lang="sv-SE" sz="1100" dirty="0" smtClean="0"/>
              <a:t>.”</a:t>
            </a:r>
            <a:endParaRPr lang="sv-SE" sz="1100" dirty="0"/>
          </a:p>
        </p:txBody>
      </p:sp>
      <p:sp>
        <p:nvSpPr>
          <p:cNvPr id="17" name="Oval Callout 12"/>
          <p:cNvSpPr/>
          <p:nvPr/>
        </p:nvSpPr>
        <p:spPr>
          <a:xfrm rot="10800000">
            <a:off x="3921067" y="4595323"/>
            <a:ext cx="5003523" cy="1682168"/>
          </a:xfrm>
          <a:prstGeom prst="wedgeEllipseCallout">
            <a:avLst>
              <a:gd name="adj1" fmla="val 45692"/>
              <a:gd name="adj2" fmla="val 525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4279900" y="5071361"/>
            <a:ext cx="4572000" cy="769441"/>
          </a:xfrm>
          <a:prstGeom prst="rect">
            <a:avLst/>
          </a:prstGeom>
        </p:spPr>
        <p:txBody>
          <a:bodyPr>
            <a:spAutoFit/>
          </a:bodyPr>
          <a:lstStyle/>
          <a:p>
            <a:r>
              <a:rPr lang="sv-SE" sz="1100" dirty="0" smtClean="0"/>
              <a:t>”Tjänstemannen </a:t>
            </a:r>
            <a:r>
              <a:rPr lang="sv-SE" sz="1100" dirty="0"/>
              <a:t>hade ett trevligt, smidigt bemötande och tog hänsyn till att det kunde vara rörigt under lunchen. Där sköter sig Västerås redan bättre än vissa andra kommuner. Men ni borde öppna upp för att kunna ge mer råd och vägledning</a:t>
            </a:r>
            <a:r>
              <a:rPr lang="sv-SE" sz="1100" dirty="0" smtClean="0"/>
              <a:t>.”</a:t>
            </a:r>
            <a:endParaRPr lang="sv-SE" sz="1100" dirty="0"/>
          </a:p>
        </p:txBody>
      </p:sp>
      <p:sp>
        <p:nvSpPr>
          <p:cNvPr id="24" name="Oval Callout 12"/>
          <p:cNvSpPr/>
          <p:nvPr/>
        </p:nvSpPr>
        <p:spPr>
          <a:xfrm>
            <a:off x="148415" y="4653136"/>
            <a:ext cx="2519585" cy="1794788"/>
          </a:xfrm>
          <a:prstGeom prst="wedgeEllipseCallout">
            <a:avLst>
              <a:gd name="adj1" fmla="val 60685"/>
              <a:gd name="adj2" fmla="val -534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257548" y="5206454"/>
            <a:ext cx="2265314" cy="769441"/>
          </a:xfrm>
          <a:prstGeom prst="rect">
            <a:avLst/>
          </a:prstGeom>
        </p:spPr>
        <p:txBody>
          <a:bodyPr wrap="square">
            <a:spAutoFit/>
          </a:bodyPr>
          <a:lstStyle/>
          <a:p>
            <a:r>
              <a:rPr lang="sv-SE" sz="1100" dirty="0" smtClean="0"/>
              <a:t>”Att </a:t>
            </a:r>
            <a:r>
              <a:rPr lang="sv-SE" sz="1100" dirty="0"/>
              <a:t>den personliga kontakten och e-post fungerar bra, som i detta ärende, tycker jag är viktigare än blanketter och </a:t>
            </a:r>
            <a:r>
              <a:rPr lang="sv-SE" sz="1100" dirty="0" smtClean="0"/>
              <a:t>e-formulär.”</a:t>
            </a:r>
            <a:endParaRPr lang="sv-SE" sz="1100" dirty="0"/>
          </a:p>
        </p:txBody>
      </p:sp>
      <p:pic>
        <p:nvPicPr>
          <p:cNvPr id="26" name="Picture 2" descr="http://a2.mndcdn.com/image/upload/t_article_v2/lhayqbh84x765bwd0iexh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9523" y="4023845"/>
            <a:ext cx="821545" cy="12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88276"/>
      </p:ext>
    </p:extLst>
  </p:cSld>
  <p:clrMapOvr>
    <a:masterClrMapping/>
  </p:clrMapOvr>
  <p:transition>
    <p:strips dir="rd"/>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p:cNvGraphicFramePr>
            <a:graphicFrameLocks noGrp="1"/>
          </p:cNvGraphicFramePr>
          <p:nvPr>
            <p:extLst>
              <p:ext uri="{D42A27DB-BD31-4B8C-83A1-F6EECF244321}">
                <p14:modId xmlns:p14="http://schemas.microsoft.com/office/powerpoint/2010/main" val="1823640849"/>
              </p:ext>
            </p:extLst>
          </p:nvPr>
        </p:nvGraphicFramePr>
        <p:xfrm>
          <a:off x="323529" y="1916833"/>
          <a:ext cx="8215676" cy="2419350"/>
        </p:xfrm>
        <a:graphic>
          <a:graphicData uri="http://schemas.openxmlformats.org/drawingml/2006/table">
            <a:tbl>
              <a:tblPr/>
              <a:tblGrid>
                <a:gridCol w="2088231"/>
                <a:gridCol w="593889"/>
                <a:gridCol w="487658"/>
                <a:gridCol w="487658"/>
                <a:gridCol w="487658"/>
                <a:gridCol w="487658"/>
                <a:gridCol w="487658"/>
                <a:gridCol w="494422"/>
                <a:gridCol w="441350"/>
                <a:gridCol w="441350"/>
                <a:gridCol w="429536"/>
                <a:gridCol w="429536"/>
                <a:gridCol w="429536"/>
                <a:gridCol w="429536"/>
              </a:tblGrid>
              <a:tr h="213489">
                <a:tc>
                  <a:txBody>
                    <a:bodyPr/>
                    <a:lstStyle/>
                    <a:p>
                      <a:pPr algn="l" fontAlgn="b"/>
                      <a:endParaRPr lang="sv-SE" sz="10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1000" b="1" i="0" u="none" strike="noStrike" smtClean="0">
                          <a:solidFill>
                            <a:srgbClr val="FFFFFF"/>
                          </a:solidFill>
                          <a:latin typeface="Arial"/>
                        </a:rPr>
                        <a:t> </a:t>
                      </a:r>
                      <a:endParaRPr lang="sv-SE" sz="1000" b="1" i="0" u="none" strike="noStrike">
                        <a:solidFill>
                          <a:srgbClr val="FFFFFF"/>
                        </a:solidFill>
                        <a:latin typeface="Arial"/>
                      </a:endParaRPr>
                    </a:p>
                    <a:p>
                      <a:pPr algn="l" fontAlgn="b"/>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gridSpan="12">
                  <a:txBody>
                    <a:bodyPr/>
                    <a:lstStyle/>
                    <a:p>
                      <a:pPr algn="l" fontAlgn="b"/>
                      <a:r>
                        <a:rPr lang="sv-SE" sz="1000" b="1" i="0" u="none" strike="noStrike" kern="1200" smtClean="0">
                          <a:solidFill>
                            <a:srgbClr val="FFFFFF"/>
                          </a:solidFill>
                          <a:latin typeface="+mn-lt"/>
                          <a:ea typeface="+mn-ea"/>
                          <a:cs typeface="+mn-cs"/>
                        </a:rPr>
                        <a:t>Månad</a:t>
                      </a:r>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90891">
                <a:tc>
                  <a:txBody>
                    <a:bodyPr/>
                    <a:lstStyle/>
                    <a:p>
                      <a:pPr algn="r" fontAlgn="b"/>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1" i="0" u="none" strike="noStrike" kern="1200" smtClean="0">
                          <a:solidFill>
                            <a:srgbClr val="000000"/>
                          </a:solidFill>
                          <a:latin typeface="Arial"/>
                          <a:ea typeface="+mn-ea"/>
                          <a:cs typeface="+mn-cs"/>
                        </a:rPr>
                        <a:t>Totalt</a:t>
                      </a:r>
                      <a:endParaRPr lang="sv-SE" sz="1000" b="1"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Jan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Feb</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Apr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Maj</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Jul</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Aug</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Sep</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Okt</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Nov</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Dec</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1" i="0" u="none" strike="noStrike" kern="1200" smtClean="0">
                          <a:solidFill>
                            <a:srgbClr val="000000"/>
                          </a:solidFill>
                          <a:latin typeface="Arial"/>
                          <a:ea typeface="+mn-ea"/>
                          <a:cs typeface="+mn-cs"/>
                        </a:rPr>
                        <a:t>Antal ärenden brutto</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r>
                        <a:rPr lang="sv-SE" sz="1000" b="0" i="0" u="none" strike="noStrike" kern="1200" baseline="0" smtClean="0">
                          <a:solidFill>
                            <a:srgbClr val="000000"/>
                          </a:solidFill>
                          <a:latin typeface="Arial"/>
                          <a:ea typeface="+mn-ea"/>
                          <a:cs typeface="+mn-cs"/>
                        </a:rPr>
                        <a:t>     - Ogiltiga</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0" i="0" u="none" strike="noStrike" kern="1200" smtClean="0">
                          <a:solidFill>
                            <a:srgbClr val="000000"/>
                          </a:solidFill>
                          <a:latin typeface="Arial"/>
                          <a:ea typeface="+mn-ea"/>
                          <a:cs typeface="+mn-cs"/>
                        </a:rPr>
                        <a:t>     - Dubbletter</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Bortrensade</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0" i="0" u="none" strike="noStrike" kern="1200" baseline="0" smtClean="0">
                          <a:solidFill>
                            <a:srgbClr val="000000"/>
                          </a:solidFill>
                          <a:latin typeface="Arial"/>
                          <a:ea typeface="+mn-ea"/>
                          <a:cs typeface="+mn-cs"/>
                        </a:rPr>
                        <a:t>     - Övertäckning</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Ogiltig e-postadress</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1" i="0" u="none" strike="noStrike" kern="1200" smtClean="0">
                          <a:solidFill>
                            <a:srgbClr val="000000"/>
                          </a:solidFill>
                          <a:latin typeface="Arial"/>
                          <a:ea typeface="+mn-ea"/>
                          <a:cs typeface="+mn-cs"/>
                        </a:rPr>
                        <a:t>Ogiltiga</a:t>
                      </a:r>
                      <a:r>
                        <a:rPr lang="sv-SE" sz="1000" b="1" i="0" u="none" strike="noStrike" kern="1200" baseline="0" smtClean="0">
                          <a:solidFill>
                            <a:srgbClr val="000000"/>
                          </a:solidFill>
                          <a:latin typeface="Arial"/>
                          <a:ea typeface="+mn-ea"/>
                          <a:cs typeface="+mn-cs"/>
                        </a:rPr>
                        <a:t> totalt</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1" i="0" u="none" strike="noStrike" kern="1200" smtClean="0">
                          <a:solidFill>
                            <a:srgbClr val="000000"/>
                          </a:solidFill>
                          <a:latin typeface="+mn-lt"/>
                          <a:ea typeface="+mn-ea"/>
                          <a:cs typeface="+mn-cs"/>
                        </a:rPr>
                        <a:t>Nettourval</a:t>
                      </a:r>
                      <a:endParaRPr lang="sv-SE" sz="1000" b="1" i="0" u="none" strike="noStrike" kern="120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algn="l" defTabSz="914400" rtl="0" eaLnBrk="1" fontAlgn="b" latinLnBrk="0" hangingPunct="1"/>
                      <a:r>
                        <a:rPr lang="sv-SE" sz="1000" b="0" i="0" u="none" strike="noStrike" kern="1200" baseline="0" smtClean="0">
                          <a:solidFill>
                            <a:srgbClr val="000000"/>
                          </a:solidFill>
                          <a:latin typeface="Arial"/>
                          <a:ea typeface="+mn-ea"/>
                          <a:cs typeface="+mn-cs"/>
                        </a:rPr>
                        <a:t>     - Vägran</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0" i="0" u="none" strike="noStrike" kern="1200" baseline="0" smtClean="0">
                          <a:solidFill>
                            <a:srgbClr val="000000"/>
                          </a:solidFill>
                          <a:latin typeface="+mn-lt"/>
                          <a:ea typeface="+mn-ea"/>
                          <a:cs typeface="+mn-cs"/>
                        </a:rPr>
                        <a:t>     - Ej kontakt/ej svar</a:t>
                      </a:r>
                      <a:endParaRPr lang="sv-SE" sz="1000" b="0"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1" i="0" u="none" strike="noStrike" kern="1200" smtClean="0">
                          <a:solidFill>
                            <a:srgbClr val="000000"/>
                          </a:solidFill>
                          <a:latin typeface="+mn-lt"/>
                          <a:ea typeface="+mn-ea"/>
                          <a:cs typeface="+mn-cs"/>
                        </a:rPr>
                        <a:t>Antal</a:t>
                      </a:r>
                      <a:r>
                        <a:rPr lang="sv-SE" sz="1000" b="1" i="0" u="none" strike="noStrike" kern="1200" baseline="0" smtClean="0">
                          <a:solidFill>
                            <a:srgbClr val="000000"/>
                          </a:solidFill>
                          <a:latin typeface="+mn-lt"/>
                          <a:ea typeface="+mn-ea"/>
                          <a:cs typeface="+mn-cs"/>
                        </a:rPr>
                        <a:t> svar</a:t>
                      </a:r>
                      <a:endParaRPr lang="sv-SE" sz="1000" b="1"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5981">
                <a:tc>
                  <a:txBody>
                    <a:bodyPr/>
                    <a:lstStyle/>
                    <a:p>
                      <a:pPr marL="0" algn="l" defTabSz="914400" rtl="0" eaLnBrk="1" fontAlgn="b" latinLnBrk="0" hangingPunct="1"/>
                      <a:r>
                        <a:rPr lang="sv-SE" sz="1000" b="1" i="0" u="none" strike="noStrike" kern="1200" smtClean="0">
                          <a:solidFill>
                            <a:srgbClr val="000000"/>
                          </a:solidFill>
                          <a:latin typeface="+mn-lt"/>
                          <a:ea typeface="+mn-ea"/>
                          <a:cs typeface="+mn-cs"/>
                        </a:rPr>
                        <a:t>Svarsfrekvens %</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1790942734"/>
              </p:ext>
            </p:extLst>
          </p:nvPr>
        </p:nvGraphicFramePr>
        <p:xfrm>
          <a:off x="323528" y="4725144"/>
          <a:ext cx="8208912" cy="1233043"/>
        </p:xfrm>
        <a:graphic>
          <a:graphicData uri="http://schemas.openxmlformats.org/drawingml/2006/table">
            <a:tbl>
              <a:tblPr/>
              <a:tblGrid>
                <a:gridCol w="1080120"/>
                <a:gridCol w="7128792"/>
              </a:tblGrid>
              <a:tr h="127480">
                <a:tc>
                  <a:txBody>
                    <a:bodyPr/>
                    <a:lstStyle/>
                    <a:p>
                      <a:pPr algn="l" fontAlgn="b"/>
                      <a:endParaRPr lang="sv-SE" sz="800" b="1" i="0" u="none" strike="noStrike" smtClean="0">
                        <a:solidFill>
                          <a:srgbClr val="FFFFFF"/>
                        </a:solidFill>
                        <a:latin typeface="Arial"/>
                      </a:endParaRPr>
                    </a:p>
                    <a:p>
                      <a:pPr algn="l" fontAlgn="b"/>
                      <a:r>
                        <a:rPr lang="sv-SE" sz="800" b="1" i="0" u="none" strike="noStrike" smtClean="0">
                          <a:solidFill>
                            <a:srgbClr val="FFFFFF"/>
                          </a:solidFill>
                          <a:latin typeface="Arial"/>
                        </a:rPr>
                        <a:t>Orsak</a:t>
                      </a:r>
                      <a:endParaRPr lang="sv-SE" sz="8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800" b="1" i="0" u="none" strike="noStrike" smtClean="0">
                          <a:solidFill>
                            <a:srgbClr val="FFFFFF"/>
                          </a:solidFill>
                          <a:latin typeface="Arial"/>
                        </a:rPr>
                        <a:t>Förklaring</a:t>
                      </a:r>
                      <a:endParaRPr lang="sv-SE" sz="8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27984">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Ogiltiga</a:t>
                      </a: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det saknas kontaktuppgifter till, varken e-postadress eller telefonnummer finns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Dubbletter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redan haft en enkät inom samma myndighetsområde. Respondenter ska max få en enkät per myndighetsområde och halvår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21890">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Bortrensade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Företag som rensats bort på uppdrag av SKL, exempelvis cirkusar och vissa skyltbolag. Då dessa har många ärenden i flera olika kommuner skulle de få för många enkäter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Övertäckning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Exempelvis mottagare som vi försökt nå men som säger att de inte känner till ärendet, sådana som slutat, företag som upphört etc.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3167">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 e-postadress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E-postadress fanns i inrapporterat underlag, men det blev studs på mailutskicket. Inget telefonnummer fanns angivet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Vägran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 av olika anledningar ej vill delta i undersökningen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Ej kontakt/ej svar</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a:t>
                      </a:r>
                      <a:r>
                        <a:rPr lang="sv-SE" sz="800" baseline="0" smtClean="0">
                          <a:effectLst/>
                          <a:latin typeface="Calibri" panose="020F0502020204030204" pitchFamily="34" charset="0"/>
                          <a:ea typeface="Calibri" panose="020F0502020204030204" pitchFamily="34" charset="0"/>
                          <a:cs typeface="Times New Roman" panose="02020603050405020304" pitchFamily="18" charset="0"/>
                        </a:rPr>
                        <a:t> vi ej kommit i kontakt med varken via e-post eller via telefon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2" name="Platshållare för bildnummer 1"/>
          <p:cNvSpPr>
            <a:spLocks noGrp="1"/>
          </p:cNvSpPr>
          <p:nvPr>
            <p:ph type="sldNum" sz="quarter" idx="12"/>
          </p:nvPr>
        </p:nvSpPr>
        <p:spPr/>
        <p:txBody>
          <a:bodyPr/>
          <a:lstStyle/>
          <a:p>
            <a:fld id="{340488C8-AA37-4440-9A55-D29C82A5FB96}" type="slidenum">
              <a:rPr lang="sv-SE" smtClean="0"/>
              <a:t>229</a:t>
            </a:fld>
            <a:endParaRPr lang="sv-SE" smtClean="0"/>
          </a:p>
        </p:txBody>
      </p:sp>
      <p:sp>
        <p:nvSpPr>
          <p:cNvPr id="15"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6"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7"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Bortfallsredovisning</a:t>
            </a:r>
          </a:p>
        </p:txBody>
      </p:sp>
      <p:sp>
        <p:nvSpPr>
          <p:cNvPr id="18"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Miljö- och hälsoskydd</a:t>
            </a:r>
          </a:p>
        </p:txBody>
      </p:sp>
      <p:sp>
        <p:nvSpPr>
          <p:cNvPr id="19"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0650807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239FEC64-3333-4AAF-A768-168DB25DA0F8}" type="slidenum">
              <a:rPr lang="sv-SE" smtClean="0"/>
              <a:t>23</a:t>
            </a:fld>
            <a:endParaRPr lang="sv-SE" smtClean="0"/>
          </a:p>
        </p:txBody>
      </p:sp>
      <p:sp>
        <p:nvSpPr>
          <p:cNvPr id="5"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573268" cy="352839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Övriga hamnar på 73 vilket är högt</a:t>
            </a:r>
            <a:r>
              <a:rPr lang="sv-SE" sz="1600" dirty="0" smtClean="0"/>
              <a:t>.</a:t>
            </a:r>
          </a:p>
          <a:p>
            <a:endParaRPr lang="sv-SE" sz="1600" dirty="0"/>
          </a:p>
          <a:p>
            <a:r>
              <a:rPr lang="sv-SE" sz="1600" dirty="0"/>
              <a:t>Drivkraftsanalysen på Övriga visar att det som påverkar NKI mest är Effektivitet, Bemötande och Kompetens. En förbättring här skulle ge störst effekt på nöjdheten</a:t>
            </a:r>
            <a:r>
              <a:rPr lang="sv-SE" sz="1600" dirty="0" smtClean="0"/>
              <a:t>.</a:t>
            </a:r>
          </a:p>
          <a:p>
            <a:endParaRPr lang="sv-SE" sz="1600" dirty="0"/>
          </a:p>
          <a:p>
            <a:r>
              <a:rPr lang="sv-SE" sz="1600" dirty="0"/>
              <a:t>Det som ska prioriteras är Effektivitet  som har stor påverkan på nöjdheten och samtidigt ett förhållandevis lågt betyg. Samtidigt gäller det att bibehålla det redan höga betyget på Bemötande och Kompetens, och om möjligt förbättra det.</a:t>
            </a:r>
          </a:p>
          <a:p>
            <a:r>
              <a:rPr lang="sv-SE" sz="1600" dirty="0"/>
              <a:t> </a:t>
            </a:r>
          </a:p>
          <a:p>
            <a:r>
              <a:rPr lang="sv-SE" sz="1600" dirty="0"/>
              <a:t>Inom Effektivitet bör främst rutinerna kring handläggningen av ärendet prioriteras. </a:t>
            </a:r>
          </a:p>
          <a:p>
            <a:pPr marL="0" indent="0">
              <a:buNone/>
            </a:pP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9"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1"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Hela kommunen</a:t>
            </a:r>
          </a:p>
        </p:txBody>
      </p:sp>
      <p:sp>
        <p:nvSpPr>
          <p:cNvPr id="12"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Övriga</a:t>
            </a:r>
          </a:p>
        </p:txBody>
      </p:sp>
    </p:spTree>
    <p:extLst>
      <p:ext uri="{BB962C8B-B14F-4D97-AF65-F5344CB8AC3E}">
        <p14:creationId xmlns:p14="http://schemas.microsoft.com/office/powerpoint/2010/main" val="459475605"/>
      </p:ext>
    </p:extLst>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ADA12E9-2F8D-413C-8AE5-01090BCAEFC3}" type="slidenum">
              <a:rPr lang="en-US"/>
              <a:t>230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Fördelning företag/övrigt</a:t>
            </a: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D786818-2FCA-48DA-ABBD-D08F5AEA1813}" type="slidenum">
              <a:rPr lang="en-US"/>
              <a:t>231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137</a:t>
                      </a:r>
                    </a:p>
                  </a:txBody>
                  <a:tcPr/>
                </a:tc>
                <a:tc>
                  <a:txBody>
                    <a:bodyPr/>
                    <a:lstStyle/>
                    <a:p>
                      <a:pPr algn="ctr"/>
                      <a:r>
                        <a:rPr sz="1000">
                          <a:solidFill>
                            <a:srgbClr val="000000"/>
                          </a:solidFill>
                          <a:latin typeface="Tw Cen MT"/>
                        </a:rPr>
                        <a:t>13571</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80</a:t>
                      </a:r>
                    </a:p>
                  </a:txBody>
                  <a:tcPr/>
                </a:tc>
                <a:tc>
                  <a:txBody>
                    <a:bodyPr/>
                    <a:lstStyle/>
                    <a:p>
                      <a:pPr algn="ctr"/>
                      <a:r>
                        <a:rPr sz="1000">
                          <a:solidFill>
                            <a:srgbClr val="000000"/>
                          </a:solidFill>
                          <a:latin typeface="Tw Cen MT"/>
                        </a:rPr>
                        <a:t>1824</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82</a:t>
                      </a:r>
                    </a:p>
                  </a:txBody>
                  <a:tcPr/>
                </a:tc>
                <a:tc>
                  <a:txBody>
                    <a:bodyPr/>
                    <a:lstStyle/>
                    <a:p>
                      <a:pPr algn="ctr"/>
                      <a:r>
                        <a:rPr sz="1000">
                          <a:solidFill>
                            <a:srgbClr val="000000"/>
                          </a:solidFill>
                          <a:latin typeface="Tw Cen MT"/>
                        </a:rPr>
                        <a:t>4083</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1125BDA-E25C-4ACC-A981-8C2E305EDD83}" type="slidenum">
              <a:rPr lang="en-US"/>
              <a:t>232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847</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1621</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3720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5BF9A05-E040-47DD-995C-0C0F1AD8BE54}" type="slidenum">
              <a:rPr lang="en-US"/>
              <a:t>233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137</a:t>
                      </a:r>
                    </a:p>
                  </a:txBody>
                  <a:tcPr/>
                </a:tc>
                <a:tc>
                  <a:txBody>
                    <a:bodyPr/>
                    <a:lstStyle/>
                    <a:p>
                      <a:pPr algn="ctr"/>
                      <a:r>
                        <a:rPr sz="1000">
                          <a:solidFill>
                            <a:srgbClr val="000000"/>
                          </a:solidFill>
                          <a:latin typeface="Tw Cen MT"/>
                        </a:rPr>
                        <a:t>14418</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81</a:t>
                      </a:r>
                    </a:p>
                  </a:txBody>
                  <a:tcPr/>
                </a:tc>
                <a:tc>
                  <a:txBody>
                    <a:bodyPr/>
                    <a:lstStyle/>
                    <a:p>
                      <a:pPr algn="ctr"/>
                      <a:r>
                        <a:rPr sz="1000">
                          <a:solidFill>
                            <a:srgbClr val="000000"/>
                          </a:solidFill>
                          <a:latin typeface="Tw Cen MT"/>
                        </a:rPr>
                        <a:t>3445</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90</a:t>
                      </a:r>
                    </a:p>
                  </a:txBody>
                  <a:tcPr/>
                </a:tc>
                <a:tc>
                  <a:txBody>
                    <a:bodyPr/>
                    <a:lstStyle/>
                    <a:p>
                      <a:pPr algn="ctr"/>
                      <a:r>
                        <a:rPr sz="1000">
                          <a:solidFill>
                            <a:srgbClr val="000000"/>
                          </a:solidFill>
                          <a:latin typeface="Tw Cen MT"/>
                        </a:rPr>
                        <a:t>7803</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Totalt</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9B33414-C94A-4CF5-A760-E7A7308E522B}" type="slidenum">
              <a:rPr lang="en-US"/>
              <a:t>234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 spridning</a:t>
            </a: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9CE46A2-1CC3-44DA-B9D5-D42F9C3B5B98}" type="slidenum">
              <a:rPr lang="en-US"/>
              <a:t>235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92" cy="731520"/>
        </p:xfrm>
        <a:graphic>
          <a:graphicData uri="http://schemas.openxmlformats.org/drawingml/2006/table">
            <a:tbl>
              <a:tblPr bandRow="1">
                <a:tableStyleId>{5C22544A-7EE6-4342-B048-85BDC9FD1C3A}</a:tableStyleId>
              </a:tblPr>
              <a:tblGrid>
                <a:gridCol w="939800"/>
                <a:gridCol w="580941"/>
                <a:gridCol w="580941"/>
                <a:gridCol w="580941"/>
                <a:gridCol w="580941"/>
                <a:gridCol w="580941"/>
                <a:gridCol w="580941"/>
                <a:gridCol w="580941"/>
                <a:gridCol w="580941"/>
                <a:gridCol w="580941"/>
                <a:gridCol w="580941"/>
                <a:gridCol w="580941"/>
                <a:gridCol w="580941"/>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5</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5</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månad</a:t>
            </a: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8579A83-BF31-4696-8F93-BAF48A303242}" type="slidenum">
              <a:rPr lang="en-US"/>
              <a:t>236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88" cy="731520"/>
        </p:xfrm>
        <a:graphic>
          <a:graphicData uri="http://schemas.openxmlformats.org/drawingml/2006/table">
            <a:tbl>
              <a:tblPr bandRow="1">
                <a:tableStyleId>{5C22544A-7EE6-4342-B048-85BDC9FD1C3A}</a:tableStyleId>
              </a:tblPr>
              <a:tblGrid>
                <a:gridCol w="939800"/>
                <a:gridCol w="1742822"/>
                <a:gridCol w="1742822"/>
                <a:gridCol w="1742822"/>
                <a:gridCol w="1742822"/>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17</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18</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kvartal</a:t>
            </a: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9EF5F60-C95D-4CCC-8DD0-6C8042C27762}" type="slidenum">
              <a:rPr lang="en-US"/>
              <a:t>237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3507</a:t>
                      </a:r>
                    </a:p>
                  </a:txBody>
                  <a:tcPr/>
                </a:tc>
                <a:tc>
                  <a:txBody>
                    <a:bodyPr/>
                    <a:lstStyle/>
                    <a:p>
                      <a:pPr algn="ctr"/>
                      <a:r>
                        <a:rPr sz="1000">
                          <a:solidFill>
                            <a:srgbClr val="000000"/>
                          </a:solidFill>
                          <a:latin typeface="Tw Cen MT"/>
                        </a:rPr>
                        <a:t>576</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60</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67</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delområde</a:t>
            </a:r>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D5E25CD-2D76-47E5-9A5A-2548105D170A}" type="slidenum">
              <a:rPr lang="en-US"/>
              <a:t>238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3339</a:t>
                      </a:r>
                    </a:p>
                  </a:txBody>
                  <a:tcPr/>
                </a:tc>
                <a:tc>
                  <a:txBody>
                    <a:bodyPr/>
                    <a:lstStyle/>
                    <a:p>
                      <a:pPr algn="ctr"/>
                      <a:r>
                        <a:rPr sz="1000">
                          <a:solidFill>
                            <a:srgbClr val="000000"/>
                          </a:solidFill>
                          <a:latin typeface="Tw Cen MT"/>
                        </a:rPr>
                        <a:t>3922</a:t>
                      </a:r>
                    </a:p>
                  </a:txBody>
                  <a:tcPr/>
                </a:tc>
                <a:tc>
                  <a:txBody>
                    <a:bodyPr/>
                    <a:lstStyle/>
                    <a:p>
                      <a:pPr algn="ctr"/>
                      <a:r>
                        <a:rPr sz="1000">
                          <a:solidFill>
                            <a:srgbClr val="000000"/>
                          </a:solidFill>
                          <a:latin typeface="Tw Cen MT"/>
                        </a:rPr>
                        <a:t>4080</a:t>
                      </a:r>
                    </a:p>
                  </a:txBody>
                  <a:tcPr/>
                </a:tc>
                <a:tc>
                  <a:txBody>
                    <a:bodyPr/>
                    <a:lstStyle/>
                    <a:p>
                      <a:pPr algn="ctr"/>
                      <a:r>
                        <a:rPr sz="1000">
                          <a:solidFill>
                            <a:srgbClr val="000000"/>
                          </a:solidFill>
                          <a:latin typeface="Tw Cen MT"/>
                        </a:rPr>
                        <a:t>3866</a:t>
                      </a:r>
                    </a:p>
                  </a:txBody>
                  <a:tcPr/>
                </a:tc>
                <a:tc>
                  <a:txBody>
                    <a:bodyPr/>
                    <a:lstStyle/>
                    <a:p>
                      <a:pPr algn="ctr"/>
                      <a:r>
                        <a:rPr sz="1000">
                          <a:solidFill>
                            <a:srgbClr val="000000"/>
                          </a:solidFill>
                          <a:latin typeface="Tw Cen MT"/>
                        </a:rPr>
                        <a:t>3424</a:t>
                      </a:r>
                    </a:p>
                  </a:txBody>
                  <a:tcPr/>
                </a:tc>
                <a:tc>
                  <a:txBody>
                    <a:bodyPr/>
                    <a:lstStyle/>
                    <a:p>
                      <a:pPr algn="ctr"/>
                      <a:r>
                        <a:rPr sz="1000">
                          <a:solidFill>
                            <a:srgbClr val="000000"/>
                          </a:solidFill>
                          <a:latin typeface="Tw Cen MT"/>
                        </a:rPr>
                        <a:t>3726</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69</a:t>
                      </a:r>
                    </a:p>
                  </a:txBody>
                  <a:tcPr/>
                </a:tc>
                <a:tc>
                  <a:txBody>
                    <a:bodyPr/>
                    <a:lstStyle/>
                    <a:p>
                      <a:pPr algn="ctr"/>
                      <a:r>
                        <a:rPr sz="1000">
                          <a:solidFill>
                            <a:srgbClr val="000000"/>
                          </a:solidFill>
                          <a:latin typeface="Tw Cen MT"/>
                        </a:rPr>
                        <a:t>78</a:t>
                      </a:r>
                    </a:p>
                  </a:txBody>
                  <a:tcPr/>
                </a:tc>
                <a:tc>
                  <a:txBody>
                    <a:bodyPr/>
                    <a:lstStyle/>
                    <a:p>
                      <a:pPr algn="ctr"/>
                      <a:r>
                        <a:rPr sz="1000">
                          <a:solidFill>
                            <a:srgbClr val="000000"/>
                          </a:solidFill>
                          <a:latin typeface="Tw Cen MT"/>
                        </a:rPr>
                        <a:t>83</a:t>
                      </a:r>
                    </a:p>
                  </a:txBody>
                  <a:tcPr/>
                </a:tc>
                <a:tc>
                  <a:txBody>
                    <a:bodyPr/>
                    <a:lstStyle/>
                    <a:p>
                      <a:pPr algn="ctr"/>
                      <a:r>
                        <a:rPr sz="1000">
                          <a:solidFill>
                            <a:srgbClr val="000000"/>
                          </a:solidFill>
                          <a:latin typeface="Tw Cen MT"/>
                        </a:rPr>
                        <a:t>81</a:t>
                      </a:r>
                    </a:p>
                  </a:txBody>
                  <a:tcPr/>
                </a:tc>
                <a:tc>
                  <a:txBody>
                    <a:bodyPr/>
                    <a:lstStyle/>
                    <a:p>
                      <a:pPr algn="ctr"/>
                      <a:r>
                        <a:rPr sz="1000">
                          <a:solidFill>
                            <a:srgbClr val="000000"/>
                          </a:solidFill>
                          <a:latin typeface="Tw Cen MT"/>
                        </a:rPr>
                        <a:t>65</a:t>
                      </a:r>
                    </a:p>
                  </a:txBody>
                  <a:tcPr/>
                </a:tc>
                <a:tc>
                  <a:txBody>
                    <a:bodyPr/>
                    <a:lstStyle/>
                    <a:p>
                      <a:pPr algn="ctr"/>
                      <a:r>
                        <a:rPr sz="1000">
                          <a:solidFill>
                            <a:srgbClr val="000000"/>
                          </a:solidFill>
                          <a:latin typeface="Tw Cen MT"/>
                        </a:rPr>
                        <a:t>78</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76</a:t>
                      </a:r>
                    </a:p>
                  </a:txBody>
                  <a:tcPr/>
                </a:tc>
                <a:tc>
                  <a:txBody>
                    <a:bodyPr/>
                    <a:lstStyle/>
                    <a:p>
                      <a:pPr algn="ctr"/>
                      <a:r>
                        <a:rPr sz="1000">
                          <a:solidFill>
                            <a:srgbClr val="000000"/>
                          </a:solidFill>
                          <a:latin typeface="Tw Cen MT"/>
                        </a:rPr>
                        <a:t>85</a:t>
                      </a:r>
                    </a:p>
                  </a:txBody>
                  <a:tcPr/>
                </a:tc>
                <a:tc>
                  <a:txBody>
                    <a:bodyPr/>
                    <a:lstStyle/>
                    <a:p>
                      <a:pPr algn="ctr"/>
                      <a:r>
                        <a:rPr sz="1000">
                          <a:solidFill>
                            <a:srgbClr val="000000"/>
                          </a:solidFill>
                          <a:latin typeface="Tw Cen MT"/>
                        </a:rPr>
                        <a:t>91</a:t>
                      </a:r>
                    </a:p>
                  </a:txBody>
                  <a:tcPr/>
                </a:tc>
                <a:tc>
                  <a:txBody>
                    <a:bodyPr/>
                    <a:lstStyle/>
                    <a:p>
                      <a:pPr algn="ctr"/>
                      <a:r>
                        <a:rPr sz="1000">
                          <a:solidFill>
                            <a:srgbClr val="000000"/>
                          </a:solidFill>
                          <a:latin typeface="Tw Cen MT"/>
                        </a:rPr>
                        <a:t>89</a:t>
                      </a:r>
                    </a:p>
                  </a:txBody>
                  <a:tcPr/>
                </a:tc>
                <a:tc>
                  <a:txBody>
                    <a:bodyPr/>
                    <a:lstStyle/>
                    <a:p>
                      <a:pPr algn="ctr"/>
                      <a:r>
                        <a:rPr sz="1000">
                          <a:solidFill>
                            <a:srgbClr val="000000"/>
                          </a:solidFill>
                          <a:latin typeface="Tw Cen MT"/>
                        </a:rPr>
                        <a:t>72</a:t>
                      </a:r>
                    </a:p>
                  </a:txBody>
                  <a:tcPr/>
                </a:tc>
                <a:tc>
                  <a:txBody>
                    <a:bodyPr/>
                    <a:lstStyle/>
                    <a:p>
                      <a:pPr algn="ctr"/>
                      <a:r>
                        <a:rPr sz="1000">
                          <a:solidFill>
                            <a:srgbClr val="000000"/>
                          </a:solidFill>
                          <a:latin typeface="Tw Cen MT"/>
                        </a:rPr>
                        <a:t>86</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Serviceindex</a:t>
            </a:r>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1B99B7D-C0DB-400C-B125-0E61B63F829A}" type="slidenum">
              <a:rPr lang="en-US"/>
              <a:t>239</a:t>
            </a:fld>
            <a:endParaRPr lang="en-US"/>
          </a:p>
        </p:txBody>
      </p:sp>
      <p:graphicFrame>
        <p:nvGraphicFramePr>
          <p:cNvPr id="4" name="ChartObject"/>
          <p:cNvGraphicFramePr/>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50</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0,85</a:t>
            </a:r>
          </a:p>
        </p:txBody>
      </p:sp>
      <p:sp>
        <p:nvSpPr>
          <p:cNvPr id="7" name="New shape"/>
          <p:cNvSpPr/>
          <p:nvPr/>
        </p:nvSpPr>
        <p:spPr>
          <a:xfrm>
            <a:off x="1369112"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858257"/>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15"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754874"/>
          </a:xfrm>
          <a:prstGeom prst="rect">
            <a:avLst/>
          </a:prstGeom>
          <a:noFill/>
        </p:spPr>
        <p:txBody>
          <a:bodyPr wrap="square" rtlCol="0">
            <a:spAutoFit/>
          </a:bodyPr>
          <a:lstStyle/>
          <a:p>
            <a:r>
              <a:rPr lang="sv-SE" sz="1400" dirty="0"/>
              <a:t>Drivkraftsanalysen på Företag visar att det som påverkar NKI mest är </a:t>
            </a:r>
            <a:r>
              <a:rPr lang="sv-SE" sz="1400" dirty="0" smtClean="0"/>
              <a:t>Effektivitet</a:t>
            </a:r>
            <a:r>
              <a:rPr lang="sv-SE" sz="1400" dirty="0"/>
              <a:t> </a:t>
            </a:r>
            <a:r>
              <a:rPr lang="sv-SE" sz="1400" dirty="0" smtClean="0"/>
              <a:t>och Rättssäkerhet. </a:t>
            </a:r>
            <a:r>
              <a:rPr lang="sv-SE" sz="1400" dirty="0"/>
              <a:t>En förbättring här skulle ge störst effekt på nöjdheten.</a:t>
            </a:r>
          </a:p>
          <a:p>
            <a:endParaRPr lang="sv-SE" sz="1400" dirty="0" smtClean="0"/>
          </a:p>
          <a:p>
            <a:r>
              <a:rPr lang="sv-SE" sz="1400" dirty="0" smtClean="0"/>
              <a:t>Det </a:t>
            </a:r>
            <a:r>
              <a:rPr lang="sv-SE" sz="1400" dirty="0"/>
              <a:t>som ska prioriteras är </a:t>
            </a:r>
            <a:r>
              <a:rPr lang="sv-SE" sz="1400" dirty="0" smtClean="0"/>
              <a:t>Rättssäkerhet och Effektivitet som </a:t>
            </a:r>
            <a:r>
              <a:rPr lang="sv-SE" sz="1400" dirty="0"/>
              <a:t>har stor påverkan på nöjdheten och samtidigt </a:t>
            </a:r>
            <a:r>
              <a:rPr lang="sv-SE" sz="1400" dirty="0" smtClean="0"/>
              <a:t>förhållandevis låg </a:t>
            </a:r>
            <a:r>
              <a:rPr lang="sv-SE" sz="1400" dirty="0"/>
              <a:t>betyg. </a:t>
            </a:r>
            <a:endParaRPr lang="sv-SE" sz="1400" dirty="0" smtClean="0"/>
          </a:p>
          <a:p>
            <a:endParaRPr lang="sv-SE" sz="1400" dirty="0"/>
          </a:p>
          <a:p>
            <a:r>
              <a:rPr lang="sv-SE" sz="1400" dirty="0" smtClean="0"/>
              <a:t>Samtidigt </a:t>
            </a:r>
            <a:r>
              <a:rPr lang="sv-SE" sz="1400" dirty="0"/>
              <a:t>gäller det att bibehålla det redan höga betyget på </a:t>
            </a:r>
            <a:r>
              <a:rPr lang="sv-SE" sz="1400" dirty="0" smtClean="0"/>
              <a:t>Tillgänglighet, </a:t>
            </a:r>
            <a:r>
              <a:rPr lang="sv-SE" sz="1400" dirty="0"/>
              <a:t>och om möjligt förbättra det</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1A0932B-F574-418B-A3AF-9FBB70B197EF}" type="slidenum">
              <a:rPr lang="sv-SE" smtClean="0"/>
              <a:t>24</a:t>
            </a:fld>
            <a:endParaRPr lang="sv-SE" smtClean="0"/>
          </a:p>
        </p:txBody>
      </p:sp>
      <p:sp>
        <p:nvSpPr>
          <p:cNvPr id="1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2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2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Kundcitat</a:t>
            </a:r>
          </a:p>
        </p:txBody>
      </p:sp>
      <p:sp>
        <p:nvSpPr>
          <p:cNvPr id="22"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Hela kommunen</a:t>
            </a:r>
          </a:p>
        </p:txBody>
      </p:sp>
      <p:sp>
        <p:nvSpPr>
          <p:cNvPr id="23"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
        <p:nvSpPr>
          <p:cNvPr id="24"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sp>
        <p:nvSpPr>
          <p:cNvPr id="25" name="Oval Callout 12"/>
          <p:cNvSpPr/>
          <p:nvPr/>
        </p:nvSpPr>
        <p:spPr>
          <a:xfrm>
            <a:off x="63500" y="3842039"/>
            <a:ext cx="2405721" cy="1507848"/>
          </a:xfrm>
          <a:prstGeom prst="wedgeEllipseCallout">
            <a:avLst>
              <a:gd name="adj1" fmla="val 60660"/>
              <a:gd name="adj2" fmla="val -34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Box 10"/>
          <p:cNvSpPr txBox="1"/>
          <p:nvPr/>
        </p:nvSpPr>
        <p:spPr>
          <a:xfrm>
            <a:off x="683568" y="2191975"/>
            <a:ext cx="1944216" cy="938719"/>
          </a:xfrm>
          <a:prstGeom prst="rect">
            <a:avLst/>
          </a:prstGeom>
          <a:noFill/>
        </p:spPr>
        <p:txBody>
          <a:bodyPr wrap="square" rtlCol="0">
            <a:spAutoFit/>
          </a:bodyPr>
          <a:lstStyle/>
          <a:p>
            <a:r>
              <a:rPr lang="sv-SE" sz="1100" dirty="0" smtClean="0"/>
              <a:t>SERVERINGSTILLSTÅND - ”Hemsidan </a:t>
            </a:r>
            <a:r>
              <a:rPr lang="sv-SE" sz="1100" dirty="0"/>
              <a:t>behöver förbättras avsevärt. Otroligt svårt att hitta den information man </a:t>
            </a:r>
            <a:r>
              <a:rPr lang="sv-SE" sz="1100" dirty="0" smtClean="0"/>
              <a:t>söker.”</a:t>
            </a:r>
            <a:endParaRPr lang="sv-SE" sz="1100" dirty="0"/>
          </a:p>
        </p:txBody>
      </p:sp>
      <p:sp>
        <p:nvSpPr>
          <p:cNvPr id="27" name="Oval Callout 13"/>
          <p:cNvSpPr/>
          <p:nvPr/>
        </p:nvSpPr>
        <p:spPr>
          <a:xfrm>
            <a:off x="3058756" y="1680390"/>
            <a:ext cx="5329667" cy="1211360"/>
          </a:xfrm>
          <a:prstGeom prst="wedgeEllipseCallout">
            <a:avLst>
              <a:gd name="adj1" fmla="val -40295"/>
              <a:gd name="adj2" fmla="val 1049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Box 8"/>
          <p:cNvSpPr txBox="1"/>
          <p:nvPr/>
        </p:nvSpPr>
        <p:spPr>
          <a:xfrm>
            <a:off x="3563888" y="2062303"/>
            <a:ext cx="4824536" cy="430887"/>
          </a:xfrm>
          <a:prstGeom prst="rect">
            <a:avLst/>
          </a:prstGeom>
          <a:noFill/>
        </p:spPr>
        <p:txBody>
          <a:bodyPr wrap="square" rtlCol="0">
            <a:spAutoFit/>
          </a:bodyPr>
          <a:lstStyle/>
          <a:p>
            <a:r>
              <a:rPr lang="sv-SE" sz="1100" dirty="0" smtClean="0"/>
              <a:t>BRANDTILLSYN - ”Omöjligt </a:t>
            </a:r>
            <a:r>
              <a:rPr lang="sv-SE" sz="1100" dirty="0"/>
              <a:t>ibland att få tag i per telefon. Hur man skall förbättra det vet jag inte riktigt.” </a:t>
            </a:r>
          </a:p>
        </p:txBody>
      </p:sp>
      <p:sp>
        <p:nvSpPr>
          <p:cNvPr id="29" name="Oval Callout 13"/>
          <p:cNvSpPr/>
          <p:nvPr/>
        </p:nvSpPr>
        <p:spPr>
          <a:xfrm>
            <a:off x="4427985" y="3358113"/>
            <a:ext cx="2952328" cy="1093717"/>
          </a:xfrm>
          <a:prstGeom prst="wedgeEllipseCallout">
            <a:avLst>
              <a:gd name="adj1" fmla="val -74494"/>
              <a:gd name="adj2" fmla="val 276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Box 10"/>
          <p:cNvSpPr txBox="1"/>
          <p:nvPr/>
        </p:nvSpPr>
        <p:spPr>
          <a:xfrm>
            <a:off x="5015898" y="3639929"/>
            <a:ext cx="2096232" cy="600164"/>
          </a:xfrm>
          <a:prstGeom prst="rect">
            <a:avLst/>
          </a:prstGeom>
          <a:noFill/>
        </p:spPr>
        <p:txBody>
          <a:bodyPr wrap="square" rtlCol="0">
            <a:spAutoFit/>
          </a:bodyPr>
          <a:lstStyle/>
          <a:p>
            <a:r>
              <a:rPr lang="sv-SE" sz="1100" dirty="0" smtClean="0"/>
              <a:t>BYGGLOV </a:t>
            </a:r>
            <a:r>
              <a:rPr lang="sv-SE" sz="1100" dirty="0"/>
              <a:t>- </a:t>
            </a:r>
            <a:r>
              <a:rPr lang="sv-SE" sz="1100" dirty="0" smtClean="0"/>
              <a:t>”Ge </a:t>
            </a:r>
            <a:r>
              <a:rPr lang="sv-SE" sz="1100" dirty="0"/>
              <a:t>bättre information om hur lång tid processen tar</a:t>
            </a:r>
            <a:r>
              <a:rPr lang="sv-SE" sz="1100" dirty="0" smtClean="0"/>
              <a:t>!”</a:t>
            </a:r>
            <a:endParaRPr lang="sv-SE" sz="1100" dirty="0"/>
          </a:p>
        </p:txBody>
      </p:sp>
      <p:sp>
        <p:nvSpPr>
          <p:cNvPr id="31" name="Oval Callout 13"/>
          <p:cNvSpPr/>
          <p:nvPr/>
        </p:nvSpPr>
        <p:spPr>
          <a:xfrm>
            <a:off x="3804789" y="4643229"/>
            <a:ext cx="5027486" cy="1649373"/>
          </a:xfrm>
          <a:prstGeom prst="wedgeEllipseCallout">
            <a:avLst>
              <a:gd name="adj1" fmla="val -52224"/>
              <a:gd name="adj2" fmla="val -497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Box 8"/>
          <p:cNvSpPr txBox="1"/>
          <p:nvPr/>
        </p:nvSpPr>
        <p:spPr>
          <a:xfrm>
            <a:off x="4211960" y="4998555"/>
            <a:ext cx="4292741" cy="938719"/>
          </a:xfrm>
          <a:prstGeom prst="rect">
            <a:avLst/>
          </a:prstGeom>
          <a:noFill/>
        </p:spPr>
        <p:txBody>
          <a:bodyPr wrap="square" rtlCol="0">
            <a:spAutoFit/>
          </a:bodyPr>
          <a:lstStyle/>
          <a:p>
            <a:r>
              <a:rPr lang="sv-SE" sz="1100" dirty="0" smtClean="0"/>
              <a:t>MILJÖ- OCH HÄLSOSKYDDSÄRENDEN –”Tjänstemannen </a:t>
            </a:r>
            <a:r>
              <a:rPr lang="sv-SE" sz="1100" dirty="0"/>
              <a:t>hade ett trevligt, smidigt bemötande och tog hänsyn till att det kunde vara rörigt under lunchen. Där sköter sig Västerås redan bättre än vissa andra kommuner. Men ni borde öppna upp för att kunna ge mer råd och </a:t>
            </a:r>
            <a:r>
              <a:rPr lang="sv-SE" sz="1100" dirty="0" smtClean="0"/>
              <a:t>vägledning.”</a:t>
            </a:r>
            <a:endParaRPr lang="sv-SE" sz="1100" dirty="0"/>
          </a:p>
        </p:txBody>
      </p:sp>
      <p:sp>
        <p:nvSpPr>
          <p:cNvPr id="33" name="TextBox 8"/>
          <p:cNvSpPr txBox="1"/>
          <p:nvPr/>
        </p:nvSpPr>
        <p:spPr>
          <a:xfrm>
            <a:off x="992939" y="5673856"/>
            <a:ext cx="2570949" cy="769441"/>
          </a:xfrm>
          <a:prstGeom prst="rect">
            <a:avLst/>
          </a:prstGeom>
          <a:noFill/>
        </p:spPr>
        <p:txBody>
          <a:bodyPr wrap="square" rtlCol="0">
            <a:spAutoFit/>
          </a:bodyPr>
          <a:lstStyle/>
          <a:p>
            <a:r>
              <a:rPr lang="sv-SE" sz="1100" dirty="0" smtClean="0"/>
              <a:t>MARKUPPLÅTELSE - ”Bättre </a:t>
            </a:r>
            <a:r>
              <a:rPr lang="sv-SE" sz="1100" dirty="0"/>
              <a:t>information om priser när man söker tillstånd, de hade ingen bra </a:t>
            </a:r>
            <a:r>
              <a:rPr lang="sv-SE" sz="1100" dirty="0" smtClean="0"/>
              <a:t>information.”</a:t>
            </a:r>
            <a:endParaRPr lang="sv-SE" sz="1100" dirty="0"/>
          </a:p>
        </p:txBody>
      </p:sp>
      <p:sp>
        <p:nvSpPr>
          <p:cNvPr id="34" name="Oval Callout 4"/>
          <p:cNvSpPr/>
          <p:nvPr/>
        </p:nvSpPr>
        <p:spPr>
          <a:xfrm>
            <a:off x="531959" y="5447667"/>
            <a:ext cx="3046853" cy="1325982"/>
          </a:xfrm>
          <a:prstGeom prst="wedgeEllipseCallout">
            <a:avLst>
              <a:gd name="adj1" fmla="val 26729"/>
              <a:gd name="adj2" fmla="val -803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5" name="Picture 2" descr="http://a2.mndcdn.com/image/upload/t_article_v2/lhayqbh84x765bwd0iexh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859" y="3675975"/>
            <a:ext cx="821545" cy="1234128"/>
          </a:xfrm>
          <a:prstGeom prst="rect">
            <a:avLst/>
          </a:prstGeom>
          <a:noFill/>
          <a:extLst>
            <a:ext uri="{909E8E84-426E-40DD-AFC4-6F175D3DCCD1}">
              <a14:hiddenFill xmlns:a14="http://schemas.microsoft.com/office/drawing/2010/main">
                <a:solidFill>
                  <a:srgbClr val="FFFFFF"/>
                </a:solidFill>
              </a14:hiddenFill>
            </a:ext>
          </a:extLst>
        </p:spPr>
      </p:pic>
      <p:sp>
        <p:nvSpPr>
          <p:cNvPr id="36" name="Oval Callout 12"/>
          <p:cNvSpPr/>
          <p:nvPr/>
        </p:nvSpPr>
        <p:spPr>
          <a:xfrm>
            <a:off x="302036" y="1680390"/>
            <a:ext cx="2664455" cy="1855242"/>
          </a:xfrm>
          <a:prstGeom prst="wedgeEllipseCallout">
            <a:avLst>
              <a:gd name="adj1" fmla="val 45680"/>
              <a:gd name="adj2" fmla="val 49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TextBox 8"/>
          <p:cNvSpPr txBox="1"/>
          <p:nvPr/>
        </p:nvSpPr>
        <p:spPr>
          <a:xfrm>
            <a:off x="329038" y="4278639"/>
            <a:ext cx="2102372" cy="600164"/>
          </a:xfrm>
          <a:prstGeom prst="rect">
            <a:avLst/>
          </a:prstGeom>
          <a:noFill/>
        </p:spPr>
        <p:txBody>
          <a:bodyPr wrap="square" rtlCol="0">
            <a:spAutoFit/>
          </a:bodyPr>
          <a:lstStyle/>
          <a:p>
            <a:r>
              <a:rPr lang="sv-SE" sz="1100" dirty="0" smtClean="0"/>
              <a:t>LIVSMEDELSKONTROLL – </a:t>
            </a:r>
          </a:p>
          <a:p>
            <a:r>
              <a:rPr lang="sv-SE" sz="1100" dirty="0" smtClean="0"/>
              <a:t>”Sett </a:t>
            </a:r>
            <a:r>
              <a:rPr lang="sv-SE" sz="1100" dirty="0"/>
              <a:t>till helhetsbilden är jag väldigt nöjd med kontakten</a:t>
            </a:r>
            <a:r>
              <a:rPr lang="sv-SE" sz="1100" dirty="0" smtClean="0"/>
              <a:t>.”</a:t>
            </a:r>
            <a:endParaRPr lang="sv-SE" sz="1100" dirty="0"/>
          </a:p>
        </p:txBody>
      </p:sp>
    </p:spTree>
    <p:extLst>
      <p:ext uri="{BB962C8B-B14F-4D97-AF65-F5344CB8AC3E}">
        <p14:creationId xmlns:p14="http://schemas.microsoft.com/office/powerpoint/2010/main" val="3163710390"/>
      </p:ext>
    </p:extLst>
  </p:cSld>
  <p:clrMapOvr>
    <a:masterClrMapping/>
  </p:clrMapOvr>
  <p:transition>
    <p:strips dir="rd"/>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DCF95D4-BF4E-4D93-9E62-7F594162DACB}" type="slidenum">
              <a:rPr lang="en-US"/>
              <a:t>240</a:t>
            </a:fld>
            <a:endParaRPr lang="en-US"/>
          </a:p>
        </p:txBody>
      </p:sp>
      <p:graphicFrame>
        <p:nvGraphicFramePr>
          <p:cNvPr id="4" name="ChartObject"/>
          <p:cNvGraphicFramePr/>
          <p:nvPr>
            <p:extLst>
              <p:ext uri="{D42A27DB-BD31-4B8C-83A1-F6EECF244321}">
                <p14:modId xmlns:p14="http://schemas.microsoft.com/office/powerpoint/2010/main" val="1438917537"/>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50</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0,93</a:t>
            </a:r>
          </a:p>
        </p:txBody>
      </p:sp>
      <p:sp>
        <p:nvSpPr>
          <p:cNvPr id="7" name="New shape"/>
          <p:cNvSpPr/>
          <p:nvPr/>
        </p:nvSpPr>
        <p:spPr>
          <a:xfrm>
            <a:off x="2322038"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050593"/>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15"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2031325"/>
          </a:xfrm>
          <a:prstGeom prst="rect">
            <a:avLst/>
          </a:prstGeom>
          <a:noFill/>
        </p:spPr>
        <p:txBody>
          <a:bodyPr wrap="square" rtlCol="0">
            <a:spAutoFit/>
          </a:bodyPr>
          <a:lstStyle/>
          <a:p>
            <a:r>
              <a:rPr lang="sv-SE" sz="1400" dirty="0"/>
              <a:t>Det som ska prioriteras är det sätt som </a:t>
            </a:r>
            <a:r>
              <a:rPr lang="sv-SE" sz="1400" dirty="0" smtClean="0"/>
              <a:t>ställningstaganden/beslut motiverades. </a:t>
            </a:r>
            <a:r>
              <a:rPr lang="sv-SE" sz="1400" dirty="0"/>
              <a:t>Det gäller samtidigt att bibehålla det redan förhållandevis höga betyget på möjligheterna att framföra klagomål och lämna </a:t>
            </a:r>
            <a:r>
              <a:rPr lang="sv-SE" sz="1400" dirty="0" smtClean="0"/>
              <a:t>synpunkter.</a:t>
            </a:r>
            <a:endParaRPr lang="sv-SE" sz="1400" dirty="0"/>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EEB8FB4-6FA4-4A8D-9D9D-66EB7FFA690D}" type="slidenum">
              <a:rPr lang="en-US"/>
              <a:t>241</a:t>
            </a:fld>
            <a:endParaRPr lang="en-US"/>
          </a:p>
        </p:txBody>
      </p:sp>
      <p:graphicFrame>
        <p:nvGraphicFramePr>
          <p:cNvPr id="4" name="ChartObject"/>
          <p:cNvGraphicFramePr/>
          <p:nvPr>
            <p:extLst>
              <p:ext uri="{D42A27DB-BD31-4B8C-83A1-F6EECF244321}">
                <p14:modId xmlns:p14="http://schemas.microsoft.com/office/powerpoint/2010/main" val="759403370"/>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70</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0,90</a:t>
            </a:r>
          </a:p>
        </p:txBody>
      </p:sp>
      <p:sp>
        <p:nvSpPr>
          <p:cNvPr id="7" name="New shape"/>
          <p:cNvSpPr/>
          <p:nvPr/>
        </p:nvSpPr>
        <p:spPr>
          <a:xfrm>
            <a:off x="4776761"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548702"/>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15"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738664"/>
          </a:xfrm>
          <a:prstGeom prst="rect">
            <a:avLst/>
          </a:prstGeom>
          <a:noFill/>
        </p:spPr>
        <p:txBody>
          <a:bodyPr wrap="square" rtlCol="0">
            <a:spAutoFit/>
          </a:bodyPr>
          <a:lstStyle/>
          <a:p>
            <a:r>
              <a:rPr lang="sv-SE" sz="1400" dirty="0"/>
              <a:t>Det som ska prioriteras är tiden för handläggningen av </a:t>
            </a:r>
            <a:r>
              <a:rPr lang="sv-SE" sz="1400" dirty="0" smtClean="0"/>
              <a:t>ärendet.</a:t>
            </a:r>
            <a:endParaRPr lang="sv-SE" sz="1400" dirty="0"/>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CFD0720-B4B7-4CB9-8B95-3696EA5B7974}" type="slidenum">
              <a:rPr lang="en-US"/>
              <a:t>242</a:t>
            </a:fld>
            <a:endParaRPr lang="en-US"/>
          </a:p>
        </p:txBody>
      </p:sp>
      <p:graphicFrame>
        <p:nvGraphicFramePr>
          <p:cNvPr id="4" name="ChartObject"/>
          <p:cNvGraphicFramePr/>
          <p:nvPr>
            <p:extLst>
              <p:ext uri="{D42A27DB-BD31-4B8C-83A1-F6EECF244321}">
                <p14:modId xmlns:p14="http://schemas.microsoft.com/office/powerpoint/2010/main" val="1182611416"/>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55</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0,86</a:t>
            </a:r>
          </a:p>
        </p:txBody>
      </p:sp>
      <p:sp>
        <p:nvSpPr>
          <p:cNvPr id="7" name="New shape"/>
          <p:cNvSpPr/>
          <p:nvPr/>
        </p:nvSpPr>
        <p:spPr>
          <a:xfrm>
            <a:off x="1388761"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960632"/>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15"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2462213"/>
          </a:xfrm>
          <a:prstGeom prst="rect">
            <a:avLst/>
          </a:prstGeom>
          <a:noFill/>
        </p:spPr>
        <p:txBody>
          <a:bodyPr wrap="square" rtlCol="0">
            <a:spAutoFit/>
          </a:bodyPr>
          <a:lstStyle/>
          <a:p>
            <a:r>
              <a:rPr lang="sv-SE" sz="1400" dirty="0"/>
              <a:t>Drivkraftsanalysen visar att det som påverkar NKI mest är Effektivitet och </a:t>
            </a:r>
            <a:r>
              <a:rPr lang="sv-SE" sz="1400" dirty="0" smtClean="0"/>
              <a:t>Rättssäkerhet. </a:t>
            </a:r>
            <a:r>
              <a:rPr lang="sv-SE" sz="1400" dirty="0"/>
              <a:t>En förbättring här skulle ge störst effekt på nöjdheten.</a:t>
            </a:r>
          </a:p>
          <a:p>
            <a:endParaRPr lang="sv-SE" sz="1400" dirty="0" smtClean="0"/>
          </a:p>
          <a:p>
            <a:r>
              <a:rPr lang="sv-SE" sz="1400" dirty="0" smtClean="0"/>
              <a:t>Det </a:t>
            </a:r>
            <a:r>
              <a:rPr lang="sv-SE" sz="1400" dirty="0"/>
              <a:t>som ska prioriteras är Rättssäkerhet och Effektivitet som har stor påverkan på nöjdheten och samtidigt </a:t>
            </a:r>
            <a:r>
              <a:rPr lang="sv-SE" sz="1400" dirty="0" smtClean="0"/>
              <a:t>förhållandevis låga </a:t>
            </a:r>
            <a:r>
              <a:rPr lang="sv-SE" sz="1400" dirty="0"/>
              <a:t>betyg. </a:t>
            </a:r>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799C46B-366E-4EB3-A60C-7E0D9DC59E9F}" type="slidenum">
              <a:rPr lang="en-US"/>
              <a:t>243</a:t>
            </a:fld>
            <a:endParaRPr lang="en-US"/>
          </a:p>
        </p:txBody>
      </p:sp>
      <p:graphicFrame>
        <p:nvGraphicFramePr>
          <p:cNvPr id="4" name="ChartObject"/>
          <p:cNvGraphicFramePr/>
          <p:nvPr>
            <p:extLst>
              <p:ext uri="{D42A27DB-BD31-4B8C-83A1-F6EECF244321}">
                <p14:modId xmlns:p14="http://schemas.microsoft.com/office/powerpoint/2010/main" val="1899080605"/>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57</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0,93</a:t>
            </a:r>
          </a:p>
        </p:txBody>
      </p:sp>
      <p:sp>
        <p:nvSpPr>
          <p:cNvPr id="7" name="New shape"/>
          <p:cNvSpPr/>
          <p:nvPr/>
        </p:nvSpPr>
        <p:spPr>
          <a:xfrm>
            <a:off x="2218687"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087697"/>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15"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2462213"/>
          </a:xfrm>
          <a:prstGeom prst="rect">
            <a:avLst/>
          </a:prstGeom>
          <a:noFill/>
        </p:spPr>
        <p:txBody>
          <a:bodyPr wrap="square" rtlCol="0">
            <a:spAutoFit/>
          </a:bodyPr>
          <a:lstStyle/>
          <a:p>
            <a:r>
              <a:rPr lang="sv-SE" sz="1400" dirty="0"/>
              <a:t>Det som ska prioriteras är det sätt som ställningstaganden/beslut motiverades. Det gäller samtidigt att bibehålla det redan förhållandevis höga betyget på möjligheterna att framföra klagomål och lämna synpunkter.</a:t>
            </a:r>
          </a:p>
          <a:p>
            <a:endParaRPr lang="sv-SE" sz="1400" dirty="0"/>
          </a:p>
          <a:p>
            <a:endParaRPr lang="sv-SE" sz="1400" dirty="0"/>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2018D1E-19ED-43BA-A4F5-EC994D515D94}" type="slidenum">
              <a:rPr lang="en-US"/>
              <a:t>244</a:t>
            </a:fld>
            <a:endParaRPr lang="en-US"/>
          </a:p>
        </p:txBody>
      </p:sp>
      <p:graphicFrame>
        <p:nvGraphicFramePr>
          <p:cNvPr id="4" name="ChartObject"/>
          <p:cNvGraphicFramePr/>
          <p:nvPr>
            <p:extLst>
              <p:ext uri="{D42A27DB-BD31-4B8C-83A1-F6EECF244321}">
                <p14:modId xmlns:p14="http://schemas.microsoft.com/office/powerpoint/2010/main" val="3902270077"/>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78</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0,90</a:t>
            </a:r>
          </a:p>
        </p:txBody>
      </p:sp>
      <p:sp>
        <p:nvSpPr>
          <p:cNvPr id="7" name="New shape"/>
          <p:cNvSpPr/>
          <p:nvPr/>
        </p:nvSpPr>
        <p:spPr>
          <a:xfrm>
            <a:off x="2475742"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474701"/>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15"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738664"/>
          </a:xfrm>
          <a:prstGeom prst="rect">
            <a:avLst/>
          </a:prstGeom>
          <a:noFill/>
        </p:spPr>
        <p:txBody>
          <a:bodyPr wrap="square" rtlCol="0">
            <a:spAutoFit/>
          </a:bodyPr>
          <a:lstStyle/>
          <a:p>
            <a:r>
              <a:rPr lang="sv-SE" sz="1400" dirty="0"/>
              <a:t>Det som ska prioriteras är </a:t>
            </a:r>
            <a:r>
              <a:rPr lang="sv-SE" sz="1400" dirty="0" smtClean="0"/>
              <a:t>rutinerna kring handläggningen </a:t>
            </a:r>
            <a:r>
              <a:rPr lang="sv-SE" sz="1400" dirty="0"/>
              <a:t>av ärendet</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6FBBAF9-400E-427F-9EB7-4F9F65D04824}" type="slidenum">
              <a:rPr lang="en-US"/>
              <a:t>245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2949</a:t>
                      </a:r>
                    </a:p>
                  </a:txBody>
                  <a:tcPr/>
                </a:tc>
                <a:tc>
                  <a:txBody>
                    <a:bodyPr/>
                    <a:lstStyle/>
                    <a:p>
                      <a:pPr algn="ctr"/>
                      <a:r>
                        <a:rPr sz="1000">
                          <a:solidFill>
                            <a:srgbClr val="000000"/>
                          </a:solidFill>
                          <a:latin typeface="Tw Cen MT"/>
                        </a:rPr>
                        <a:t>1121</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48</a:t>
                      </a:r>
                    </a:p>
                  </a:txBody>
                  <a:tcPr/>
                </a:tc>
                <a:tc>
                  <a:txBody>
                    <a:bodyPr/>
                    <a:lstStyle/>
                    <a:p>
                      <a:pPr algn="ctr"/>
                      <a:r>
                        <a:rPr sz="1000">
                          <a:solidFill>
                            <a:srgbClr val="000000"/>
                          </a:solidFill>
                          <a:latin typeface="Tw Cen MT"/>
                        </a:rPr>
                        <a:t>34</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54</a:t>
                      </a:r>
                    </a:p>
                  </a:txBody>
                  <a:tcPr/>
                </a:tc>
                <a:tc>
                  <a:txBody>
                    <a:bodyPr/>
                    <a:lstStyle/>
                    <a:p>
                      <a:pPr algn="ctr"/>
                      <a:r>
                        <a:rPr sz="1000">
                          <a:solidFill>
                            <a:srgbClr val="000000"/>
                          </a:solidFill>
                          <a:latin typeface="Tw Cen MT"/>
                        </a:rPr>
                        <a:t>36</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kön</a:t>
            </a: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6CF3AAB-18C3-44D3-B212-A55B0BC1D9CC}" type="slidenum">
              <a:rPr lang="en-US"/>
              <a:t>246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365</a:t>
                      </a:r>
                    </a:p>
                  </a:txBody>
                  <a:tcPr/>
                </a:tc>
                <a:tc>
                  <a:txBody>
                    <a:bodyPr/>
                    <a:lstStyle/>
                    <a:p>
                      <a:pPr algn="ctr"/>
                      <a:r>
                        <a:rPr sz="1000">
                          <a:solidFill>
                            <a:srgbClr val="000000"/>
                          </a:solidFill>
                          <a:latin typeface="Tw Cen MT"/>
                        </a:rPr>
                        <a:t>988</a:t>
                      </a:r>
                    </a:p>
                  </a:txBody>
                  <a:tcPr/>
                </a:tc>
                <a:tc>
                  <a:txBody>
                    <a:bodyPr/>
                    <a:lstStyle/>
                    <a:p>
                      <a:pPr algn="ctr"/>
                      <a:r>
                        <a:rPr sz="1000">
                          <a:solidFill>
                            <a:srgbClr val="000000"/>
                          </a:solidFill>
                          <a:latin typeface="Tw Cen MT"/>
                        </a:rPr>
                        <a:t>1342</a:t>
                      </a:r>
                    </a:p>
                  </a:txBody>
                  <a:tcPr/>
                </a:tc>
                <a:tc>
                  <a:txBody>
                    <a:bodyPr/>
                    <a:lstStyle/>
                    <a:p>
                      <a:pPr algn="ctr"/>
                      <a:r>
                        <a:rPr sz="1000">
                          <a:solidFill>
                            <a:srgbClr val="000000"/>
                          </a:solidFill>
                          <a:latin typeface="Tw Cen MT"/>
                        </a:rPr>
                        <a:t>992</a:t>
                      </a:r>
                    </a:p>
                  </a:txBody>
                  <a:tcPr/>
                </a:tc>
                <a:tc>
                  <a:txBody>
                    <a:bodyPr/>
                    <a:lstStyle/>
                    <a:p>
                      <a:pPr algn="ctr"/>
                      <a:r>
                        <a:rPr sz="1000">
                          <a:solidFill>
                            <a:srgbClr val="000000"/>
                          </a:solidFill>
                          <a:latin typeface="Tw Cen MT"/>
                        </a:rPr>
                        <a:t>301</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ålder</a:t>
            </a:r>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F4781E2-AA52-4179-BEA9-3082EF880A49}" type="slidenum">
              <a:rPr lang="en-US"/>
              <a:t>247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6" cy="487680"/>
        </p:xfrm>
        <a:graphic>
          <a:graphicData uri="http://schemas.openxmlformats.org/drawingml/2006/table">
            <a:tbl>
              <a:tblPr bandRow="1">
                <a:tableStyleId>{5C22544A-7EE6-4342-B048-85BDC9FD1C3A}</a:tableStyleId>
              </a:tblPr>
              <a:tblGrid>
                <a:gridCol w="939800"/>
                <a:gridCol w="750124"/>
                <a:gridCol w="750124"/>
                <a:gridCol w="750124"/>
                <a:gridCol w="750124"/>
                <a:gridCol w="750124"/>
                <a:gridCol w="750124"/>
                <a:gridCol w="750124"/>
                <a:gridCol w="750124"/>
                <a:gridCol w="750124"/>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291</a:t>
                      </a:r>
                    </a:p>
                  </a:txBody>
                  <a:tcPr/>
                </a:tc>
                <a:tc>
                  <a:txBody>
                    <a:bodyPr/>
                    <a:lstStyle/>
                    <a:p>
                      <a:pPr algn="ctr"/>
                      <a:r>
                        <a:rPr sz="1000">
                          <a:solidFill>
                            <a:srgbClr val="000000"/>
                          </a:solidFill>
                          <a:latin typeface="Tw Cen MT"/>
                        </a:rPr>
                        <a:t>1352</a:t>
                      </a:r>
                    </a:p>
                  </a:txBody>
                  <a:tcPr/>
                </a:tc>
                <a:tc>
                  <a:txBody>
                    <a:bodyPr/>
                    <a:lstStyle/>
                    <a:p>
                      <a:pPr algn="ctr"/>
                      <a:r>
                        <a:rPr sz="1000">
                          <a:solidFill>
                            <a:srgbClr val="000000"/>
                          </a:solidFill>
                          <a:latin typeface="Tw Cen MT"/>
                        </a:rPr>
                        <a:t>208</a:t>
                      </a:r>
                    </a:p>
                  </a:txBody>
                  <a:tcPr/>
                </a:tc>
                <a:tc>
                  <a:txBody>
                    <a:bodyPr/>
                    <a:lstStyle/>
                    <a:p>
                      <a:pPr algn="ctr"/>
                      <a:r>
                        <a:rPr sz="1000">
                          <a:solidFill>
                            <a:srgbClr val="000000"/>
                          </a:solidFill>
                          <a:latin typeface="Tw Cen MT"/>
                        </a:rPr>
                        <a:t>298</a:t>
                      </a:r>
                    </a:p>
                  </a:txBody>
                  <a:tcPr/>
                </a:tc>
                <a:tc>
                  <a:txBody>
                    <a:bodyPr/>
                    <a:lstStyle/>
                    <a:p>
                      <a:pPr algn="ctr"/>
                      <a:r>
                        <a:rPr sz="1000">
                          <a:solidFill>
                            <a:srgbClr val="000000"/>
                          </a:solidFill>
                          <a:latin typeface="Tw Cen MT"/>
                        </a:rPr>
                        <a:t>298</a:t>
                      </a:r>
                    </a:p>
                  </a:txBody>
                  <a:tcPr/>
                </a:tc>
                <a:tc>
                  <a:txBody>
                    <a:bodyPr/>
                    <a:lstStyle/>
                    <a:p>
                      <a:pPr algn="ctr"/>
                      <a:r>
                        <a:rPr sz="1000">
                          <a:solidFill>
                            <a:srgbClr val="000000"/>
                          </a:solidFill>
                          <a:latin typeface="Tw Cen MT"/>
                        </a:rPr>
                        <a:t>346</a:t>
                      </a:r>
                    </a:p>
                  </a:txBody>
                  <a:tcPr/>
                </a:tc>
                <a:tc>
                  <a:txBody>
                    <a:bodyPr/>
                    <a:lstStyle/>
                    <a:p>
                      <a:pPr algn="ctr"/>
                      <a:r>
                        <a:rPr sz="1000">
                          <a:solidFill>
                            <a:srgbClr val="000000"/>
                          </a:solidFill>
                          <a:latin typeface="Tw Cen MT"/>
                        </a:rPr>
                        <a:t>128</a:t>
                      </a:r>
                    </a:p>
                  </a:txBody>
                  <a:tcPr/>
                </a:tc>
                <a:tc>
                  <a:txBody>
                    <a:bodyPr/>
                    <a:lstStyle/>
                    <a:p>
                      <a:pPr algn="ctr"/>
                      <a:r>
                        <a:rPr sz="1000">
                          <a:solidFill>
                            <a:srgbClr val="000000"/>
                          </a:solidFill>
                          <a:latin typeface="Tw Cen MT"/>
                        </a:rPr>
                        <a:t>1019</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25</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82</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bransch</a:t>
            </a:r>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4C06240-0C42-4D07-97E4-D5B91C101E70}" type="slidenum">
              <a:rPr lang="en-US"/>
              <a:t>248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48768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334</a:t>
                      </a:r>
                    </a:p>
                  </a:txBody>
                  <a:tcPr/>
                </a:tc>
                <a:tc>
                  <a:txBody>
                    <a:bodyPr/>
                    <a:lstStyle/>
                    <a:p>
                      <a:pPr algn="ctr"/>
                      <a:r>
                        <a:rPr sz="1000">
                          <a:solidFill>
                            <a:srgbClr val="000000"/>
                          </a:solidFill>
                          <a:latin typeface="Tw Cen MT"/>
                        </a:rPr>
                        <a:t>1204</a:t>
                      </a:r>
                    </a:p>
                  </a:txBody>
                  <a:tcPr/>
                </a:tc>
                <a:tc>
                  <a:txBody>
                    <a:bodyPr/>
                    <a:lstStyle/>
                    <a:p>
                      <a:pPr algn="ctr"/>
                      <a:r>
                        <a:rPr sz="1000">
                          <a:solidFill>
                            <a:srgbClr val="000000"/>
                          </a:solidFill>
                          <a:latin typeface="Tw Cen MT"/>
                        </a:rPr>
                        <a:t>588</a:t>
                      </a:r>
                    </a:p>
                  </a:txBody>
                  <a:tcPr/>
                </a:tc>
                <a:tc>
                  <a:txBody>
                    <a:bodyPr/>
                    <a:lstStyle/>
                    <a:p>
                      <a:pPr algn="ctr"/>
                      <a:r>
                        <a:rPr sz="1000">
                          <a:solidFill>
                            <a:srgbClr val="000000"/>
                          </a:solidFill>
                          <a:latin typeface="Tw Cen MT"/>
                        </a:rPr>
                        <a:t>1063</a:t>
                      </a:r>
                    </a:p>
                  </a:txBody>
                  <a:tcPr/>
                </a:tc>
                <a:tc>
                  <a:txBody>
                    <a:bodyPr/>
                    <a:lstStyle/>
                    <a:p>
                      <a:pPr algn="ctr"/>
                      <a:r>
                        <a:rPr sz="1000">
                          <a:solidFill>
                            <a:srgbClr val="000000"/>
                          </a:solidFill>
                          <a:latin typeface="Tw Cen MT"/>
                        </a:rPr>
                        <a:t>258</a:t>
                      </a:r>
                    </a:p>
                  </a:txBody>
                  <a:tcPr/>
                </a:tc>
                <a:tc>
                  <a:txBody>
                    <a:bodyPr/>
                    <a:lstStyle/>
                    <a:p>
                      <a:pPr algn="ctr"/>
                      <a:r>
                        <a:rPr sz="1000">
                          <a:solidFill>
                            <a:srgbClr val="000000"/>
                          </a:solidFill>
                          <a:latin typeface="Tw Cen MT"/>
                        </a:rPr>
                        <a:t>491</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82</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antal anställda</a:t>
            </a:r>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32682A5-D2A2-42E7-846F-8277BB892A26}" type="slidenum">
              <a:rPr lang="en-US"/>
              <a:t>249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822</a:t>
                      </a:r>
                    </a:p>
                  </a:txBody>
                  <a:tcPr/>
                </a:tc>
                <a:tc>
                  <a:txBody>
                    <a:bodyPr/>
                    <a:lstStyle/>
                    <a:p>
                      <a:pPr algn="ctr"/>
                      <a:r>
                        <a:rPr sz="1000">
                          <a:solidFill>
                            <a:srgbClr val="000000"/>
                          </a:solidFill>
                          <a:latin typeface="Tw Cen MT"/>
                        </a:rPr>
                        <a:t>173</a:t>
                      </a:r>
                    </a:p>
                  </a:txBody>
                  <a:tcPr/>
                </a:tc>
                <a:tc>
                  <a:txBody>
                    <a:bodyPr/>
                    <a:lstStyle/>
                    <a:p>
                      <a:pPr algn="ctr"/>
                      <a:r>
                        <a:rPr sz="1000">
                          <a:solidFill>
                            <a:srgbClr val="000000"/>
                          </a:solidFill>
                          <a:latin typeface="Tw Cen MT"/>
                        </a:rPr>
                        <a:t>73</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p:cNvGraphicFramePr>
            <a:graphicFrameLocks noGrp="1"/>
          </p:cNvGraphicFramePr>
          <p:nvPr>
            <p:extLst>
              <p:ext uri="{D42A27DB-BD31-4B8C-83A1-F6EECF244321}">
                <p14:modId xmlns:p14="http://schemas.microsoft.com/office/powerpoint/2010/main" val="1823640849"/>
              </p:ext>
            </p:extLst>
          </p:nvPr>
        </p:nvGraphicFramePr>
        <p:xfrm>
          <a:off x="323529" y="1916833"/>
          <a:ext cx="8215676" cy="2419350"/>
        </p:xfrm>
        <a:graphic>
          <a:graphicData uri="http://schemas.openxmlformats.org/drawingml/2006/table">
            <a:tbl>
              <a:tblPr/>
              <a:tblGrid>
                <a:gridCol w="2088231"/>
                <a:gridCol w="593889"/>
                <a:gridCol w="487658"/>
                <a:gridCol w="487658"/>
                <a:gridCol w="487658"/>
                <a:gridCol w="487658"/>
                <a:gridCol w="487658"/>
                <a:gridCol w="494422"/>
                <a:gridCol w="441350"/>
                <a:gridCol w="441350"/>
                <a:gridCol w="429536"/>
                <a:gridCol w="429536"/>
                <a:gridCol w="429536"/>
                <a:gridCol w="429536"/>
              </a:tblGrid>
              <a:tr h="213489">
                <a:tc>
                  <a:txBody>
                    <a:bodyPr/>
                    <a:lstStyle/>
                    <a:p>
                      <a:pPr algn="l" fontAlgn="b"/>
                      <a:endParaRPr lang="sv-SE" sz="10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1000" b="1" i="0" u="none" strike="noStrike" smtClean="0">
                          <a:solidFill>
                            <a:srgbClr val="FFFFFF"/>
                          </a:solidFill>
                          <a:latin typeface="Arial"/>
                        </a:rPr>
                        <a:t> </a:t>
                      </a:r>
                      <a:endParaRPr lang="sv-SE" sz="1000" b="1" i="0" u="none" strike="noStrike">
                        <a:solidFill>
                          <a:srgbClr val="FFFFFF"/>
                        </a:solidFill>
                        <a:latin typeface="Arial"/>
                      </a:endParaRPr>
                    </a:p>
                    <a:p>
                      <a:pPr algn="l" fontAlgn="b"/>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gridSpan="12">
                  <a:txBody>
                    <a:bodyPr/>
                    <a:lstStyle/>
                    <a:p>
                      <a:pPr algn="l" fontAlgn="b"/>
                      <a:r>
                        <a:rPr lang="sv-SE" sz="1000" b="1" i="0" u="none" strike="noStrike" kern="1200" smtClean="0">
                          <a:solidFill>
                            <a:srgbClr val="FFFFFF"/>
                          </a:solidFill>
                          <a:latin typeface="+mn-lt"/>
                          <a:ea typeface="+mn-ea"/>
                          <a:cs typeface="+mn-cs"/>
                        </a:rPr>
                        <a:t>Månad</a:t>
                      </a:r>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90891">
                <a:tc>
                  <a:txBody>
                    <a:bodyPr/>
                    <a:lstStyle/>
                    <a:p>
                      <a:pPr algn="r" fontAlgn="b"/>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1" i="0" u="none" strike="noStrike" kern="1200" smtClean="0">
                          <a:solidFill>
                            <a:srgbClr val="000000"/>
                          </a:solidFill>
                          <a:latin typeface="Arial"/>
                          <a:ea typeface="+mn-ea"/>
                          <a:cs typeface="+mn-cs"/>
                        </a:rPr>
                        <a:t>Totalt</a:t>
                      </a:r>
                      <a:endParaRPr lang="sv-SE" sz="1000" b="1"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Jan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Feb</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Apr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Maj</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Jul</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Aug</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Sep</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Okt</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Nov</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Dec</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1" i="0" u="none" strike="noStrike" kern="1200" smtClean="0">
                          <a:solidFill>
                            <a:srgbClr val="000000"/>
                          </a:solidFill>
                          <a:latin typeface="Arial"/>
                          <a:ea typeface="+mn-ea"/>
                          <a:cs typeface="+mn-cs"/>
                        </a:rPr>
                        <a:t>Antal ärenden brutto</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r>
                        <a:rPr lang="sv-SE" sz="1000" b="0" i="0" u="none" strike="noStrike" kern="1200" baseline="0" smtClean="0">
                          <a:solidFill>
                            <a:srgbClr val="000000"/>
                          </a:solidFill>
                          <a:latin typeface="Arial"/>
                          <a:ea typeface="+mn-ea"/>
                          <a:cs typeface="+mn-cs"/>
                        </a:rPr>
                        <a:t>     - Ogiltiga</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0" i="0" u="none" strike="noStrike" kern="1200" smtClean="0">
                          <a:solidFill>
                            <a:srgbClr val="000000"/>
                          </a:solidFill>
                          <a:latin typeface="Arial"/>
                          <a:ea typeface="+mn-ea"/>
                          <a:cs typeface="+mn-cs"/>
                        </a:rPr>
                        <a:t>     - Dubbletter</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Bortrensade</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0" i="0" u="none" strike="noStrike" kern="1200" baseline="0" smtClean="0">
                          <a:solidFill>
                            <a:srgbClr val="000000"/>
                          </a:solidFill>
                          <a:latin typeface="Arial"/>
                          <a:ea typeface="+mn-ea"/>
                          <a:cs typeface="+mn-cs"/>
                        </a:rPr>
                        <a:t>     - Övertäckning</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Ogiltig e-postadress</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1" i="0" u="none" strike="noStrike" kern="1200" smtClean="0">
                          <a:solidFill>
                            <a:srgbClr val="000000"/>
                          </a:solidFill>
                          <a:latin typeface="Arial"/>
                          <a:ea typeface="+mn-ea"/>
                          <a:cs typeface="+mn-cs"/>
                        </a:rPr>
                        <a:t>Ogiltiga</a:t>
                      </a:r>
                      <a:r>
                        <a:rPr lang="sv-SE" sz="1000" b="1" i="0" u="none" strike="noStrike" kern="1200" baseline="0" smtClean="0">
                          <a:solidFill>
                            <a:srgbClr val="000000"/>
                          </a:solidFill>
                          <a:latin typeface="Arial"/>
                          <a:ea typeface="+mn-ea"/>
                          <a:cs typeface="+mn-cs"/>
                        </a:rPr>
                        <a:t> totalt</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1" i="0" u="none" strike="noStrike" kern="1200" smtClean="0">
                          <a:solidFill>
                            <a:srgbClr val="000000"/>
                          </a:solidFill>
                          <a:latin typeface="+mn-lt"/>
                          <a:ea typeface="+mn-ea"/>
                          <a:cs typeface="+mn-cs"/>
                        </a:rPr>
                        <a:t>Nettourval</a:t>
                      </a:r>
                      <a:endParaRPr lang="sv-SE" sz="1000" b="1" i="0" u="none" strike="noStrike" kern="120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733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algn="l" defTabSz="914400" rtl="0" eaLnBrk="1" fontAlgn="b" latinLnBrk="0" hangingPunct="1"/>
                      <a:r>
                        <a:rPr lang="sv-SE" sz="1000" b="0" i="0" u="none" strike="noStrike" kern="1200" baseline="0" smtClean="0">
                          <a:solidFill>
                            <a:srgbClr val="000000"/>
                          </a:solidFill>
                          <a:latin typeface="Arial"/>
                          <a:ea typeface="+mn-ea"/>
                          <a:cs typeface="+mn-cs"/>
                        </a:rPr>
                        <a:t>     - Vägran</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0" i="0" u="none" strike="noStrike" kern="1200" baseline="0" smtClean="0">
                          <a:solidFill>
                            <a:srgbClr val="000000"/>
                          </a:solidFill>
                          <a:latin typeface="+mn-lt"/>
                          <a:ea typeface="+mn-ea"/>
                          <a:cs typeface="+mn-cs"/>
                        </a:rPr>
                        <a:t>     - Ej kontakt/ej svar</a:t>
                      </a:r>
                      <a:endParaRPr lang="sv-SE" sz="1000" b="0"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1" i="0" u="none" strike="noStrike" kern="1200" smtClean="0">
                          <a:solidFill>
                            <a:srgbClr val="000000"/>
                          </a:solidFill>
                          <a:latin typeface="+mn-lt"/>
                          <a:ea typeface="+mn-ea"/>
                          <a:cs typeface="+mn-cs"/>
                        </a:rPr>
                        <a:t>Antal</a:t>
                      </a:r>
                      <a:r>
                        <a:rPr lang="sv-SE" sz="1000" b="1" i="0" u="none" strike="noStrike" kern="1200" baseline="0" smtClean="0">
                          <a:solidFill>
                            <a:srgbClr val="000000"/>
                          </a:solidFill>
                          <a:latin typeface="+mn-lt"/>
                          <a:ea typeface="+mn-ea"/>
                          <a:cs typeface="+mn-cs"/>
                        </a:rPr>
                        <a:t> svar</a:t>
                      </a:r>
                      <a:endParaRPr lang="sv-SE" sz="1000" b="1"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5981">
                <a:tc>
                  <a:txBody>
                    <a:bodyPr/>
                    <a:lstStyle/>
                    <a:p>
                      <a:pPr marL="0" algn="l" defTabSz="914400" rtl="0" eaLnBrk="1" fontAlgn="b" latinLnBrk="0" hangingPunct="1"/>
                      <a:r>
                        <a:rPr lang="sv-SE" sz="1000" b="1" i="0" u="none" strike="noStrike" kern="1200" smtClean="0">
                          <a:solidFill>
                            <a:srgbClr val="000000"/>
                          </a:solidFill>
                          <a:latin typeface="+mn-lt"/>
                          <a:ea typeface="+mn-ea"/>
                          <a:cs typeface="+mn-cs"/>
                        </a:rPr>
                        <a:t>Svarsfrekvens %</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1790942734"/>
              </p:ext>
            </p:extLst>
          </p:nvPr>
        </p:nvGraphicFramePr>
        <p:xfrm>
          <a:off x="323528" y="4725144"/>
          <a:ext cx="8208912" cy="1233043"/>
        </p:xfrm>
        <a:graphic>
          <a:graphicData uri="http://schemas.openxmlformats.org/drawingml/2006/table">
            <a:tbl>
              <a:tblPr/>
              <a:tblGrid>
                <a:gridCol w="1080120"/>
                <a:gridCol w="7128792"/>
              </a:tblGrid>
              <a:tr h="127480">
                <a:tc>
                  <a:txBody>
                    <a:bodyPr/>
                    <a:lstStyle/>
                    <a:p>
                      <a:pPr algn="l" fontAlgn="b"/>
                      <a:endParaRPr lang="sv-SE" sz="800" b="1" i="0" u="none" strike="noStrike" smtClean="0">
                        <a:solidFill>
                          <a:srgbClr val="FFFFFF"/>
                        </a:solidFill>
                        <a:latin typeface="Arial"/>
                      </a:endParaRPr>
                    </a:p>
                    <a:p>
                      <a:pPr algn="l" fontAlgn="b"/>
                      <a:r>
                        <a:rPr lang="sv-SE" sz="800" b="1" i="0" u="none" strike="noStrike" smtClean="0">
                          <a:solidFill>
                            <a:srgbClr val="FFFFFF"/>
                          </a:solidFill>
                          <a:latin typeface="Arial"/>
                        </a:rPr>
                        <a:t>Orsak</a:t>
                      </a:r>
                      <a:endParaRPr lang="sv-SE" sz="8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800" b="1" i="0" u="none" strike="noStrike" smtClean="0">
                          <a:solidFill>
                            <a:srgbClr val="FFFFFF"/>
                          </a:solidFill>
                          <a:latin typeface="Arial"/>
                        </a:rPr>
                        <a:t>Förklaring</a:t>
                      </a:r>
                      <a:endParaRPr lang="sv-SE" sz="8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27984">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Ogiltiga</a:t>
                      </a: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det saknas kontaktuppgifter till, varken e-postadress eller telefonnummer finns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Dubbletter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redan haft en enkät inom samma myndighetsområde. Respondenter ska max få en enkät per myndighetsområde och halvår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21890">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Bortrensade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Företag som rensats bort på uppdrag av SKL, exempelvis cirkusar och vissa skyltbolag. Då dessa har många ärenden i flera olika kommuner skulle de få för många enkäter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Övertäckning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Exempelvis mottagare som vi försökt nå men som säger att de inte känner till ärendet, sådana som slutat, företag som upphört etc.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3167">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 e-postadress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E-postadress fanns i inrapporterat underlag, men det blev studs på mailutskicket. Inget telefonnummer fanns angivet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Vägran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 av olika anledningar ej vill delta i undersökningen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Ej kontakt/ej svar</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a:t>
                      </a:r>
                      <a:r>
                        <a:rPr lang="sv-SE" sz="800" baseline="0" smtClean="0">
                          <a:effectLst/>
                          <a:latin typeface="Calibri" panose="020F0502020204030204" pitchFamily="34" charset="0"/>
                          <a:ea typeface="Calibri" panose="020F0502020204030204" pitchFamily="34" charset="0"/>
                          <a:cs typeface="Times New Roman" panose="02020603050405020304" pitchFamily="18" charset="0"/>
                        </a:rPr>
                        <a:t> vi ej kommit i kontakt med varken via e-post eller via telefon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2" name="Platshållare för bildnummer 1"/>
          <p:cNvSpPr>
            <a:spLocks noGrp="1"/>
          </p:cNvSpPr>
          <p:nvPr>
            <p:ph type="sldNum" sz="quarter" idx="12"/>
          </p:nvPr>
        </p:nvSpPr>
        <p:spPr/>
        <p:txBody>
          <a:bodyPr/>
          <a:lstStyle/>
          <a:p>
            <a:fld id="{FC445DDD-3D57-420D-9146-A21BF5282B9D}" type="slidenum">
              <a:rPr lang="sv-SE" smtClean="0"/>
              <a:t>25</a:t>
            </a:fld>
            <a:endParaRPr lang="sv-SE" smtClean="0"/>
          </a:p>
        </p:txBody>
      </p:sp>
      <p:sp>
        <p:nvSpPr>
          <p:cNvPr id="15"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6"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7"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Bortfallsredovisning</a:t>
            </a:r>
          </a:p>
        </p:txBody>
      </p:sp>
      <p:sp>
        <p:nvSpPr>
          <p:cNvPr id="18"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Hela kommunen</a:t>
            </a:r>
          </a:p>
        </p:txBody>
      </p:sp>
      <p:sp>
        <p:nvSpPr>
          <p:cNvPr id="19"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065080710"/>
      </p:ext>
    </p:extLst>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32206EB-9E4F-4327-99D1-3DBF2C457A3B}" type="slidenum">
              <a:rPr lang="en-US"/>
              <a:t>250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1329</a:t>
                      </a:r>
                    </a:p>
                  </a:txBody>
                  <a:tcPr/>
                </a:tc>
                <a:tc>
                  <a:txBody>
                    <a:bodyPr/>
                    <a:lstStyle/>
                    <a:p>
                      <a:pPr algn="ctr"/>
                      <a:r>
                        <a:rPr sz="1000">
                          <a:solidFill>
                            <a:srgbClr val="000000"/>
                          </a:solidFill>
                          <a:latin typeface="Tw Cen MT"/>
                        </a:rPr>
                        <a:t>1603</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35</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E07A535-6E6D-4C2E-BEEC-90D4A241B711}" type="slidenum">
              <a:rPr lang="en-US"/>
              <a:t>251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430</a:t>
                      </a:r>
                    </a:p>
                  </a:txBody>
                  <a:tcPr/>
                </a:tc>
                <a:tc>
                  <a:txBody>
                    <a:bodyPr/>
                    <a:lstStyle/>
                    <a:p>
                      <a:pPr algn="ctr"/>
                      <a:r>
                        <a:rPr sz="1000">
                          <a:solidFill>
                            <a:srgbClr val="000000"/>
                          </a:solidFill>
                          <a:latin typeface="Tw Cen MT"/>
                        </a:rPr>
                        <a:t>1039</a:t>
                      </a:r>
                    </a:p>
                  </a:txBody>
                  <a:tcPr/>
                </a:tc>
                <a:tc>
                  <a:txBody>
                    <a:bodyPr/>
                    <a:lstStyle/>
                    <a:p>
                      <a:pPr algn="ctr"/>
                      <a:r>
                        <a:rPr sz="1000">
                          <a:solidFill>
                            <a:srgbClr val="000000"/>
                          </a:solidFill>
                          <a:latin typeface="Tw Cen MT"/>
                        </a:rPr>
                        <a:t>187</a:t>
                      </a:r>
                    </a:p>
                  </a:txBody>
                  <a:tcPr/>
                </a:tc>
                <a:tc>
                  <a:txBody>
                    <a:bodyPr/>
                    <a:lstStyle/>
                    <a:p>
                      <a:pPr algn="ctr"/>
                      <a:r>
                        <a:rPr sz="1000">
                          <a:solidFill>
                            <a:srgbClr val="000000"/>
                          </a:solidFill>
                          <a:latin typeface="Tw Cen MT"/>
                        </a:rPr>
                        <a:t>2368</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35</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56</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kontaktsätt</a:t>
            </a:r>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0B3FB66-2683-45E9-8AE0-565FC5FA115D}" type="slidenum">
              <a:rPr lang="en-US"/>
              <a:t>252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1566</a:t>
                      </a:r>
                    </a:p>
                  </a:txBody>
                  <a:tcPr/>
                </a:tc>
                <a:tc>
                  <a:txBody>
                    <a:bodyPr/>
                    <a:lstStyle/>
                    <a:p>
                      <a:pPr algn="ctr"/>
                      <a:r>
                        <a:rPr sz="1000">
                          <a:solidFill>
                            <a:srgbClr val="000000"/>
                          </a:solidFill>
                          <a:latin typeface="Tw Cen MT"/>
                        </a:rPr>
                        <a:t>879</a:t>
                      </a:r>
                    </a:p>
                  </a:txBody>
                  <a:tcPr/>
                </a:tc>
                <a:tc>
                  <a:txBody>
                    <a:bodyPr/>
                    <a:lstStyle/>
                    <a:p>
                      <a:pPr algn="ctr"/>
                      <a:r>
                        <a:rPr sz="1000">
                          <a:solidFill>
                            <a:srgbClr val="000000"/>
                          </a:solidFill>
                          <a:latin typeface="Tw Cen MT"/>
                        </a:rPr>
                        <a:t>1082</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36</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40</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info</a:t>
            </a:r>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2AF5516-50C9-466F-98A4-986A1D912925}" type="slidenum">
              <a:rPr lang="en-US"/>
              <a:t>253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551</a:t>
                      </a:r>
                    </a:p>
                  </a:txBody>
                  <a:tcPr/>
                </a:tc>
                <a:tc>
                  <a:txBody>
                    <a:bodyPr/>
                    <a:lstStyle/>
                    <a:p>
                      <a:pPr algn="ctr"/>
                      <a:r>
                        <a:rPr sz="1000">
                          <a:solidFill>
                            <a:srgbClr val="000000"/>
                          </a:solidFill>
                          <a:latin typeface="Tw Cen MT"/>
                        </a:rPr>
                        <a:t>977</a:t>
                      </a:r>
                    </a:p>
                  </a:txBody>
                  <a:tcPr/>
                </a:tc>
                <a:tc>
                  <a:txBody>
                    <a:bodyPr/>
                    <a:lstStyle/>
                    <a:p>
                      <a:pPr algn="ctr"/>
                      <a:r>
                        <a:rPr sz="1000">
                          <a:solidFill>
                            <a:srgbClr val="000000"/>
                          </a:solidFill>
                          <a:latin typeface="Tw Cen MT"/>
                        </a:rPr>
                        <a:t>710</a:t>
                      </a:r>
                    </a:p>
                  </a:txBody>
                  <a:tcPr/>
                </a:tc>
                <a:tc>
                  <a:txBody>
                    <a:bodyPr/>
                    <a:lstStyle/>
                    <a:p>
                      <a:pPr algn="ctr"/>
                      <a:r>
                        <a:rPr sz="1000">
                          <a:solidFill>
                            <a:srgbClr val="000000"/>
                          </a:solidFill>
                          <a:latin typeface="Tw Cen MT"/>
                        </a:rPr>
                        <a:t>669</a:t>
                      </a:r>
                    </a:p>
                  </a:txBody>
                  <a:tcPr/>
                </a:tc>
                <a:tc>
                  <a:txBody>
                    <a:bodyPr/>
                    <a:lstStyle/>
                    <a:p>
                      <a:pPr algn="ctr"/>
                      <a:r>
                        <a:rPr sz="1000">
                          <a:solidFill>
                            <a:srgbClr val="000000"/>
                          </a:solidFill>
                          <a:latin typeface="Tw Cen MT"/>
                        </a:rPr>
                        <a:t>463</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avgift rimlig</a:t>
            </a:r>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AE529A0-4FB6-45E4-BF71-147F4C64DA2C}" type="slidenum">
              <a:rPr lang="en-US"/>
              <a:t>254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860</a:t>
                      </a:r>
                    </a:p>
                  </a:txBody>
                  <a:tcPr/>
                </a:tc>
                <a:tc>
                  <a:txBody>
                    <a:bodyPr/>
                    <a:lstStyle/>
                    <a:p>
                      <a:pPr algn="ctr"/>
                      <a:r>
                        <a:rPr sz="1000">
                          <a:solidFill>
                            <a:srgbClr val="000000"/>
                          </a:solidFill>
                          <a:latin typeface="Tw Cen MT"/>
                        </a:rPr>
                        <a:t>517</a:t>
                      </a:r>
                    </a:p>
                  </a:txBody>
                  <a:tcPr/>
                </a:tc>
                <a:tc>
                  <a:txBody>
                    <a:bodyPr/>
                    <a:lstStyle/>
                    <a:p>
                      <a:pPr algn="ctr"/>
                      <a:r>
                        <a:rPr sz="1000">
                          <a:solidFill>
                            <a:srgbClr val="000000"/>
                          </a:solidFill>
                          <a:latin typeface="Tw Cen MT"/>
                        </a:rPr>
                        <a:t>2700</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58</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erfarenhet</a:t>
            </a:r>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FF428FE-F41D-435D-9B87-EC46FA39B44F}" type="slidenum">
              <a:rPr lang="en-US"/>
              <a:t>255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2306</a:t>
                      </a:r>
                    </a:p>
                  </a:txBody>
                  <a:tcPr/>
                </a:tc>
                <a:tc>
                  <a:txBody>
                    <a:bodyPr/>
                    <a:lstStyle/>
                    <a:p>
                      <a:pPr algn="ctr"/>
                      <a:r>
                        <a:rPr sz="1000">
                          <a:solidFill>
                            <a:srgbClr val="000000"/>
                          </a:solidFill>
                          <a:latin typeface="Tw Cen MT"/>
                        </a:rPr>
                        <a:t>384</a:t>
                      </a:r>
                    </a:p>
                  </a:txBody>
                  <a:tcPr/>
                </a:tc>
                <a:tc>
                  <a:txBody>
                    <a:bodyPr/>
                    <a:lstStyle/>
                    <a:p>
                      <a:pPr algn="ctr"/>
                      <a:r>
                        <a:rPr sz="1000">
                          <a:solidFill>
                            <a:srgbClr val="000000"/>
                          </a:solidFill>
                          <a:latin typeface="Tw Cen MT"/>
                        </a:rPr>
                        <a:t>1382</a:t>
                      </a:r>
                    </a:p>
                  </a:txBody>
                  <a:tcPr/>
                </a:tc>
                <a:tc>
                  <a:txBody>
                    <a:bodyPr/>
                    <a:lstStyle/>
                    <a:p>
                      <a:pPr algn="ctr"/>
                      <a:r>
                        <a:rPr sz="1000">
                          <a:solidFill>
                            <a:srgbClr val="000000"/>
                          </a:solidFill>
                          <a:latin typeface="Tw Cen MT"/>
                        </a:rPr>
                        <a:t>4083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47</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82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50</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90</a:t>
                      </a:r>
                    </a:p>
                  </a:txBody>
                  <a:tcPr/>
                </a:tc>
              </a:tr>
            </a:tbl>
          </a:graphicData>
        </a:graphic>
      </p:graphicFrame>
      <p:sp>
        <p:nvSpPr>
          <p:cNvPr id="6"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7"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NKI efter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10ACCA6-7CD7-4794-8C3F-DE29E7FBD7DC}" type="slidenum">
              <a:rPr lang="en-US"/>
              <a:t>256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kön</a:t>
            </a:r>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5DF8EC5-B5C7-4682-A0D6-67537FE79C38}" type="slidenum">
              <a:rPr lang="en-US"/>
              <a:t>257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ålder</a:t>
            </a:r>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254A43E-9D78-48D2-A8DC-A1195CE983DE}" type="slidenum">
              <a:rPr lang="en-US"/>
              <a:t>258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bransch</a:t>
            </a:r>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62F84AC-8428-475E-9721-8071C71CDFE7}" type="slidenum">
              <a:rPr lang="en-US"/>
              <a:t>259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antal anställda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4833D6C-2F49-45A7-8718-D64FDF6E7475}" type="slidenum">
              <a:rPr lang="en-US"/>
              <a:t>26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Ärendefördelning</a:t>
            </a:r>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61AAEBC-B40D-4785-BBE5-C947F17D5606}" type="slidenum">
              <a:rPr lang="en-US"/>
              <a:t>260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F512CDA-DCA3-4C1B-A739-8E9C40937AC2}" type="slidenum">
              <a:rPr lang="en-US"/>
              <a:t>261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1D5188E-FEEF-4D1B-ADFF-4FD43B12E626}" type="slidenum">
              <a:rPr lang="en-US"/>
              <a:t>262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kontaktsätt</a:t>
            </a:r>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33200D8-EB24-4F1E-B280-4C729C5400D4}" type="slidenum">
              <a:rPr lang="en-US"/>
              <a:t>263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info</a:t>
            </a:r>
          </a:p>
        </p:txBody>
      </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36F5469-257D-4C3A-8033-45FF3644B242}" type="slidenum">
              <a:rPr lang="en-US"/>
              <a:t>264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avgift rimlig</a:t>
            </a:r>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ECA99E0-9FED-4BEF-AA14-9B9CDA075815}" type="slidenum">
              <a:rPr lang="en-US"/>
              <a:t>265</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erfarenhet</a:t>
            </a:r>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73C494A-8F4A-4DAD-BB15-990308C3DFCF}" type="slidenum">
              <a:rPr lang="en-US"/>
              <a:t>266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103390" y="13970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Miljö- och hälsoskydd</a:t>
            </a:r>
          </a:p>
        </p:txBody>
      </p:sp>
      <p:sp>
        <p:nvSpPr>
          <p:cNvPr id="6" name="New shape"/>
          <p:cNvSpPr/>
          <p:nvPr/>
        </p:nvSpPr>
        <p:spPr>
          <a:xfrm>
            <a:off x="7103390" y="1600200"/>
            <a:ext cx="1977110"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Bakgrundsfråga: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a:xfrm>
            <a:off x="827088" y="1196975"/>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35851" name="Rectangle 11"/>
          <p:cNvSpPr>
            <a:spLocks noChangeArrowheads="1"/>
          </p:cNvSpPr>
          <p:nvPr/>
        </p:nvSpPr>
        <p:spPr>
          <a:xfrm>
            <a:off x="323528" y="105273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2800">
                <a:solidFill>
                  <a:schemeClr val="bg1"/>
                </a:solidFill>
              </a:rPr>
              <a:t>Verksamhetsområden </a:t>
            </a:r>
          </a:p>
        </p:txBody>
      </p:sp>
      <p:sp>
        <p:nvSpPr>
          <p:cNvPr id="35852" name="Rectangle 12"/>
          <p:cNvSpPr>
            <a:spLocks noChangeArrowheads="1"/>
          </p:cNvSpPr>
          <p:nvPr/>
        </p:nvSpPr>
        <p:spPr>
          <a:xfrm>
            <a:off x="827088" y="25654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spcBef>
                <a:spcPct val="20000"/>
              </a:spcBef>
              <a:buFontTx/>
              <a:buChar char="•"/>
            </a:pPr>
            <a:r>
              <a:rPr lang="sv-SE" smtClean="0"/>
              <a:t>Brandskydd</a:t>
            </a:r>
          </a:p>
          <a:p>
            <a:pPr marL="342900" indent="-342900">
              <a:spcBef>
                <a:spcPct val="20000"/>
              </a:spcBef>
              <a:buFontTx/>
              <a:buChar char="•"/>
            </a:pPr>
            <a:r>
              <a:rPr lang="sv-SE" smtClean="0"/>
              <a:t>Bygglov </a:t>
            </a:r>
            <a:endParaRPr lang="sv-SE"/>
          </a:p>
          <a:p>
            <a:pPr marL="342900" indent="-342900">
              <a:spcBef>
                <a:spcPct val="20000"/>
              </a:spcBef>
              <a:buFontTx/>
              <a:buChar char="•"/>
            </a:pPr>
            <a:r>
              <a:rPr lang="sv-SE"/>
              <a:t>Markupplåtelser </a:t>
            </a:r>
            <a:endParaRPr lang="sv-SE" smtClean="0"/>
          </a:p>
          <a:p>
            <a:pPr marL="342900" indent="-342900">
              <a:spcBef>
                <a:spcPct val="20000"/>
              </a:spcBef>
              <a:buFontTx/>
              <a:buChar char="•"/>
            </a:pPr>
            <a:r>
              <a:rPr lang="sv-SE"/>
              <a:t>Serveringstillstånd </a:t>
            </a:r>
          </a:p>
          <a:p>
            <a:pPr marL="342900" indent="-342900">
              <a:spcBef>
                <a:spcPct val="20000"/>
              </a:spcBef>
              <a:buFontTx/>
              <a:buChar char="•"/>
            </a:pPr>
            <a:r>
              <a:rPr lang="sv-SE" smtClean="0"/>
              <a:t>Miljö- och hälsoskydd</a:t>
            </a:r>
          </a:p>
          <a:p>
            <a:pPr marL="342900" indent="-342900">
              <a:spcBef>
                <a:spcPct val="20000"/>
              </a:spcBef>
              <a:buFontTx/>
              <a:buChar char="•"/>
            </a:pPr>
            <a:r>
              <a:rPr lang="sv-SE" smtClean="0"/>
              <a:t>Livsmedelskontroll </a:t>
            </a:r>
            <a:endParaRPr lang="sv-SE"/>
          </a:p>
        </p:txBody>
      </p:sp>
      <p:sp>
        <p:nvSpPr>
          <p:cNvPr id="11" name="Rektangel 10"/>
          <p:cNvSpPr/>
          <p:nvPr/>
        </p:nvSpPr>
        <p:spPr>
          <a:xfrm>
            <a:off x="834669" y="4202112"/>
            <a:ext cx="41764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2" name="Platshållare för bildnummer 1"/>
          <p:cNvSpPr>
            <a:spLocks noGrp="1"/>
          </p:cNvSpPr>
          <p:nvPr>
            <p:ph type="sldNum" sz="quarter" idx="12"/>
          </p:nvPr>
        </p:nvSpPr>
        <p:spPr/>
        <p:txBody>
          <a:bodyPr/>
          <a:lstStyle/>
          <a:p>
            <a:fld id="{1813CAF5-7AB8-46DD-86AA-7E2C20893FC2}" type="slidenum">
              <a:rPr lang="sv-SE" smtClean="0"/>
              <a:t>267</a:t>
            </a:fld>
            <a:endParaRPr lang="sv-SE" smtClean="0"/>
          </a:p>
        </p:txBody>
      </p:sp>
    </p:spTree>
    <p:extLst>
      <p:ext uri="{BB962C8B-B14F-4D97-AF65-F5344CB8AC3E}">
        <p14:creationId xmlns:p14="http://schemas.microsoft.com/office/powerpoint/2010/main" val="2240917590"/>
      </p:ext>
    </p:extLst>
  </p:cSld>
  <p:clrMapOvr>
    <a:masterClrMapping/>
  </p:clrMapOvr>
  <p:transition spd="slow"/>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9C102D2-4C44-467D-A11E-0BDC1D15DFD0}" type="slidenum">
              <a:rPr lang="sv-SE" smtClean="0"/>
              <a:t>268</a:t>
            </a:fld>
            <a:endParaRPr lang="sv-SE" smtClean="0"/>
          </a:p>
        </p:txBody>
      </p:sp>
      <p:sp>
        <p:nvSpPr>
          <p:cNvPr id="5" name="Rectangle 12"/>
          <p:cNvSpPr>
            <a:spLocks noChangeArrowheads="1"/>
          </p:cNvSpPr>
          <p:nvPr/>
        </p:nvSpPr>
        <p:spPr>
          <a:xfrm>
            <a:off x="755416" y="1484784"/>
            <a:ext cx="7644940" cy="4824536"/>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573268" cy="441385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Livsmedelskontroll hamnar på 74, vilket är högt. </a:t>
            </a:r>
          </a:p>
          <a:p>
            <a:endParaRPr lang="sv-SE" sz="1600" dirty="0" smtClean="0"/>
          </a:p>
          <a:p>
            <a:r>
              <a:rPr lang="sv-SE" sz="1600" dirty="0" smtClean="0"/>
              <a:t>Svarsfrekvensen </a:t>
            </a:r>
            <a:r>
              <a:rPr lang="sv-SE" sz="1600" dirty="0"/>
              <a:t>för Livsmedelskontroll blev 55 %, vilket är godkänt.</a:t>
            </a:r>
          </a:p>
          <a:p>
            <a:endParaRPr lang="sv-SE" sz="1600" dirty="0" smtClean="0"/>
          </a:p>
          <a:p>
            <a:r>
              <a:rPr lang="sv-SE" sz="1600" dirty="0" smtClean="0"/>
              <a:t>Uppdelat </a:t>
            </a:r>
            <a:r>
              <a:rPr lang="sv-SE" sz="1600" dirty="0"/>
              <a:t>på olika målgrupper får Företag NKI 74 och Övriga får NKI </a:t>
            </a:r>
            <a:r>
              <a:rPr lang="sv-SE" sz="1600" dirty="0" smtClean="0"/>
              <a:t>77. Noterbart är att antalet svar inom Övriga var relativt få varför siffran bör tolkas med försiktighet.  </a:t>
            </a:r>
            <a:endParaRPr lang="sv-SE" sz="1600" dirty="0"/>
          </a:p>
          <a:p>
            <a:endParaRPr lang="sv-SE" sz="1600" dirty="0" smtClean="0"/>
          </a:p>
          <a:p>
            <a:r>
              <a:rPr lang="sv-SE" sz="1600" dirty="0" smtClean="0"/>
              <a:t>Bland </a:t>
            </a:r>
            <a:r>
              <a:rPr lang="sv-SE" sz="1600" dirty="0"/>
              <a:t>Män hamnar NKI på 72 och bland Kvinnor på 78.</a:t>
            </a:r>
          </a:p>
          <a:p>
            <a:pPr marL="0" indent="0">
              <a:buNone/>
            </a:pPr>
            <a:r>
              <a:rPr lang="sv-SE" sz="1600" dirty="0"/>
              <a:t> </a:t>
            </a:r>
          </a:p>
          <a:p>
            <a:pPr marL="0" indent="0">
              <a:buNone/>
            </a:pPr>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0"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Livsmedelskontroll</a:t>
            </a:r>
          </a:p>
        </p:txBody>
      </p:sp>
      <p:sp>
        <p:nvSpPr>
          <p:cNvPr id="11"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953151399"/>
      </p:ext>
    </p:extLst>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50083AB-8D43-4534-9800-CFD101491A24}" type="slidenum">
              <a:rPr lang="sv-SE" smtClean="0"/>
              <a:t>269</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Betygsindex per respektive serviceområde</a:t>
            </a:r>
            <a:r>
              <a:rPr lang="sv-SE" sz="1600" dirty="0" smtClean="0"/>
              <a:t>:</a:t>
            </a:r>
          </a:p>
          <a:p>
            <a:pPr marL="0" indent="0">
              <a:buNone/>
            </a:pPr>
            <a:endParaRPr lang="sv-SE" sz="1600" dirty="0"/>
          </a:p>
          <a:p>
            <a:pPr marL="0" indent="0">
              <a:buNone/>
            </a:pPr>
            <a:r>
              <a:rPr lang="sv-SE" sz="1600" dirty="0"/>
              <a:t>	- Tillgänglighet 69</a:t>
            </a:r>
          </a:p>
          <a:p>
            <a:pPr marL="0" indent="0">
              <a:buNone/>
            </a:pPr>
            <a:r>
              <a:rPr lang="sv-SE" sz="1600" dirty="0"/>
              <a:t>	- Information 71</a:t>
            </a:r>
          </a:p>
          <a:p>
            <a:pPr marL="0" indent="0">
              <a:buNone/>
            </a:pPr>
            <a:r>
              <a:rPr lang="sv-SE" sz="1600" dirty="0"/>
              <a:t>	- Bemötande 81</a:t>
            </a:r>
          </a:p>
          <a:p>
            <a:pPr marL="0" indent="0">
              <a:buNone/>
            </a:pPr>
            <a:r>
              <a:rPr lang="sv-SE" sz="1600" dirty="0"/>
              <a:t>	- Kompetens 74</a:t>
            </a:r>
          </a:p>
          <a:p>
            <a:pPr marL="0" indent="0">
              <a:buNone/>
            </a:pPr>
            <a:r>
              <a:rPr lang="sv-SE" sz="1600" dirty="0"/>
              <a:t>	- Rättssäkerhet 69</a:t>
            </a:r>
          </a:p>
          <a:p>
            <a:pPr marL="0" indent="0">
              <a:buNone/>
            </a:pPr>
            <a:r>
              <a:rPr lang="sv-SE" sz="1600" dirty="0"/>
              <a:t>	- Effektivitet 74</a:t>
            </a:r>
          </a:p>
          <a:p>
            <a:endParaRPr lang="sv-SE" sz="1600" dirty="0" smtClean="0"/>
          </a:p>
          <a:p>
            <a:r>
              <a:rPr lang="sv-SE" sz="1600" dirty="0" smtClean="0"/>
              <a:t>Det </a:t>
            </a:r>
            <a:r>
              <a:rPr lang="sv-SE" sz="1600" dirty="0"/>
              <a:t>var för få svar och/eller r2-värdet är under 0,8 inom </a:t>
            </a:r>
            <a:r>
              <a:rPr lang="sv-SE" sz="1600" dirty="0" smtClean="0"/>
              <a:t>Livsmedelskontroll, </a:t>
            </a:r>
            <a:r>
              <a:rPr lang="sv-SE" sz="1600" dirty="0"/>
              <a:t>vilket gör att drivkraftsanalyser ej går att få fram. </a:t>
            </a:r>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Livsmedelskontroll</a:t>
            </a:r>
          </a:p>
        </p:txBody>
      </p:sp>
      <p:sp>
        <p:nvSpPr>
          <p:cNvPr id="13"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8753699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0341121-62CE-4F94-BED1-E48170A88A2C}" type="slidenum">
              <a:rPr lang="en-US"/>
              <a:t>27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Svarsfördelning</a:t>
            </a: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1A0932B-F574-418B-A3AF-9FBB70B197EF}" type="slidenum">
              <a:rPr lang="sv-SE" smtClean="0"/>
              <a:t>270</a:t>
            </a:fld>
            <a:endParaRPr lang="sv-SE" smtClean="0"/>
          </a:p>
        </p:txBody>
      </p:sp>
      <p:sp>
        <p:nvSpPr>
          <p:cNvPr id="1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2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2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Kundcitat</a:t>
            </a:r>
          </a:p>
        </p:txBody>
      </p:sp>
      <p:sp>
        <p:nvSpPr>
          <p:cNvPr id="8"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Livsmedelskontroll</a:t>
            </a:r>
            <a:endParaRPr lang="sv-SE" sz="1200" b="1" dirty="0">
              <a:solidFill>
                <a:prstClr val="black"/>
              </a:solidFill>
              <a:latin typeface="Tw Cen MT"/>
            </a:endParaRPr>
          </a:p>
        </p:txBody>
      </p:sp>
      <p:sp>
        <p:nvSpPr>
          <p:cNvPr id="9"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
        <p:nvSpPr>
          <p:cNvPr id="10"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sp>
        <p:nvSpPr>
          <p:cNvPr id="11" name="TextBox 8"/>
          <p:cNvSpPr txBox="1"/>
          <p:nvPr/>
        </p:nvSpPr>
        <p:spPr>
          <a:xfrm>
            <a:off x="758886" y="4470955"/>
            <a:ext cx="2102372" cy="430887"/>
          </a:xfrm>
          <a:prstGeom prst="rect">
            <a:avLst/>
          </a:prstGeom>
          <a:noFill/>
        </p:spPr>
        <p:txBody>
          <a:bodyPr wrap="square" rtlCol="0">
            <a:spAutoFit/>
          </a:bodyPr>
          <a:lstStyle/>
          <a:p>
            <a:r>
              <a:rPr lang="sv-SE" sz="1100" dirty="0" smtClean="0"/>
              <a:t>”Sett till helhetsbilden är jag väldigt </a:t>
            </a:r>
            <a:r>
              <a:rPr lang="sv-SE" sz="1100" dirty="0"/>
              <a:t>nöjd med </a:t>
            </a:r>
            <a:r>
              <a:rPr lang="sv-SE" sz="1100" dirty="0" smtClean="0"/>
              <a:t>kontakten.”</a:t>
            </a:r>
            <a:endParaRPr lang="sv-SE" sz="1100" dirty="0"/>
          </a:p>
        </p:txBody>
      </p:sp>
      <p:sp>
        <p:nvSpPr>
          <p:cNvPr id="12" name="Oval Callout 12"/>
          <p:cNvSpPr/>
          <p:nvPr/>
        </p:nvSpPr>
        <p:spPr>
          <a:xfrm>
            <a:off x="501105" y="3932475"/>
            <a:ext cx="2405721" cy="1507848"/>
          </a:xfrm>
          <a:prstGeom prst="wedgeEllipseCallout">
            <a:avLst>
              <a:gd name="adj1" fmla="val 60660"/>
              <a:gd name="adj2" fmla="val -430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Picture 2" descr="http://a2.mndcdn.com/image/upload/t_article_v2/lhayqbh84x765bwd0iexh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977" y="3369796"/>
            <a:ext cx="821545" cy="123412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Callout 12"/>
          <p:cNvSpPr/>
          <p:nvPr/>
        </p:nvSpPr>
        <p:spPr>
          <a:xfrm>
            <a:off x="552653" y="1628800"/>
            <a:ext cx="2514838" cy="1918953"/>
          </a:xfrm>
          <a:prstGeom prst="wedgeEllipseCallout">
            <a:avLst>
              <a:gd name="adj1" fmla="val 58883"/>
              <a:gd name="adj2" fmla="val 443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Oval Callout 12"/>
          <p:cNvSpPr/>
          <p:nvPr/>
        </p:nvSpPr>
        <p:spPr>
          <a:xfrm>
            <a:off x="4644009" y="1920429"/>
            <a:ext cx="2304256" cy="1362302"/>
          </a:xfrm>
          <a:prstGeom prst="wedgeEllipseCallout">
            <a:avLst>
              <a:gd name="adj1" fmla="val -65246"/>
              <a:gd name="adj2" fmla="val 555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Box 8"/>
          <p:cNvSpPr txBox="1"/>
          <p:nvPr/>
        </p:nvSpPr>
        <p:spPr>
          <a:xfrm>
            <a:off x="804454" y="2097095"/>
            <a:ext cx="2102372" cy="1107996"/>
          </a:xfrm>
          <a:prstGeom prst="rect">
            <a:avLst/>
          </a:prstGeom>
          <a:noFill/>
        </p:spPr>
        <p:txBody>
          <a:bodyPr wrap="square" rtlCol="0">
            <a:spAutoFit/>
          </a:bodyPr>
          <a:lstStyle/>
          <a:p>
            <a:r>
              <a:rPr lang="sv-SE" sz="1100" dirty="0" smtClean="0"/>
              <a:t>”Jag </a:t>
            </a:r>
            <a:r>
              <a:rPr lang="sv-SE" sz="1100" dirty="0"/>
              <a:t>tror att många mindre näringsställen skulle vara hjälpta av mer information förutom tillsynen, men vi ingår i en kedja så vi har redan omfattande interna </a:t>
            </a:r>
            <a:r>
              <a:rPr lang="sv-SE" sz="1100" dirty="0" smtClean="0"/>
              <a:t>rutiner.”</a:t>
            </a:r>
            <a:endParaRPr lang="sv-SE" sz="1100" dirty="0"/>
          </a:p>
        </p:txBody>
      </p:sp>
      <p:sp>
        <p:nvSpPr>
          <p:cNvPr id="17" name="TextBox 8"/>
          <p:cNvSpPr txBox="1"/>
          <p:nvPr/>
        </p:nvSpPr>
        <p:spPr>
          <a:xfrm>
            <a:off x="5004048" y="2427188"/>
            <a:ext cx="2102372" cy="261610"/>
          </a:xfrm>
          <a:prstGeom prst="rect">
            <a:avLst/>
          </a:prstGeom>
          <a:noFill/>
        </p:spPr>
        <p:txBody>
          <a:bodyPr wrap="square" rtlCol="0">
            <a:spAutoFit/>
          </a:bodyPr>
          <a:lstStyle/>
          <a:p>
            <a:r>
              <a:rPr lang="sv-SE" sz="1100" dirty="0" smtClean="0"/>
              <a:t>”De </a:t>
            </a:r>
            <a:r>
              <a:rPr lang="sv-SE" sz="1100" dirty="0"/>
              <a:t>kan sänka </a:t>
            </a:r>
            <a:r>
              <a:rPr lang="sv-SE" sz="1100" dirty="0" smtClean="0"/>
              <a:t>priset.”</a:t>
            </a:r>
            <a:endParaRPr lang="sv-SE" sz="1100" dirty="0"/>
          </a:p>
        </p:txBody>
      </p:sp>
      <p:sp>
        <p:nvSpPr>
          <p:cNvPr id="18" name="Oval Callout 12"/>
          <p:cNvSpPr/>
          <p:nvPr/>
        </p:nvSpPr>
        <p:spPr>
          <a:xfrm>
            <a:off x="5258729" y="3632393"/>
            <a:ext cx="2405721" cy="1507848"/>
          </a:xfrm>
          <a:prstGeom prst="wedgeEllipseCallout">
            <a:avLst>
              <a:gd name="adj1" fmla="val -84647"/>
              <a:gd name="adj2" fmla="val -385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Box 8"/>
          <p:cNvSpPr txBox="1"/>
          <p:nvPr/>
        </p:nvSpPr>
        <p:spPr>
          <a:xfrm>
            <a:off x="5600800" y="4180399"/>
            <a:ext cx="2102372" cy="430887"/>
          </a:xfrm>
          <a:prstGeom prst="rect">
            <a:avLst/>
          </a:prstGeom>
          <a:noFill/>
        </p:spPr>
        <p:txBody>
          <a:bodyPr wrap="square" rtlCol="0">
            <a:spAutoFit/>
          </a:bodyPr>
          <a:lstStyle/>
          <a:p>
            <a:r>
              <a:rPr lang="sv-SE" sz="1100" dirty="0" smtClean="0"/>
              <a:t>”timingen </a:t>
            </a:r>
            <a:r>
              <a:rPr lang="sv-SE" sz="1100" dirty="0"/>
              <a:t>är inte alltid den bästa!.”</a:t>
            </a:r>
          </a:p>
        </p:txBody>
      </p:sp>
    </p:spTree>
    <p:extLst>
      <p:ext uri="{BB962C8B-B14F-4D97-AF65-F5344CB8AC3E}">
        <p14:creationId xmlns:p14="http://schemas.microsoft.com/office/powerpoint/2010/main" val="3136483629"/>
      </p:ext>
    </p:extLst>
  </p:cSld>
  <p:clrMapOvr>
    <a:masterClrMapping/>
  </p:clrMapOvr>
  <p:transition>
    <p:strips dir="rd"/>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p:cNvGraphicFramePr>
            <a:graphicFrameLocks noGrp="1"/>
          </p:cNvGraphicFramePr>
          <p:nvPr>
            <p:extLst>
              <p:ext uri="{D42A27DB-BD31-4B8C-83A1-F6EECF244321}">
                <p14:modId xmlns:p14="http://schemas.microsoft.com/office/powerpoint/2010/main" val="1823640849"/>
              </p:ext>
            </p:extLst>
          </p:nvPr>
        </p:nvGraphicFramePr>
        <p:xfrm>
          <a:off x="323529" y="1916833"/>
          <a:ext cx="8215676" cy="2419350"/>
        </p:xfrm>
        <a:graphic>
          <a:graphicData uri="http://schemas.openxmlformats.org/drawingml/2006/table">
            <a:tbl>
              <a:tblPr/>
              <a:tblGrid>
                <a:gridCol w="2088231"/>
                <a:gridCol w="593889"/>
                <a:gridCol w="487658"/>
                <a:gridCol w="487658"/>
                <a:gridCol w="487658"/>
                <a:gridCol w="487658"/>
                <a:gridCol w="487658"/>
                <a:gridCol w="494422"/>
                <a:gridCol w="441350"/>
                <a:gridCol w="441350"/>
                <a:gridCol w="429536"/>
                <a:gridCol w="429536"/>
                <a:gridCol w="429536"/>
                <a:gridCol w="429536"/>
              </a:tblGrid>
              <a:tr h="213489">
                <a:tc>
                  <a:txBody>
                    <a:bodyPr/>
                    <a:lstStyle/>
                    <a:p>
                      <a:pPr algn="l" fontAlgn="b"/>
                      <a:endParaRPr lang="sv-SE" sz="10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1000" b="1" i="0" u="none" strike="noStrike" smtClean="0">
                          <a:solidFill>
                            <a:srgbClr val="FFFFFF"/>
                          </a:solidFill>
                          <a:latin typeface="Arial"/>
                        </a:rPr>
                        <a:t> </a:t>
                      </a:r>
                      <a:endParaRPr lang="sv-SE" sz="1000" b="1" i="0" u="none" strike="noStrike">
                        <a:solidFill>
                          <a:srgbClr val="FFFFFF"/>
                        </a:solidFill>
                        <a:latin typeface="Arial"/>
                      </a:endParaRPr>
                    </a:p>
                    <a:p>
                      <a:pPr algn="l" fontAlgn="b"/>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gridSpan="12">
                  <a:txBody>
                    <a:bodyPr/>
                    <a:lstStyle/>
                    <a:p>
                      <a:pPr algn="l" fontAlgn="b"/>
                      <a:r>
                        <a:rPr lang="sv-SE" sz="1000" b="1" i="0" u="none" strike="noStrike" kern="1200" smtClean="0">
                          <a:solidFill>
                            <a:srgbClr val="FFFFFF"/>
                          </a:solidFill>
                          <a:latin typeface="+mn-lt"/>
                          <a:ea typeface="+mn-ea"/>
                          <a:cs typeface="+mn-cs"/>
                        </a:rPr>
                        <a:t>Månad</a:t>
                      </a:r>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90891">
                <a:tc>
                  <a:txBody>
                    <a:bodyPr/>
                    <a:lstStyle/>
                    <a:p>
                      <a:pPr algn="r" fontAlgn="b"/>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1" i="0" u="none" strike="noStrike" kern="1200" smtClean="0">
                          <a:solidFill>
                            <a:srgbClr val="000000"/>
                          </a:solidFill>
                          <a:latin typeface="Arial"/>
                          <a:ea typeface="+mn-ea"/>
                          <a:cs typeface="+mn-cs"/>
                        </a:rPr>
                        <a:t>Totalt</a:t>
                      </a:r>
                      <a:endParaRPr lang="sv-SE" sz="1000" b="1"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Jan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Feb</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Apr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Maj</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Jul</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Aug</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Sep</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Okt</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Nov</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Dec</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1" i="0" u="none" strike="noStrike" kern="1200" smtClean="0">
                          <a:solidFill>
                            <a:srgbClr val="000000"/>
                          </a:solidFill>
                          <a:latin typeface="Arial"/>
                          <a:ea typeface="+mn-ea"/>
                          <a:cs typeface="+mn-cs"/>
                        </a:rPr>
                        <a:t>Antal ärenden brutto</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r>
                        <a:rPr lang="sv-SE" sz="1000" b="0" i="0" u="none" strike="noStrike" kern="1200" baseline="0" smtClean="0">
                          <a:solidFill>
                            <a:srgbClr val="000000"/>
                          </a:solidFill>
                          <a:latin typeface="Arial"/>
                          <a:ea typeface="+mn-ea"/>
                          <a:cs typeface="+mn-cs"/>
                        </a:rPr>
                        <a:t>     - Ogiltiga</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0" i="0" u="none" strike="noStrike" kern="1200" smtClean="0">
                          <a:solidFill>
                            <a:srgbClr val="000000"/>
                          </a:solidFill>
                          <a:latin typeface="Arial"/>
                          <a:ea typeface="+mn-ea"/>
                          <a:cs typeface="+mn-cs"/>
                        </a:rPr>
                        <a:t>     - Dubbletter</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Bortrensade</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0" i="0" u="none" strike="noStrike" kern="1200" baseline="0" smtClean="0">
                          <a:solidFill>
                            <a:srgbClr val="000000"/>
                          </a:solidFill>
                          <a:latin typeface="Arial"/>
                          <a:ea typeface="+mn-ea"/>
                          <a:cs typeface="+mn-cs"/>
                        </a:rPr>
                        <a:t>     - Övertäckning</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Ogiltig e-postadress</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1" i="0" u="none" strike="noStrike" kern="1200" smtClean="0">
                          <a:solidFill>
                            <a:srgbClr val="000000"/>
                          </a:solidFill>
                          <a:latin typeface="Arial"/>
                          <a:ea typeface="+mn-ea"/>
                          <a:cs typeface="+mn-cs"/>
                        </a:rPr>
                        <a:t>Ogiltiga</a:t>
                      </a:r>
                      <a:r>
                        <a:rPr lang="sv-SE" sz="1000" b="1" i="0" u="none" strike="noStrike" kern="1200" baseline="0" smtClean="0">
                          <a:solidFill>
                            <a:srgbClr val="000000"/>
                          </a:solidFill>
                          <a:latin typeface="Arial"/>
                          <a:ea typeface="+mn-ea"/>
                          <a:cs typeface="+mn-cs"/>
                        </a:rPr>
                        <a:t> totalt</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1" i="0" u="none" strike="noStrike" kern="1200" smtClean="0">
                          <a:solidFill>
                            <a:srgbClr val="000000"/>
                          </a:solidFill>
                          <a:latin typeface="+mn-lt"/>
                          <a:ea typeface="+mn-ea"/>
                          <a:cs typeface="+mn-cs"/>
                        </a:rPr>
                        <a:t>Nettourval</a:t>
                      </a:r>
                      <a:endParaRPr lang="sv-SE" sz="1000" b="1" i="0" u="none" strike="noStrike" kern="120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algn="l" defTabSz="914400" rtl="0" eaLnBrk="1" fontAlgn="b" latinLnBrk="0" hangingPunct="1"/>
                      <a:r>
                        <a:rPr lang="sv-SE" sz="1000" b="0" i="0" u="none" strike="noStrike" kern="1200" baseline="0" smtClean="0">
                          <a:solidFill>
                            <a:srgbClr val="000000"/>
                          </a:solidFill>
                          <a:latin typeface="Arial"/>
                          <a:ea typeface="+mn-ea"/>
                          <a:cs typeface="+mn-cs"/>
                        </a:rPr>
                        <a:t>     - Vägran</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0" i="0" u="none" strike="noStrike" kern="1200" baseline="0" smtClean="0">
                          <a:solidFill>
                            <a:srgbClr val="000000"/>
                          </a:solidFill>
                          <a:latin typeface="+mn-lt"/>
                          <a:ea typeface="+mn-ea"/>
                          <a:cs typeface="+mn-cs"/>
                        </a:rPr>
                        <a:t>     - Ej kontakt/ej svar</a:t>
                      </a:r>
                      <a:endParaRPr lang="sv-SE" sz="1000" b="0"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1" i="0" u="none" strike="noStrike" kern="1200" smtClean="0">
                          <a:solidFill>
                            <a:srgbClr val="000000"/>
                          </a:solidFill>
                          <a:latin typeface="+mn-lt"/>
                          <a:ea typeface="+mn-ea"/>
                          <a:cs typeface="+mn-cs"/>
                        </a:rPr>
                        <a:t>Antal</a:t>
                      </a:r>
                      <a:r>
                        <a:rPr lang="sv-SE" sz="1000" b="1" i="0" u="none" strike="noStrike" kern="1200" baseline="0" smtClean="0">
                          <a:solidFill>
                            <a:srgbClr val="000000"/>
                          </a:solidFill>
                          <a:latin typeface="+mn-lt"/>
                          <a:ea typeface="+mn-ea"/>
                          <a:cs typeface="+mn-cs"/>
                        </a:rPr>
                        <a:t> svar</a:t>
                      </a:r>
                      <a:endParaRPr lang="sv-SE" sz="1000" b="1"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5981">
                <a:tc>
                  <a:txBody>
                    <a:bodyPr/>
                    <a:lstStyle/>
                    <a:p>
                      <a:pPr marL="0" algn="l" defTabSz="914400" rtl="0" eaLnBrk="1" fontAlgn="b" latinLnBrk="0" hangingPunct="1"/>
                      <a:r>
                        <a:rPr lang="sv-SE" sz="1000" b="1" i="0" u="none" strike="noStrike" kern="1200" smtClean="0">
                          <a:solidFill>
                            <a:srgbClr val="000000"/>
                          </a:solidFill>
                          <a:latin typeface="+mn-lt"/>
                          <a:ea typeface="+mn-ea"/>
                          <a:cs typeface="+mn-cs"/>
                        </a:rPr>
                        <a:t>Svarsfrekvens %</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dirty="0" err="1">
                          <a:solidFill>
                            <a:srgbClr val="000000"/>
                          </a:solidFill>
                          <a:latin typeface="Arial"/>
                          <a:ea typeface="+mn-ea"/>
                          <a:cs typeface="+mn-cs"/>
                        </a:rPr>
                        <a:t>NaN</a:t>
                      </a:r>
                      <a:endParaRPr lang="sv-SE" sz="1000" b="1" i="0" u="none" strike="noStrike" kern="1200" dirty="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1790942734"/>
              </p:ext>
            </p:extLst>
          </p:nvPr>
        </p:nvGraphicFramePr>
        <p:xfrm>
          <a:off x="323528" y="4725144"/>
          <a:ext cx="8208912" cy="1233043"/>
        </p:xfrm>
        <a:graphic>
          <a:graphicData uri="http://schemas.openxmlformats.org/drawingml/2006/table">
            <a:tbl>
              <a:tblPr/>
              <a:tblGrid>
                <a:gridCol w="1080120"/>
                <a:gridCol w="7128792"/>
              </a:tblGrid>
              <a:tr h="127480">
                <a:tc>
                  <a:txBody>
                    <a:bodyPr/>
                    <a:lstStyle/>
                    <a:p>
                      <a:pPr algn="l" fontAlgn="b"/>
                      <a:endParaRPr lang="sv-SE" sz="800" b="1" i="0" u="none" strike="noStrike" smtClean="0">
                        <a:solidFill>
                          <a:srgbClr val="FFFFFF"/>
                        </a:solidFill>
                        <a:latin typeface="Arial"/>
                      </a:endParaRPr>
                    </a:p>
                    <a:p>
                      <a:pPr algn="l" fontAlgn="b"/>
                      <a:r>
                        <a:rPr lang="sv-SE" sz="800" b="1" i="0" u="none" strike="noStrike" smtClean="0">
                          <a:solidFill>
                            <a:srgbClr val="FFFFFF"/>
                          </a:solidFill>
                          <a:latin typeface="Arial"/>
                        </a:rPr>
                        <a:t>Orsak</a:t>
                      </a:r>
                      <a:endParaRPr lang="sv-SE" sz="8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800" b="1" i="0" u="none" strike="noStrike" smtClean="0">
                          <a:solidFill>
                            <a:srgbClr val="FFFFFF"/>
                          </a:solidFill>
                          <a:latin typeface="Arial"/>
                        </a:rPr>
                        <a:t>Förklaring</a:t>
                      </a:r>
                      <a:endParaRPr lang="sv-SE" sz="8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27984">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Ogiltiga</a:t>
                      </a: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det saknas kontaktuppgifter till, varken e-postadress eller telefonnummer finns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Dubbletter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redan haft en enkät inom samma myndighetsområde. Respondenter ska max få en enkät per myndighetsområde och halvår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21890">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Bortrensade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Företag som rensats bort på uppdrag av SKL, exempelvis cirkusar och vissa skyltbolag. Då dessa har många ärenden i flera olika kommuner skulle de få för många enkäter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Övertäckning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Exempelvis mottagare som vi försökt nå men som säger att de inte känner till ärendet, sådana som slutat, företag som upphört etc.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3167">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 e-postadress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E-postadress fanns i inrapporterat underlag, men det blev studs på mailutskicket. Inget telefonnummer fanns angivet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Vägran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 av olika anledningar ej vill delta i undersökningen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Ej kontakt/ej svar</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a:t>
                      </a:r>
                      <a:r>
                        <a:rPr lang="sv-SE" sz="800" baseline="0" smtClean="0">
                          <a:effectLst/>
                          <a:latin typeface="Calibri" panose="020F0502020204030204" pitchFamily="34" charset="0"/>
                          <a:ea typeface="Calibri" panose="020F0502020204030204" pitchFamily="34" charset="0"/>
                          <a:cs typeface="Times New Roman" panose="02020603050405020304" pitchFamily="18" charset="0"/>
                        </a:rPr>
                        <a:t> vi ej kommit i kontakt med varken via e-post eller via telefon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2" name="Platshållare för bildnummer 1"/>
          <p:cNvSpPr>
            <a:spLocks noGrp="1"/>
          </p:cNvSpPr>
          <p:nvPr>
            <p:ph type="sldNum" sz="quarter" idx="12"/>
          </p:nvPr>
        </p:nvSpPr>
        <p:spPr/>
        <p:txBody>
          <a:bodyPr/>
          <a:lstStyle/>
          <a:p>
            <a:fld id="{7339BD3C-5DF2-427D-9946-03746440E966}" type="slidenum">
              <a:rPr lang="sv-SE" smtClean="0"/>
              <a:t>271</a:t>
            </a:fld>
            <a:endParaRPr lang="sv-SE" smtClean="0"/>
          </a:p>
        </p:txBody>
      </p:sp>
      <p:sp>
        <p:nvSpPr>
          <p:cNvPr id="15"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6"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7"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Bortfallsredovisning</a:t>
            </a:r>
          </a:p>
        </p:txBody>
      </p:sp>
      <p:sp>
        <p:nvSpPr>
          <p:cNvPr id="18"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Livsmedelskontroll</a:t>
            </a:r>
            <a:endParaRPr lang="sv-SE" sz="1200" b="1" dirty="0">
              <a:solidFill>
                <a:prstClr val="black"/>
              </a:solidFill>
              <a:latin typeface="Tw Cen MT"/>
            </a:endParaRPr>
          </a:p>
        </p:txBody>
      </p:sp>
      <p:sp>
        <p:nvSpPr>
          <p:cNvPr id="19"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Tree>
    <p:extLst>
      <p:ext uri="{BB962C8B-B14F-4D97-AF65-F5344CB8AC3E}">
        <p14:creationId xmlns:p14="http://schemas.microsoft.com/office/powerpoint/2010/main" val="2065080710"/>
      </p:ext>
    </p:extLst>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52EBA99-5AC9-4A06-917A-3B2A5D9E1D82}" type="slidenum">
              <a:rPr lang="en-US"/>
              <a:t>272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Fördelning företag/övrigt</a:t>
            </a:r>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3D0D357-7FE9-4534-995A-CF76BC320B45}" type="slidenum">
              <a:rPr lang="en-US"/>
              <a:t>273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3509</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118</a:t>
                      </a:r>
                    </a:p>
                  </a:txBody>
                  <a:tcPr/>
                </a:tc>
                <a:tc>
                  <a:txBody>
                    <a:bodyPr/>
                    <a:lstStyle/>
                    <a:p>
                      <a:pPr algn="ctr"/>
                      <a:r>
                        <a:rPr sz="1000">
                          <a:solidFill>
                            <a:srgbClr val="000000"/>
                          </a:solidFill>
                          <a:latin typeface="Tw Cen MT"/>
                        </a:rPr>
                        <a:t>3007</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6143</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013C558-BAF0-470A-83AF-9DE20B75A938}" type="slidenum">
              <a:rPr lang="en-US"/>
              <a:t>274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317</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608</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1560</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65C59B2-DABE-4B21-BCF1-4C72A4A9D9B2}" type="slidenum">
              <a:rPr lang="en-US"/>
              <a:t>275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3826</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124</a:t>
                      </a:r>
                    </a:p>
                  </a:txBody>
                  <a:tcPr/>
                </a:tc>
                <a:tc>
                  <a:txBody>
                    <a:bodyPr/>
                    <a:lstStyle/>
                    <a:p>
                      <a:pPr algn="ctr"/>
                      <a:r>
                        <a:rPr sz="1000">
                          <a:solidFill>
                            <a:srgbClr val="000000"/>
                          </a:solidFill>
                          <a:latin typeface="Tw Cen MT"/>
                        </a:rPr>
                        <a:t>3615</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51</a:t>
                      </a:r>
                    </a:p>
                  </a:txBody>
                  <a:tcPr/>
                </a:tc>
                <a:tc>
                  <a:txBody>
                    <a:bodyPr/>
                    <a:lstStyle/>
                    <a:p>
                      <a:pPr algn="ctr"/>
                      <a:r>
                        <a:rPr sz="1000">
                          <a:solidFill>
                            <a:srgbClr val="000000"/>
                          </a:solidFill>
                          <a:latin typeface="Tw Cen MT"/>
                        </a:rPr>
                        <a:t>7703</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Totalt</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C349C60-1B85-4167-9F56-C5D9A246F9A0}" type="slidenum">
              <a:rPr lang="en-US"/>
              <a:t>276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 spridning</a:t>
            </a:r>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B9C52FF-DB51-4D2B-B1BF-6776E4D50B2A}" type="slidenum">
              <a:rPr lang="en-US"/>
              <a:t>277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88" cy="731520"/>
        </p:xfrm>
        <a:graphic>
          <a:graphicData uri="http://schemas.openxmlformats.org/drawingml/2006/table">
            <a:tbl>
              <a:tblPr bandRow="1">
                <a:tableStyleId>{5C22544A-7EE6-4342-B048-85BDC9FD1C3A}</a:tableStyleId>
              </a:tblPr>
              <a:tblGrid>
                <a:gridCol w="939800"/>
                <a:gridCol w="1742822"/>
                <a:gridCol w="1742822"/>
                <a:gridCol w="1742822"/>
                <a:gridCol w="1742822"/>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10</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12</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kvartal</a:t>
            </a:r>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6CB0D99-CF2A-4237-9380-A5C7C08F11DD}" type="slidenum">
              <a:rPr lang="en-US"/>
              <a:t>278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4307</a:t>
                      </a:r>
                    </a:p>
                  </a:txBody>
                  <a:tcPr/>
                </a:tc>
                <a:tc>
                  <a:txBody>
                    <a:bodyPr/>
                    <a:lstStyle/>
                    <a:p>
                      <a:pPr algn="ctr"/>
                      <a:r>
                        <a:rPr sz="1000">
                          <a:solidFill>
                            <a:srgbClr val="000000"/>
                          </a:solidFill>
                          <a:latin typeface="Tw Cen MT"/>
                        </a:rPr>
                        <a:t>5820</a:t>
                      </a:r>
                    </a:p>
                  </a:txBody>
                  <a:tcPr/>
                </a:tc>
                <a:tc>
                  <a:txBody>
                    <a:bodyPr/>
                    <a:lstStyle/>
                    <a:p>
                      <a:pPr algn="ctr"/>
                      <a:r>
                        <a:rPr sz="1000">
                          <a:solidFill>
                            <a:srgbClr val="000000"/>
                          </a:solidFill>
                          <a:latin typeface="Tw Cen MT"/>
                        </a:rPr>
                        <a:t>6129</a:t>
                      </a:r>
                    </a:p>
                  </a:txBody>
                  <a:tcPr/>
                </a:tc>
                <a:tc>
                  <a:txBody>
                    <a:bodyPr/>
                    <a:lstStyle/>
                    <a:p>
                      <a:pPr algn="ctr"/>
                      <a:r>
                        <a:rPr sz="1000">
                          <a:solidFill>
                            <a:srgbClr val="000000"/>
                          </a:solidFill>
                          <a:latin typeface="Tw Cen MT"/>
                        </a:rPr>
                        <a:t>5794</a:t>
                      </a:r>
                    </a:p>
                  </a:txBody>
                  <a:tcPr/>
                </a:tc>
                <a:tc>
                  <a:txBody>
                    <a:bodyPr/>
                    <a:lstStyle/>
                    <a:p>
                      <a:pPr algn="ctr"/>
                      <a:r>
                        <a:rPr sz="1000">
                          <a:solidFill>
                            <a:srgbClr val="000000"/>
                          </a:solidFill>
                          <a:latin typeface="Tw Cen MT"/>
                        </a:rPr>
                        <a:t>5139</a:t>
                      </a:r>
                    </a:p>
                  </a:txBody>
                  <a:tcPr/>
                </a:tc>
                <a:tc>
                  <a:txBody>
                    <a:bodyPr/>
                    <a:lstStyle/>
                    <a:p>
                      <a:pPr algn="ctr"/>
                      <a:r>
                        <a:rPr sz="1000">
                          <a:solidFill>
                            <a:srgbClr val="000000"/>
                          </a:solidFill>
                          <a:latin typeface="Tw Cen MT"/>
                        </a:rPr>
                        <a:t>5412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27</a:t>
                      </a:r>
                    </a:p>
                  </a:txBody>
                  <a:tcPr/>
                </a:tc>
                <a:tc>
                  <a:txBody>
                    <a:bodyPr/>
                    <a:lstStyle/>
                    <a:p>
                      <a:pPr algn="ctr"/>
                      <a:r>
                        <a:rPr sz="1000">
                          <a:solidFill>
                            <a:srgbClr val="000000"/>
                          </a:solidFill>
                          <a:latin typeface="Tw Cen MT"/>
                        </a:rPr>
                        <a:t>40</a:t>
                      </a:r>
                    </a:p>
                  </a:txBody>
                  <a:tcPr/>
                </a:tc>
                <a:tc>
                  <a:txBody>
                    <a:bodyPr/>
                    <a:lstStyle/>
                    <a:p>
                      <a:pPr algn="ctr"/>
                      <a:r>
                        <a:rPr sz="1000">
                          <a:solidFill>
                            <a:srgbClr val="000000"/>
                          </a:solidFill>
                          <a:latin typeface="Tw Cen MT"/>
                        </a:rPr>
                        <a:t>46</a:t>
                      </a:r>
                    </a:p>
                  </a:txBody>
                  <a:tcPr/>
                </a:tc>
                <a:tc>
                  <a:txBody>
                    <a:bodyPr/>
                    <a:lstStyle/>
                    <a:p>
                      <a:pPr algn="ctr"/>
                      <a:r>
                        <a:rPr sz="1000">
                          <a:solidFill>
                            <a:srgbClr val="000000"/>
                          </a:solidFill>
                          <a:latin typeface="Tw Cen MT"/>
                        </a:rPr>
                        <a:t>42</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40</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5</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47</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49</a:t>
                      </a:r>
                    </a:p>
                  </a:txBody>
                  <a:tcPr/>
                </a:tc>
                <a:tc>
                  <a:txBody>
                    <a:bodyPr/>
                    <a:lstStyle/>
                    <a:p>
                      <a:pPr algn="ctr"/>
                      <a:r>
                        <a:rPr sz="1000">
                          <a:solidFill>
                            <a:srgbClr val="000000"/>
                          </a:solidFill>
                          <a:latin typeface="Tw Cen MT"/>
                        </a:rPr>
                        <a:t>37</a:t>
                      </a:r>
                    </a:p>
                  </a:txBody>
                  <a:tcPr/>
                </a:tc>
                <a:tc>
                  <a:txBody>
                    <a:bodyPr/>
                    <a:lstStyle/>
                    <a:p>
                      <a:pPr algn="ctr"/>
                      <a:r>
                        <a:rPr sz="1000">
                          <a:solidFill>
                            <a:srgbClr val="000000"/>
                          </a:solidFill>
                          <a:latin typeface="Tw Cen MT"/>
                        </a:rPr>
                        <a:t>45</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Serviceindex</a:t>
            </a:r>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B043DB6-0BD0-437E-903D-6B7F73115164}" type="slidenum">
              <a:rPr lang="en-US"/>
              <a:t>279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3842</a:t>
                      </a:r>
                    </a:p>
                  </a:txBody>
                  <a:tcPr/>
                </a:tc>
                <a:tc>
                  <a:txBody>
                    <a:bodyPr/>
                    <a:lstStyle/>
                    <a:p>
                      <a:pPr algn="ctr"/>
                      <a:r>
                        <a:rPr sz="1000">
                          <a:solidFill>
                            <a:srgbClr val="000000"/>
                          </a:solidFill>
                          <a:latin typeface="Tw Cen MT"/>
                        </a:rPr>
                        <a:t>2282</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kön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08C801C-CBE8-4383-8D52-B08E00A88F92}" type="slidenum">
              <a:rPr lang="en-US"/>
              <a:t>28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Fördelning företag/övrigt</a:t>
            </a:r>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2DB1E07-C0A3-4A51-8A92-7ED0B258C38E}" type="slidenum">
              <a:rPr lang="en-US"/>
              <a:t>280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157</a:t>
                      </a:r>
                    </a:p>
                  </a:txBody>
                  <a:tcPr/>
                </a:tc>
                <a:tc>
                  <a:txBody>
                    <a:bodyPr/>
                    <a:lstStyle/>
                    <a:p>
                      <a:pPr algn="ctr"/>
                      <a:r>
                        <a:rPr sz="1000">
                          <a:solidFill>
                            <a:srgbClr val="000000"/>
                          </a:solidFill>
                          <a:latin typeface="Tw Cen MT"/>
                        </a:rPr>
                        <a:t>990</a:t>
                      </a:r>
                    </a:p>
                  </a:txBody>
                  <a:tcPr/>
                </a:tc>
                <a:tc>
                  <a:txBody>
                    <a:bodyPr/>
                    <a:lstStyle/>
                    <a:p>
                      <a:pPr algn="ctr"/>
                      <a:r>
                        <a:rPr sz="1000">
                          <a:solidFill>
                            <a:srgbClr val="000000"/>
                          </a:solidFill>
                          <a:latin typeface="Tw Cen MT"/>
                        </a:rPr>
                        <a:t>1730</a:t>
                      </a:r>
                    </a:p>
                  </a:txBody>
                  <a:tcPr/>
                </a:tc>
                <a:tc>
                  <a:txBody>
                    <a:bodyPr/>
                    <a:lstStyle/>
                    <a:p>
                      <a:pPr algn="ctr"/>
                      <a:r>
                        <a:rPr sz="1000">
                          <a:solidFill>
                            <a:srgbClr val="000000"/>
                          </a:solidFill>
                          <a:latin typeface="Tw Cen MT"/>
                        </a:rPr>
                        <a:t>1889</a:t>
                      </a:r>
                    </a:p>
                  </a:txBody>
                  <a:tcPr/>
                </a:tc>
                <a:tc>
                  <a:txBody>
                    <a:bodyPr/>
                    <a:lstStyle/>
                    <a:p>
                      <a:pPr algn="ctr"/>
                      <a:r>
                        <a:rPr sz="1000">
                          <a:solidFill>
                            <a:srgbClr val="000000"/>
                          </a:solidFill>
                          <a:latin typeface="Tw Cen MT"/>
                        </a:rPr>
                        <a:t>1027</a:t>
                      </a:r>
                    </a:p>
                  </a:txBody>
                  <a:tcPr/>
                </a:tc>
                <a:tc>
                  <a:txBody>
                    <a:bodyPr/>
                    <a:lstStyle/>
                    <a:p>
                      <a:pPr algn="ctr"/>
                      <a:r>
                        <a:rPr sz="1000">
                          <a:solidFill>
                            <a:srgbClr val="000000"/>
                          </a:solidFill>
                          <a:latin typeface="Tw Cen MT"/>
                        </a:rPr>
                        <a:t>247</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ålder</a:t>
            </a:r>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6D4CDA3-002C-425E-A3D6-9A9B1EF1D042}" type="slidenum">
              <a:rPr lang="en-US"/>
              <a:t>281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6" cy="487680"/>
        </p:xfrm>
        <a:graphic>
          <a:graphicData uri="http://schemas.openxmlformats.org/drawingml/2006/table">
            <a:tbl>
              <a:tblPr bandRow="1">
                <a:tableStyleId>{5C22544A-7EE6-4342-B048-85BDC9FD1C3A}</a:tableStyleId>
              </a:tblPr>
              <a:tblGrid>
                <a:gridCol w="939800"/>
                <a:gridCol w="750124"/>
                <a:gridCol w="750124"/>
                <a:gridCol w="750124"/>
                <a:gridCol w="750124"/>
                <a:gridCol w="750124"/>
                <a:gridCol w="750124"/>
                <a:gridCol w="750124"/>
                <a:gridCol w="750124"/>
                <a:gridCol w="750124"/>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45</a:t>
                      </a:r>
                    </a:p>
                  </a:txBody>
                  <a:tcPr/>
                </a:tc>
                <a:tc>
                  <a:txBody>
                    <a:bodyPr/>
                    <a:lstStyle/>
                    <a:p>
                      <a:pPr algn="ctr"/>
                      <a:r>
                        <a:rPr sz="1000">
                          <a:solidFill>
                            <a:srgbClr val="000000"/>
                          </a:solidFill>
                          <a:latin typeface="Tw Cen MT"/>
                        </a:rPr>
                        <a:t>150</a:t>
                      </a:r>
                    </a:p>
                  </a:txBody>
                  <a:tcPr/>
                </a:tc>
                <a:tc>
                  <a:txBody>
                    <a:bodyPr/>
                    <a:lstStyle/>
                    <a:p>
                      <a:pPr algn="ctr"/>
                      <a:r>
                        <a:rPr sz="1000">
                          <a:solidFill>
                            <a:srgbClr val="000000"/>
                          </a:solidFill>
                          <a:latin typeface="Tw Cen MT"/>
                        </a:rPr>
                        <a:t>56</a:t>
                      </a:r>
                    </a:p>
                  </a:txBody>
                  <a:tcPr/>
                </a:tc>
                <a:tc>
                  <a:txBody>
                    <a:bodyPr/>
                    <a:lstStyle/>
                    <a:p>
                      <a:pPr algn="ctr"/>
                      <a:r>
                        <a:rPr sz="1000">
                          <a:solidFill>
                            <a:srgbClr val="000000"/>
                          </a:solidFill>
                          <a:latin typeface="Tw Cen MT"/>
                        </a:rPr>
                        <a:t>1079</a:t>
                      </a:r>
                    </a:p>
                  </a:txBody>
                  <a:tcPr/>
                </a:tc>
                <a:tc>
                  <a:txBody>
                    <a:bodyPr/>
                    <a:lstStyle/>
                    <a:p>
                      <a:pPr algn="ctr"/>
                      <a:r>
                        <a:rPr sz="1000">
                          <a:solidFill>
                            <a:srgbClr val="000000"/>
                          </a:solidFill>
                          <a:latin typeface="Tw Cen MT"/>
                        </a:rPr>
                        <a:t>3602</a:t>
                      </a:r>
                    </a:p>
                  </a:txBody>
                  <a:tcPr/>
                </a:tc>
                <a:tc>
                  <a:txBody>
                    <a:bodyPr/>
                    <a:lstStyle/>
                    <a:p>
                      <a:pPr algn="ctr"/>
                      <a:r>
                        <a:rPr sz="1000">
                          <a:solidFill>
                            <a:srgbClr val="000000"/>
                          </a:solidFill>
                          <a:latin typeface="Tw Cen MT"/>
                        </a:rPr>
                        <a:t>464</a:t>
                      </a:r>
                    </a:p>
                  </a:txBody>
                  <a:tcPr/>
                </a:tc>
                <a:tc>
                  <a:txBody>
                    <a:bodyPr/>
                    <a:lstStyle/>
                    <a:p>
                      <a:pPr algn="ctr"/>
                      <a:r>
                        <a:rPr sz="1000">
                          <a:solidFill>
                            <a:srgbClr val="000000"/>
                          </a:solidFill>
                          <a:latin typeface="Tw Cen MT"/>
                        </a:rPr>
                        <a:t>39</a:t>
                      </a:r>
                    </a:p>
                  </a:txBody>
                  <a:tcPr/>
                </a:tc>
                <a:tc>
                  <a:txBody>
                    <a:bodyPr/>
                    <a:lstStyle/>
                    <a:p>
                      <a:pPr algn="ctr"/>
                      <a:r>
                        <a:rPr sz="1000">
                          <a:solidFill>
                            <a:srgbClr val="000000"/>
                          </a:solidFill>
                          <a:latin typeface="Tw Cen MT"/>
                        </a:rPr>
                        <a:t>518</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44</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bransch</a:t>
            </a:r>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E1D515E-4FC6-4EE1-B081-5F31296AA3AD}" type="slidenum">
              <a:rPr lang="en-US"/>
              <a:t>282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48768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433</a:t>
                      </a:r>
                    </a:p>
                  </a:txBody>
                  <a:tcPr/>
                </a:tc>
                <a:tc>
                  <a:txBody>
                    <a:bodyPr/>
                    <a:lstStyle/>
                    <a:p>
                      <a:pPr algn="ctr"/>
                      <a:r>
                        <a:rPr sz="1000">
                          <a:solidFill>
                            <a:srgbClr val="000000"/>
                          </a:solidFill>
                          <a:latin typeface="Tw Cen MT"/>
                        </a:rPr>
                        <a:t>2684</a:t>
                      </a:r>
                    </a:p>
                  </a:txBody>
                  <a:tcPr/>
                </a:tc>
                <a:tc>
                  <a:txBody>
                    <a:bodyPr/>
                    <a:lstStyle/>
                    <a:p>
                      <a:pPr algn="ctr"/>
                      <a:r>
                        <a:rPr sz="1000">
                          <a:solidFill>
                            <a:srgbClr val="000000"/>
                          </a:solidFill>
                          <a:latin typeface="Tw Cen MT"/>
                        </a:rPr>
                        <a:t>1192</a:t>
                      </a:r>
                    </a:p>
                  </a:txBody>
                  <a:tcPr/>
                </a:tc>
                <a:tc>
                  <a:txBody>
                    <a:bodyPr/>
                    <a:lstStyle/>
                    <a:p>
                      <a:pPr algn="ctr"/>
                      <a:r>
                        <a:rPr sz="1000">
                          <a:solidFill>
                            <a:srgbClr val="000000"/>
                          </a:solidFill>
                          <a:latin typeface="Tw Cen MT"/>
                        </a:rPr>
                        <a:t>1231</a:t>
                      </a:r>
                    </a:p>
                  </a:txBody>
                  <a:tcPr/>
                </a:tc>
                <a:tc>
                  <a:txBody>
                    <a:bodyPr/>
                    <a:lstStyle/>
                    <a:p>
                      <a:pPr algn="ctr"/>
                      <a:r>
                        <a:rPr sz="1000">
                          <a:solidFill>
                            <a:srgbClr val="000000"/>
                          </a:solidFill>
                          <a:latin typeface="Tw Cen MT"/>
                        </a:rPr>
                        <a:t>224</a:t>
                      </a:r>
                    </a:p>
                  </a:txBody>
                  <a:tcPr/>
                </a:tc>
                <a:tc>
                  <a:txBody>
                    <a:bodyPr/>
                    <a:lstStyle/>
                    <a:p>
                      <a:pPr algn="ctr"/>
                      <a:r>
                        <a:rPr sz="1000">
                          <a:solidFill>
                            <a:srgbClr val="000000"/>
                          </a:solidFill>
                          <a:latin typeface="Tw Cen MT"/>
                        </a:rPr>
                        <a:t>187</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44</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antal anställda</a:t>
            </a:r>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B0AEBA1-3CB3-49B2-A095-36F3908E02AD}" type="slidenum">
              <a:rPr lang="en-US"/>
              <a:t>283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767</a:t>
                      </a:r>
                    </a:p>
                  </a:txBody>
                  <a:tcPr/>
                </a:tc>
                <a:tc>
                  <a:txBody>
                    <a:bodyPr/>
                    <a:lstStyle/>
                    <a:p>
                      <a:pPr algn="ctr"/>
                      <a:r>
                        <a:rPr sz="1000">
                          <a:solidFill>
                            <a:srgbClr val="000000"/>
                          </a:solidFill>
                          <a:latin typeface="Tw Cen MT"/>
                        </a:rPr>
                        <a:t>145</a:t>
                      </a:r>
                    </a:p>
                  </a:txBody>
                  <a:tcPr/>
                </a:tc>
                <a:tc>
                  <a:txBody>
                    <a:bodyPr/>
                    <a:lstStyle/>
                    <a:p>
                      <a:pPr algn="ctr"/>
                      <a:r>
                        <a:rPr sz="1000">
                          <a:solidFill>
                            <a:srgbClr val="000000"/>
                          </a:solidFill>
                          <a:latin typeface="Tw Cen MT"/>
                        </a:rPr>
                        <a:t>35</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B0F7D01-A099-4413-A369-8C9B9B8863F6}" type="slidenum">
              <a:rPr lang="en-US"/>
              <a:t>284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1903</a:t>
                      </a:r>
                    </a:p>
                  </a:txBody>
                  <a:tcPr/>
                </a:tc>
                <a:tc>
                  <a:txBody>
                    <a:bodyPr/>
                    <a:lstStyle/>
                    <a:p>
                      <a:pPr algn="ctr"/>
                      <a:r>
                        <a:rPr sz="1000">
                          <a:solidFill>
                            <a:srgbClr val="000000"/>
                          </a:solidFill>
                          <a:latin typeface="Tw Cen MT"/>
                        </a:rPr>
                        <a:t>3199</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36</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E4B334F-03BB-4B17-A1BD-19F548BE1FFD}" type="slidenum">
              <a:rPr lang="en-US"/>
              <a:t>285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581</a:t>
                      </a:r>
                    </a:p>
                  </a:txBody>
                  <a:tcPr/>
                </a:tc>
                <a:tc>
                  <a:txBody>
                    <a:bodyPr/>
                    <a:lstStyle/>
                    <a:p>
                      <a:pPr algn="ctr"/>
                      <a:r>
                        <a:rPr sz="1000">
                          <a:solidFill>
                            <a:srgbClr val="000000"/>
                          </a:solidFill>
                          <a:latin typeface="Tw Cen MT"/>
                        </a:rPr>
                        <a:t>554</a:t>
                      </a:r>
                    </a:p>
                  </a:txBody>
                  <a:tcPr/>
                </a:tc>
                <a:tc>
                  <a:txBody>
                    <a:bodyPr/>
                    <a:lstStyle/>
                    <a:p>
                      <a:pPr algn="ctr"/>
                      <a:r>
                        <a:rPr sz="1000">
                          <a:solidFill>
                            <a:srgbClr val="000000"/>
                          </a:solidFill>
                          <a:latin typeface="Tw Cen MT"/>
                        </a:rPr>
                        <a:t>174</a:t>
                      </a:r>
                    </a:p>
                  </a:txBody>
                  <a:tcPr/>
                </a:tc>
                <a:tc>
                  <a:txBody>
                    <a:bodyPr/>
                    <a:lstStyle/>
                    <a:p>
                      <a:pPr algn="ctr"/>
                      <a:r>
                        <a:rPr sz="1000">
                          <a:solidFill>
                            <a:srgbClr val="000000"/>
                          </a:solidFill>
                          <a:latin typeface="Tw Cen MT"/>
                        </a:rPr>
                        <a:t>4754</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36</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kontaktsätt</a:t>
            </a:r>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EEB4ACB-C891-41D9-92EC-D5C67A27A161}" type="slidenum">
              <a:rPr lang="en-US"/>
              <a:t>286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2315</a:t>
                      </a:r>
                    </a:p>
                  </a:txBody>
                  <a:tcPr/>
                </a:tc>
                <a:tc>
                  <a:txBody>
                    <a:bodyPr/>
                    <a:lstStyle/>
                    <a:p>
                      <a:pPr algn="ctr"/>
                      <a:r>
                        <a:rPr sz="1000">
                          <a:solidFill>
                            <a:srgbClr val="000000"/>
                          </a:solidFill>
                          <a:latin typeface="Tw Cen MT"/>
                        </a:rPr>
                        <a:t>1089</a:t>
                      </a:r>
                    </a:p>
                  </a:txBody>
                  <a:tcPr/>
                </a:tc>
                <a:tc>
                  <a:txBody>
                    <a:bodyPr/>
                    <a:lstStyle/>
                    <a:p>
                      <a:pPr algn="ctr"/>
                      <a:r>
                        <a:rPr sz="1000">
                          <a:solidFill>
                            <a:srgbClr val="000000"/>
                          </a:solidFill>
                          <a:latin typeface="Tw Cen MT"/>
                        </a:rPr>
                        <a:t>1893</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info</a:t>
            </a:r>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2A7A4DC-89CC-4E73-A58B-408AADB95516}" type="slidenum">
              <a:rPr lang="en-US"/>
              <a:t>287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826</a:t>
                      </a:r>
                    </a:p>
                  </a:txBody>
                  <a:tcPr/>
                </a:tc>
                <a:tc>
                  <a:txBody>
                    <a:bodyPr/>
                    <a:lstStyle/>
                    <a:p>
                      <a:pPr algn="ctr"/>
                      <a:r>
                        <a:rPr sz="1000">
                          <a:solidFill>
                            <a:srgbClr val="000000"/>
                          </a:solidFill>
                          <a:latin typeface="Tw Cen MT"/>
                        </a:rPr>
                        <a:t>1492</a:t>
                      </a:r>
                    </a:p>
                  </a:txBody>
                  <a:tcPr/>
                </a:tc>
                <a:tc>
                  <a:txBody>
                    <a:bodyPr/>
                    <a:lstStyle/>
                    <a:p>
                      <a:pPr algn="ctr"/>
                      <a:r>
                        <a:rPr sz="1000">
                          <a:solidFill>
                            <a:srgbClr val="000000"/>
                          </a:solidFill>
                          <a:latin typeface="Tw Cen MT"/>
                        </a:rPr>
                        <a:t>882</a:t>
                      </a:r>
                    </a:p>
                  </a:txBody>
                  <a:tcPr/>
                </a:tc>
                <a:tc>
                  <a:txBody>
                    <a:bodyPr/>
                    <a:lstStyle/>
                    <a:p>
                      <a:pPr algn="ctr"/>
                      <a:r>
                        <a:rPr sz="1000">
                          <a:solidFill>
                            <a:srgbClr val="000000"/>
                          </a:solidFill>
                          <a:latin typeface="Tw Cen MT"/>
                        </a:rPr>
                        <a:t>1064</a:t>
                      </a:r>
                    </a:p>
                  </a:txBody>
                  <a:tcPr/>
                </a:tc>
                <a:tc>
                  <a:txBody>
                    <a:bodyPr/>
                    <a:lstStyle/>
                    <a:p>
                      <a:pPr algn="ctr"/>
                      <a:r>
                        <a:rPr sz="1000">
                          <a:solidFill>
                            <a:srgbClr val="000000"/>
                          </a:solidFill>
                          <a:latin typeface="Tw Cen MT"/>
                        </a:rPr>
                        <a:t>706</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avgift rimlig</a:t>
            </a:r>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E68F4E2-412D-4642-AB0F-B6B4F1BA0E02}" type="slidenum">
              <a:rPr lang="en-US"/>
              <a:t>288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912</a:t>
                      </a:r>
                    </a:p>
                  </a:txBody>
                  <a:tcPr/>
                </a:tc>
                <a:tc>
                  <a:txBody>
                    <a:bodyPr/>
                    <a:lstStyle/>
                    <a:p>
                      <a:pPr algn="ctr"/>
                      <a:r>
                        <a:rPr sz="1000">
                          <a:solidFill>
                            <a:srgbClr val="000000"/>
                          </a:solidFill>
                          <a:latin typeface="Tw Cen MT"/>
                        </a:rPr>
                        <a:t>1122</a:t>
                      </a:r>
                    </a:p>
                  </a:txBody>
                  <a:tcPr/>
                </a:tc>
                <a:tc>
                  <a:txBody>
                    <a:bodyPr/>
                    <a:lstStyle/>
                    <a:p>
                      <a:pPr algn="ctr"/>
                      <a:r>
                        <a:rPr sz="1000">
                          <a:solidFill>
                            <a:srgbClr val="000000"/>
                          </a:solidFill>
                          <a:latin typeface="Tw Cen MT"/>
                        </a:rPr>
                        <a:t>4098</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34</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40</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erfarenhet</a:t>
            </a:r>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BCD5037-45EB-44EB-9BF3-7A3698C5387D}" type="slidenum">
              <a:rPr lang="en-US"/>
              <a:t>289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3419</a:t>
                      </a:r>
                    </a:p>
                  </a:txBody>
                  <a:tcPr/>
                </a:tc>
                <a:tc>
                  <a:txBody>
                    <a:bodyPr/>
                    <a:lstStyle/>
                    <a:p>
                      <a:pPr algn="ctr"/>
                      <a:r>
                        <a:rPr sz="1000">
                          <a:solidFill>
                            <a:srgbClr val="000000"/>
                          </a:solidFill>
                          <a:latin typeface="Tw Cen MT"/>
                        </a:rPr>
                        <a:t>567</a:t>
                      </a:r>
                    </a:p>
                  </a:txBody>
                  <a:tcPr/>
                </a:tc>
                <a:tc>
                  <a:txBody>
                    <a:bodyPr/>
                    <a:lstStyle/>
                    <a:p>
                      <a:pPr algn="ctr"/>
                      <a:r>
                        <a:rPr sz="1000">
                          <a:solidFill>
                            <a:srgbClr val="000000"/>
                          </a:solidFill>
                          <a:latin typeface="Tw Cen MT"/>
                        </a:rPr>
                        <a:t>2127</a:t>
                      </a:r>
                    </a:p>
                  </a:txBody>
                  <a:tcPr/>
                </a:tc>
                <a:tc>
                  <a:txBody>
                    <a:bodyPr/>
                    <a:lstStyle/>
                    <a:p>
                      <a:pPr algn="ctr"/>
                      <a:r>
                        <a:rPr sz="1000">
                          <a:solidFill>
                            <a:srgbClr val="000000"/>
                          </a:solidFill>
                          <a:latin typeface="Tw Cen MT"/>
                        </a:rPr>
                        <a:t>6143</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44</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51</a:t>
                      </a:r>
                    </a:p>
                  </a:txBody>
                  <a:tcPr/>
                </a:tc>
              </a:tr>
            </a:tbl>
          </a:graphicData>
        </a:graphic>
      </p:graphicFrame>
      <p:sp>
        <p:nvSpPr>
          <p:cNvPr id="6"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7"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NKI efter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72149E5-69A7-46BB-90B3-6C5688A41582}" type="slidenum">
              <a:rPr lang="en-US"/>
              <a:t>29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432</a:t>
                      </a:r>
                    </a:p>
                  </a:txBody>
                  <a:tcPr/>
                </a:tc>
                <a:tc>
                  <a:txBody>
                    <a:bodyPr/>
                    <a:lstStyle/>
                    <a:p>
                      <a:pPr algn="ctr"/>
                      <a:r>
                        <a:rPr sz="1000">
                          <a:solidFill>
                            <a:srgbClr val="000000"/>
                          </a:solidFill>
                          <a:latin typeface="Tw Cen MT"/>
                        </a:rPr>
                        <a:t>33227</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515</a:t>
                      </a:r>
                    </a:p>
                  </a:txBody>
                  <a:tcPr/>
                </a:tc>
                <a:tc>
                  <a:txBody>
                    <a:bodyPr/>
                    <a:lstStyle/>
                    <a:p>
                      <a:pPr algn="ctr"/>
                      <a:r>
                        <a:rPr sz="1000">
                          <a:solidFill>
                            <a:srgbClr val="000000"/>
                          </a:solidFill>
                          <a:latin typeface="Tw Cen MT"/>
                        </a:rPr>
                        <a:t>10515</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362</a:t>
                      </a:r>
                    </a:p>
                  </a:txBody>
                  <a:tcPr/>
                </a:tc>
                <a:tc>
                  <a:txBody>
                    <a:bodyPr/>
                    <a:lstStyle/>
                    <a:p>
                      <a:pPr algn="ctr"/>
                      <a:r>
                        <a:rPr sz="1000">
                          <a:solidFill>
                            <a:srgbClr val="000000"/>
                          </a:solidFill>
                          <a:latin typeface="Tw Cen MT"/>
                        </a:rPr>
                        <a:t>21512</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0B25278-0DE5-4BBA-8B53-9C8959593E53}" type="slidenum">
              <a:rPr lang="en-US"/>
              <a:t>290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kön</a:t>
            </a: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A986B59-085C-4E6E-9256-6854DDEE6797}" type="slidenum">
              <a:rPr lang="en-US"/>
              <a:t>291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ålder</a:t>
            </a:r>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A737D95-DF87-4D69-A6FC-49AC80965B10}" type="slidenum">
              <a:rPr lang="en-US"/>
              <a:t>292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bransch</a:t>
            </a: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AC23F4C-41F2-4312-A400-4E155FAE3731}" type="slidenum">
              <a:rPr lang="en-US"/>
              <a:t>293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antal anställda</a:t>
            </a:r>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CA98AC1-AE50-4116-A804-C7A3C83C792E}" type="slidenum">
              <a:rPr lang="en-US"/>
              <a:t>294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73ABE5C-757C-4FB7-9D66-7B4C6998900A}" type="slidenum">
              <a:rPr lang="en-US"/>
              <a:t>295</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2EC787D-20F8-4EDA-B7AA-D5EC2C69BCEC}" type="slidenum">
              <a:rPr lang="en-US"/>
              <a:t>296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kontaktsätt</a:t>
            </a:r>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A6AC1C9-86A4-483F-A14A-138B4C354A21}" type="slidenum">
              <a:rPr lang="en-US"/>
              <a:t>297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info</a:t>
            </a:r>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43A54B4-D5D2-452E-93DB-7668198FA0F5}" type="slidenum">
              <a:rPr lang="en-US"/>
              <a:t>298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avgift rimlig</a:t>
            </a:r>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69435BA-B79A-4247-8F9C-C95478538706}" type="slidenum">
              <a:rPr lang="en-US"/>
              <a:t>299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erfarenhet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a:xfrm>
            <a:off x="685800" y="2133600"/>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endParaRPr lang="sv-SE" sz="2800">
              <a:solidFill>
                <a:schemeClr val="tx2"/>
              </a:solidFill>
            </a:endParaRPr>
          </a:p>
        </p:txBody>
      </p:sp>
      <p:sp>
        <p:nvSpPr>
          <p:cNvPr id="52232" name="Rectangle 8"/>
          <p:cNvSpPr>
            <a:spLocks noChangeArrowheads="1"/>
          </p:cNvSpPr>
          <p:nvPr/>
        </p:nvSpPr>
        <p:spPr>
          <a:xfrm>
            <a:off x="755650" y="2276475"/>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11" name="Rektangel 10">
            <a:hlinkClick r:id="" action="ppaction://noaction"/>
          </p:cNvPr>
          <p:cNvSpPr/>
          <p:nvPr/>
        </p:nvSpPr>
        <p:spPr>
          <a:xfrm>
            <a:off x="755576" y="2215728"/>
            <a:ext cx="7128792" cy="331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12" name="Platshållare för innehåll 2"/>
          <p:cNvSpPr>
            <a:spLocks noGrp="1"/>
          </p:cNvSpPr>
          <p:nvPr>
            <p:ph idx="1"/>
          </p:nvPr>
        </p:nvSpPr>
        <p:spPr>
          <a:xfrm>
            <a:off x="898525" y="2204864"/>
            <a:ext cx="7921625" cy="3454400"/>
          </a:xfrm>
        </p:spPr>
        <p:txBody>
          <a:bodyPr/>
          <a:lstStyle/>
          <a:p>
            <a:r>
              <a:rPr lang="sv-SE" smtClean="0">
                <a:solidFill>
                  <a:schemeClr val="bg1"/>
                </a:solidFill>
              </a:rPr>
              <a:t>Bakgrund och syfte </a:t>
            </a:r>
          </a:p>
          <a:p>
            <a:r>
              <a:rPr lang="sv-SE" smtClean="0"/>
              <a:t>Metod</a:t>
            </a:r>
          </a:p>
          <a:p>
            <a:r>
              <a:rPr lang="sv-SE" smtClean="0"/>
              <a:t>Resultat</a:t>
            </a:r>
          </a:p>
          <a:p>
            <a:r>
              <a:rPr lang="sv-SE" smtClean="0"/>
              <a:t>Bilagor</a:t>
            </a:r>
          </a:p>
          <a:p>
            <a:pPr marL="0" indent="0">
              <a:buNone/>
            </a:pPr>
            <a:endParaRPr lang="sv-SE"/>
          </a:p>
        </p:txBody>
      </p:sp>
      <p:sp>
        <p:nvSpPr>
          <p:cNvPr id="2" name="Platshållare för bildnummer 1"/>
          <p:cNvSpPr>
            <a:spLocks noGrp="1"/>
          </p:cNvSpPr>
          <p:nvPr>
            <p:ph type="sldNum" sz="quarter" idx="12"/>
          </p:nvPr>
        </p:nvSpPr>
        <p:spPr/>
        <p:txBody>
          <a:bodyPr/>
          <a:lstStyle/>
          <a:p>
            <a:fld id="{00186CF6-4A21-4568-9AFB-7AFB3EEC2B80}" type="slidenum">
              <a:rPr lang="sv-SE" smtClean="0"/>
              <a:t>3</a:t>
            </a:fld>
            <a:endParaRPr lang="sv-SE" smtClean="0"/>
          </a:p>
        </p:txBody>
      </p:sp>
      <p:sp>
        <p:nvSpPr>
          <p:cNvPr id="52233"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52234"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52235"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Bakgrund och syfte</a:t>
            </a:r>
          </a:p>
        </p:txBody>
      </p:sp>
    </p:spTree>
    <p:extLst>
      <p:ext uri="{BB962C8B-B14F-4D97-AF65-F5344CB8AC3E}">
        <p14:creationId xmlns:p14="http://schemas.microsoft.com/office/powerpoint/2010/main" val="39783977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041934D-9508-418F-B0BE-AD75840F5261}" type="slidenum">
              <a:rPr lang="en-US"/>
              <a:t>30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5047</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113</a:t>
                      </a:r>
                    </a:p>
                  </a:txBody>
                  <a:tcPr/>
                </a:tc>
                <a:tc>
                  <a:txBody>
                    <a:bodyPr/>
                    <a:lstStyle/>
                    <a:p>
                      <a:pPr algn="ctr"/>
                      <a:r>
                        <a:rPr sz="1000">
                          <a:solidFill>
                            <a:srgbClr val="000000"/>
                          </a:solidFill>
                          <a:latin typeface="Tw Cen MT"/>
                        </a:rPr>
                        <a:t>9100</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87</a:t>
                      </a:r>
                    </a:p>
                  </a:txBody>
                  <a:tcPr/>
                </a:tc>
                <a:tc>
                  <a:txBody>
                    <a:bodyPr/>
                    <a:lstStyle/>
                    <a:p>
                      <a:pPr algn="ctr"/>
                      <a:r>
                        <a:rPr sz="1000">
                          <a:solidFill>
                            <a:srgbClr val="000000"/>
                          </a:solidFill>
                          <a:latin typeface="Tw Cen MT"/>
                        </a:rPr>
                        <a:t>17167</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53AB3D5-AA80-46E1-8D57-8BE8DA1BA833}" type="slidenum">
              <a:rPr lang="en-US"/>
              <a:t>300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374332" y="13970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Livsmedelskontroll</a:t>
            </a:r>
          </a:p>
        </p:txBody>
      </p:sp>
      <p:sp>
        <p:nvSpPr>
          <p:cNvPr id="6" name="New shape"/>
          <p:cNvSpPr/>
          <p:nvPr/>
        </p:nvSpPr>
        <p:spPr>
          <a:xfrm>
            <a:off x="7374332" y="1600200"/>
            <a:ext cx="1706168"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Bakgrundsfråga: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a:xfrm>
            <a:off x="685800" y="2133600"/>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endParaRPr lang="sv-SE" sz="2800">
              <a:solidFill>
                <a:schemeClr val="tx2"/>
              </a:solidFill>
            </a:endParaRPr>
          </a:p>
        </p:txBody>
      </p:sp>
      <p:sp>
        <p:nvSpPr>
          <p:cNvPr id="52232" name="Rectangle 8"/>
          <p:cNvSpPr>
            <a:spLocks noChangeArrowheads="1"/>
          </p:cNvSpPr>
          <p:nvPr/>
        </p:nvSpPr>
        <p:spPr>
          <a:xfrm>
            <a:off x="755650" y="2276475"/>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11" name="Rektangel 10">
            <a:hlinkClick r:id="" action="ppaction://noaction"/>
          </p:cNvPr>
          <p:cNvSpPr/>
          <p:nvPr/>
        </p:nvSpPr>
        <p:spPr>
          <a:xfrm>
            <a:off x="755576" y="3356992"/>
            <a:ext cx="7128792" cy="331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12" name="Platshållare för innehåll 2"/>
          <p:cNvSpPr>
            <a:spLocks noGrp="1"/>
          </p:cNvSpPr>
          <p:nvPr>
            <p:ph idx="1"/>
          </p:nvPr>
        </p:nvSpPr>
        <p:spPr>
          <a:xfrm>
            <a:off x="898525" y="2349500"/>
            <a:ext cx="7921625" cy="3454400"/>
          </a:xfrm>
        </p:spPr>
        <p:txBody>
          <a:bodyPr/>
          <a:lstStyle/>
          <a:p>
            <a:r>
              <a:rPr lang="sv-SE" smtClean="0"/>
              <a:t>Bakgrund och syfte</a:t>
            </a:r>
          </a:p>
          <a:p>
            <a:r>
              <a:rPr lang="sv-SE" smtClean="0"/>
              <a:t>Metod</a:t>
            </a:r>
          </a:p>
          <a:p>
            <a:r>
              <a:rPr lang="sv-SE" smtClean="0"/>
              <a:t>Resultat</a:t>
            </a:r>
          </a:p>
          <a:p>
            <a:r>
              <a:rPr lang="sv-SE" smtClean="0">
                <a:solidFill>
                  <a:schemeClr val="bg1"/>
                </a:solidFill>
              </a:rPr>
              <a:t>Bilagor</a:t>
            </a:r>
          </a:p>
          <a:p>
            <a:endParaRPr lang="sv-SE"/>
          </a:p>
        </p:txBody>
      </p:sp>
      <p:sp>
        <p:nvSpPr>
          <p:cNvPr id="2" name="Platshållare för bildnummer 1"/>
          <p:cNvSpPr>
            <a:spLocks noGrp="1"/>
          </p:cNvSpPr>
          <p:nvPr>
            <p:ph type="sldNum" sz="quarter" idx="12"/>
          </p:nvPr>
        </p:nvSpPr>
        <p:spPr/>
        <p:txBody>
          <a:bodyPr/>
          <a:lstStyle/>
          <a:p>
            <a:fld id="{4984439C-78FD-4FD7-86F9-E530266498DE}" type="slidenum">
              <a:rPr lang="sv-SE" smtClean="0"/>
              <a:t>301</a:t>
            </a:fld>
            <a:endParaRPr lang="sv-SE" smtClean="0"/>
          </a:p>
        </p:txBody>
      </p:sp>
    </p:spTree>
    <p:extLst>
      <p:ext uri="{BB962C8B-B14F-4D97-AF65-F5344CB8AC3E}">
        <p14:creationId xmlns:p14="http://schemas.microsoft.com/office/powerpoint/2010/main" val="2365432615"/>
      </p:ext>
    </p:extLst>
  </p:cSld>
  <p:clrMapOvr>
    <a:masterClrMapping/>
  </p:clrMapOvr>
  <p:transition spd="slow"/>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p:cNvGraphicFramePr>
            <a:graphicFrameLocks noGrp="1"/>
          </p:cNvGraphicFramePr>
          <p:nvPr>
            <p:extLst>
              <p:ext uri="{D42A27DB-BD31-4B8C-83A1-F6EECF244321}">
                <p14:modId xmlns:p14="http://schemas.microsoft.com/office/powerpoint/2010/main" val="2510391766"/>
              </p:ext>
            </p:extLst>
          </p:nvPr>
        </p:nvGraphicFramePr>
        <p:xfrm>
          <a:off x="755576" y="1556792"/>
          <a:ext cx="3888432" cy="4442458"/>
        </p:xfrm>
        <a:graphic>
          <a:graphicData uri="http://schemas.openxmlformats.org/drawingml/2006/table">
            <a:tbl>
              <a:tblPr/>
              <a:tblGrid>
                <a:gridCol w="3888432"/>
              </a:tblGrid>
              <a:tr h="106713">
                <a:tc>
                  <a:txBody>
                    <a:bodyPr/>
                    <a:lstStyle/>
                    <a:p>
                      <a:pPr algn="l" fontAlgn="b"/>
                      <a:r>
                        <a:rPr lang="sv-SE" sz="900" b="1" i="0" u="none" strike="noStrike">
                          <a:solidFill>
                            <a:schemeClr val="tx1"/>
                          </a:solidFill>
                          <a:latin typeface="Calibri"/>
                        </a:rPr>
                        <a:t>NKI,  HELHETEN</a:t>
                      </a:r>
                    </a:p>
                  </a:txBody>
                  <a:tcPr marL="0" marR="0" marT="0" marB="0" anchor="b">
                    <a:lnL>
                      <a:noFill/>
                    </a:lnL>
                    <a:lnR>
                      <a:noFill/>
                    </a:lnR>
                    <a:lnT>
                      <a:noFill/>
                    </a:lnT>
                    <a:lnB>
                      <a:noFill/>
                    </a:lnB>
                    <a:solidFill>
                      <a:schemeClr val="accent1">
                        <a:lumMod val="20000"/>
                        <a:lumOff val="80000"/>
                      </a:schemeClr>
                    </a:solidFill>
                  </a:tcPr>
                </a:tc>
              </a:tr>
              <a:tr h="88928">
                <a:tc>
                  <a:txBody>
                    <a:bodyPr/>
                    <a:lstStyle/>
                    <a:p>
                      <a:pPr algn="l" fontAlgn="b"/>
                      <a:r>
                        <a:rPr lang="sv-SE" sz="900" b="0" i="0" u="none" strike="noStrike">
                          <a:solidFill>
                            <a:schemeClr val="tx1"/>
                          </a:solidFill>
                          <a:latin typeface="Calibri"/>
                        </a:rPr>
                        <a:t>Hur nöjd var </a:t>
                      </a:r>
                      <a:r>
                        <a:rPr lang="sv-SE" sz="900" b="0" i="0" u="none" strike="noStrike" smtClean="0">
                          <a:solidFill>
                            <a:schemeClr val="tx1"/>
                          </a:solidFill>
                          <a:latin typeface="Calibri"/>
                        </a:rPr>
                        <a:t>du </a:t>
                      </a:r>
                      <a:r>
                        <a:rPr lang="sv-SE" sz="900" b="0" i="0" u="none" strike="noStrike">
                          <a:solidFill>
                            <a:schemeClr val="tx1"/>
                          </a:solidFill>
                          <a:latin typeface="Calibri"/>
                        </a:rPr>
                        <a:t>med </a:t>
                      </a:r>
                      <a:r>
                        <a:rPr lang="sv-SE" sz="900" b="0" i="0" u="none" strike="noStrike" smtClean="0">
                          <a:solidFill>
                            <a:schemeClr val="tx1"/>
                          </a:solidFill>
                          <a:latin typeface="Calibri"/>
                        </a:rPr>
                        <a:t>hanteringen av ditt ärende i </a:t>
                      </a:r>
                      <a:r>
                        <a:rPr lang="sv-SE" sz="900" b="0" i="0" u="none" strike="noStrike">
                          <a:solidFill>
                            <a:schemeClr val="tx1"/>
                          </a:solidFill>
                          <a:latin typeface="Calibri"/>
                        </a:rPr>
                        <a:t>sin helhet?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37838">
                <a:tc>
                  <a:txBody>
                    <a:bodyPr/>
                    <a:lstStyle/>
                    <a:p>
                      <a:pPr algn="l" fontAlgn="b"/>
                      <a:r>
                        <a:rPr lang="sv-SE" sz="900" b="0" i="0" u="none" strike="noStrike">
                          <a:solidFill>
                            <a:schemeClr val="tx1"/>
                          </a:solidFill>
                          <a:latin typeface="Calibri"/>
                        </a:rPr>
                        <a:t>Hur väl uppfyllde förvaltningen </a:t>
                      </a:r>
                      <a:r>
                        <a:rPr lang="sv-SE" sz="900" b="0" i="0" u="none" strike="noStrike" smtClean="0">
                          <a:solidFill>
                            <a:schemeClr val="tx1"/>
                          </a:solidFill>
                          <a:latin typeface="Calibri"/>
                        </a:rPr>
                        <a:t>dina förväntningar</a:t>
                      </a:r>
                      <a:r>
                        <a:rPr lang="sv-SE" sz="900" b="0" i="0" u="none" strike="noStrike">
                          <a:solidFill>
                            <a:schemeClr val="tx1"/>
                          </a:solidFill>
                          <a:latin typeface="Calibri"/>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313264">
                <a:tc>
                  <a:txBody>
                    <a:bodyPr/>
                    <a:lstStyle/>
                    <a:p>
                      <a:pPr algn="l" fontAlgn="b"/>
                      <a:r>
                        <a:rPr lang="sv-SE" sz="900" b="0" i="0" u="none" strike="noStrike">
                          <a:solidFill>
                            <a:schemeClr val="tx1"/>
                          </a:solidFill>
                          <a:latin typeface="Calibri"/>
                        </a:rPr>
                        <a:t>Tänk </a:t>
                      </a:r>
                      <a:r>
                        <a:rPr lang="sv-SE" sz="900" b="0" i="0" u="none" strike="noStrike" smtClean="0">
                          <a:solidFill>
                            <a:schemeClr val="tx1"/>
                          </a:solidFill>
                          <a:latin typeface="Calibri"/>
                        </a:rPr>
                        <a:t>dig </a:t>
                      </a:r>
                      <a:r>
                        <a:rPr lang="sv-SE" sz="900" b="0" i="0" u="none" strike="noStrike">
                          <a:solidFill>
                            <a:schemeClr val="tx1"/>
                          </a:solidFill>
                          <a:latin typeface="Calibri"/>
                        </a:rPr>
                        <a:t>en perfekt </a:t>
                      </a:r>
                      <a:r>
                        <a:rPr lang="sv-SE" sz="900" b="0" i="0" u="none" strike="noStrike" smtClean="0">
                          <a:solidFill>
                            <a:schemeClr val="tx1"/>
                          </a:solidFill>
                          <a:latin typeface="Calibri"/>
                        </a:rPr>
                        <a:t>hantering av ditt ärende. </a:t>
                      </a:r>
                      <a:r>
                        <a:rPr lang="sv-SE" sz="900" b="0" i="0" u="none" strike="noStrike">
                          <a:solidFill>
                            <a:schemeClr val="tx1"/>
                          </a:solidFill>
                          <a:latin typeface="Calibri"/>
                        </a:rPr>
                        <a:t>Hur nära ett sådant </a:t>
                      </a:r>
                      <a:br>
                        <a:rPr lang="sv-SE" sz="900" b="0" i="0" u="none" strike="noStrike">
                          <a:solidFill>
                            <a:schemeClr val="tx1"/>
                          </a:solidFill>
                          <a:latin typeface="Calibri"/>
                        </a:rPr>
                      </a:br>
                      <a:r>
                        <a:rPr lang="sv-SE" sz="900" b="0" i="0" u="none" strike="noStrike">
                          <a:solidFill>
                            <a:schemeClr val="tx1"/>
                          </a:solidFill>
                          <a:latin typeface="Calibri"/>
                        </a:rPr>
                        <a:t>ideal kom </a:t>
                      </a:r>
                      <a:r>
                        <a:rPr lang="sv-SE" sz="900" b="0" i="0" u="none" strike="noStrike" smtClean="0">
                          <a:solidFill>
                            <a:schemeClr val="tx1"/>
                          </a:solidFill>
                          <a:latin typeface="Calibri"/>
                        </a:rPr>
                        <a:t>hanteringen av ditt ärende?</a:t>
                      </a:r>
                      <a:endParaRPr lang="sv-SE" sz="900" b="0" i="0" u="none" strike="noStrike">
                        <a:solidFill>
                          <a:schemeClr val="tx1"/>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06713">
                <a:tc>
                  <a:txBody>
                    <a:bodyPr/>
                    <a:lstStyle/>
                    <a:p>
                      <a:pPr algn="l" fontAlgn="b"/>
                      <a:r>
                        <a:rPr lang="sv-SE" sz="900" b="1" i="0" u="none" strike="noStrike" smtClean="0">
                          <a:solidFill>
                            <a:schemeClr val="tx1"/>
                          </a:solidFill>
                          <a:latin typeface="Calibri"/>
                        </a:rPr>
                        <a:t>TILLGÄNGLIGHET</a:t>
                      </a:r>
                      <a:endParaRPr lang="sv-SE" sz="900" b="1" i="0" u="none" strike="noStrike">
                        <a:solidFill>
                          <a:schemeClr val="tx1"/>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142284">
                <a:tc>
                  <a:txBody>
                    <a:bodyPr/>
                    <a:lstStyle/>
                    <a:p>
                      <a:pPr algn="l" fontAlgn="b"/>
                      <a:r>
                        <a:rPr lang="sv-SE" sz="900" b="0" i="1" u="none" strike="noStrike">
                          <a:solidFill>
                            <a:schemeClr val="tx1"/>
                          </a:solidFill>
                          <a:latin typeface="Calibri"/>
                        </a:rPr>
                        <a:t>Hur nöjd var </a:t>
                      </a:r>
                      <a:r>
                        <a:rPr lang="sv-SE" sz="900" b="0" i="1" u="none" strike="noStrike" smtClean="0">
                          <a:solidFill>
                            <a:schemeClr val="tx1"/>
                          </a:solidFill>
                          <a:latin typeface="Calibri"/>
                        </a:rPr>
                        <a:t>du </a:t>
                      </a:r>
                      <a:r>
                        <a:rPr lang="sv-SE" sz="900" b="0" i="1" u="none" strike="noStrike">
                          <a:solidFill>
                            <a:schemeClr val="tx1"/>
                          </a:solidFill>
                          <a:latin typeface="Calibri"/>
                        </a:rPr>
                        <a:t>med…</a:t>
                      </a:r>
                      <a:r>
                        <a:rPr lang="sv-SE" sz="900" b="0" i="0" u="none" strike="noStrike">
                          <a:solidFill>
                            <a:schemeClr val="tx1"/>
                          </a:solidFill>
                          <a:latin typeface="Calibri"/>
                        </a:rPr>
                        <a:t/>
                      </a:r>
                      <a:br>
                        <a:rPr lang="sv-SE" sz="900" b="0" i="0" u="none" strike="noStrike">
                          <a:solidFill>
                            <a:schemeClr val="tx1"/>
                          </a:solidFill>
                          <a:latin typeface="Calibri"/>
                        </a:rPr>
                      </a:br>
                      <a:r>
                        <a:rPr lang="sv-SE" sz="900" b="0" i="0" u="none" strike="noStrike">
                          <a:solidFill>
                            <a:schemeClr val="tx1"/>
                          </a:solidFill>
                          <a:latin typeface="Calibri"/>
                        </a:rPr>
                        <a:t>...möjligheten att komma i kontakt med rätt </a:t>
                      </a:r>
                      <a:r>
                        <a:rPr lang="sv-SE" sz="900" b="0" i="0" u="none" strike="noStrike" smtClean="0">
                          <a:solidFill>
                            <a:schemeClr val="tx1"/>
                          </a:solidFill>
                          <a:latin typeface="Calibri"/>
                        </a:rPr>
                        <a:t>person </a:t>
                      </a:r>
                      <a:r>
                        <a:rPr lang="sv-SE" sz="900" b="0" i="0" u="none" strike="noStrike">
                          <a:solidFill>
                            <a:schemeClr val="tx1"/>
                          </a:solidFill>
                          <a:latin typeface="Calibri"/>
                        </a:rPr>
                        <a:t>(er) på telefon?</a:t>
                      </a:r>
                      <a:endParaRPr lang="sv-SE" sz="900" b="0" i="1" u="none" strike="noStrike">
                        <a:solidFill>
                          <a:schemeClr val="tx1"/>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75589">
                <a:tc>
                  <a:txBody>
                    <a:bodyPr/>
                    <a:lstStyle/>
                    <a:p>
                      <a:pPr algn="l" fontAlgn="b"/>
                      <a:r>
                        <a:rPr lang="sv-SE" sz="900" b="0" i="0" u="none" strike="noStrike">
                          <a:solidFill>
                            <a:schemeClr val="tx1"/>
                          </a:solidFill>
                          <a:latin typeface="Calibri"/>
                        </a:rPr>
                        <a:t>...möjligheten att komma i kontakt med rätt </a:t>
                      </a:r>
                      <a:r>
                        <a:rPr lang="sv-SE" sz="900" b="0" i="0" u="none" strike="noStrike" smtClean="0">
                          <a:solidFill>
                            <a:schemeClr val="tx1"/>
                          </a:solidFill>
                          <a:latin typeface="Calibri"/>
                        </a:rPr>
                        <a:t>person </a:t>
                      </a:r>
                      <a:r>
                        <a:rPr lang="sv-SE" sz="900" b="0" i="0" u="none" strike="noStrike">
                          <a:solidFill>
                            <a:schemeClr val="tx1"/>
                          </a:solidFill>
                          <a:latin typeface="Calibri"/>
                        </a:rPr>
                        <a:t>(er) på e-post? </a:t>
                      </a:r>
                      <a:endParaRPr lang="sv-SE" sz="900" b="0" i="0" u="none" strike="noStrike" smtClean="0">
                        <a:solidFill>
                          <a:schemeClr val="tx1"/>
                        </a:solidFill>
                        <a:latin typeface="Calibri"/>
                      </a:endParaRPr>
                    </a:p>
                    <a:p>
                      <a:pPr algn="l" fontAlgn="b"/>
                      <a:r>
                        <a:rPr lang="sv-SE" sz="900" b="0" i="0" u="none" strike="noStrike" smtClean="0">
                          <a:solidFill>
                            <a:schemeClr val="tx1"/>
                          </a:solidFill>
                          <a:latin typeface="Calibri"/>
                        </a:rPr>
                        <a:t>…möjligheten att få träffa rätt person (er)?</a:t>
                      </a:r>
                      <a:endParaRPr lang="sv-SE" sz="900" b="0" i="0" u="none" strike="noStrike">
                        <a:solidFill>
                          <a:schemeClr val="tx1"/>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75589">
                <a:tc>
                  <a:txBody>
                    <a:bodyPr/>
                    <a:lstStyle/>
                    <a:p>
                      <a:pPr algn="l" fontAlgn="b"/>
                      <a:r>
                        <a:rPr lang="sv-SE" sz="900" b="0" i="0" u="none" strike="noStrike">
                          <a:solidFill>
                            <a:schemeClr val="tx1"/>
                          </a:solidFill>
                          <a:latin typeface="Calibri"/>
                        </a:rPr>
                        <a:t>...möjligheten att direkt hämta blanketter och </a:t>
                      </a:r>
                      <a:br>
                        <a:rPr lang="sv-SE" sz="900" b="0" i="0" u="none" strike="noStrike">
                          <a:solidFill>
                            <a:schemeClr val="tx1"/>
                          </a:solidFill>
                          <a:latin typeface="Calibri"/>
                        </a:rPr>
                      </a:br>
                      <a:r>
                        <a:rPr lang="sv-SE" sz="900" b="0" i="0" u="none" strike="noStrike">
                          <a:solidFill>
                            <a:schemeClr val="tx1"/>
                          </a:solidFill>
                          <a:latin typeface="Calibri"/>
                        </a:rPr>
                        <a:t>    informationsmaterial på hemsidan?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gn="l" fontAlgn="b"/>
                      <a:r>
                        <a:rPr lang="sv-SE" sz="900" b="0" i="0" u="none" strike="noStrike">
                          <a:solidFill>
                            <a:schemeClr val="tx1"/>
                          </a:solidFill>
                          <a:latin typeface="Calibri"/>
                        </a:rPr>
                        <a:t>...möjligheten att </a:t>
                      </a:r>
                      <a:r>
                        <a:rPr lang="sv-SE" sz="900" b="0" i="0" u="none" strike="noStrike" smtClean="0">
                          <a:solidFill>
                            <a:schemeClr val="tx1"/>
                          </a:solidFill>
                          <a:latin typeface="Calibri"/>
                        </a:rPr>
                        <a:t>använda e-tjänster för ditt ärende?</a:t>
                      </a:r>
                    </a:p>
                    <a:p>
                      <a:pPr algn="l" fontAlgn="b"/>
                      <a:r>
                        <a:rPr lang="sv-SE" sz="900" b="0" i="0" u="none" strike="noStrike" smtClean="0">
                          <a:solidFill>
                            <a:schemeClr val="tx1"/>
                          </a:solidFill>
                          <a:latin typeface="Calibri"/>
                        </a:rPr>
                        <a:t>Hur nöjd var du</a:t>
                      </a:r>
                      <a:r>
                        <a:rPr lang="sv-SE" sz="900" b="0" i="0" u="none" strike="noStrike" baseline="0" smtClean="0">
                          <a:solidFill>
                            <a:schemeClr val="tx1"/>
                          </a:solidFill>
                          <a:latin typeface="Calibri"/>
                        </a:rPr>
                        <a:t> totalt sett med tillgängligheten?</a:t>
                      </a:r>
                      <a:endParaRPr lang="sv-SE" sz="900" b="0" i="0" u="none" strike="noStrike">
                        <a:solidFill>
                          <a:schemeClr val="tx1"/>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6713">
                <a:tc>
                  <a:txBody>
                    <a:bodyPr/>
                    <a:lstStyle/>
                    <a:p>
                      <a:pPr algn="l" fontAlgn="b"/>
                      <a:r>
                        <a:rPr lang="sv-SE" sz="900" b="1" i="0" u="none" strike="noStrike" smtClean="0">
                          <a:solidFill>
                            <a:srgbClr val="000000"/>
                          </a:solidFill>
                          <a:latin typeface="Calibri"/>
                        </a:rPr>
                        <a:t>INFORMATION</a:t>
                      </a:r>
                      <a:endParaRPr lang="sv-SE"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204534">
                <a:tc>
                  <a:txBody>
                    <a:bodyPr/>
                    <a:lstStyle/>
                    <a:p>
                      <a:pPr>
                        <a:lnSpc>
                          <a:spcPct val="115000"/>
                        </a:lnSpc>
                        <a:spcAft>
                          <a:spcPct val="0"/>
                        </a:spcAft>
                      </a:pPr>
                      <a:r>
                        <a:rPr lang="sv-SE" sz="900" b="0" i="1" u="none" strike="noStrike" smtClean="0">
                          <a:solidFill>
                            <a:schemeClr val="tx1"/>
                          </a:solidFill>
                          <a:latin typeface="Calibri"/>
                        </a:rPr>
                        <a:t>Hur nöjd var du med…</a:t>
                      </a:r>
                    </a:p>
                    <a:p>
                      <a:pPr>
                        <a:lnSpc>
                          <a:spcPct val="115000"/>
                        </a:lnSpc>
                        <a:spcAft>
                          <a:spcPct val="0"/>
                        </a:spcAft>
                      </a:pPr>
                      <a:r>
                        <a:rPr lang="sv-SE" sz="900" smtClean="0">
                          <a:effectLst/>
                          <a:latin typeface="Calibri" pitchFamily="34" charset="0"/>
                          <a:ea typeface="Calibri"/>
                          <a:cs typeface="Calibri" pitchFamily="34" charset="0"/>
                        </a:rPr>
                        <a:t>... </a:t>
                      </a:r>
                      <a:r>
                        <a:rPr lang="sv-SE" sz="900">
                          <a:effectLst/>
                          <a:latin typeface="Calibri" pitchFamily="34" charset="0"/>
                          <a:ea typeface="Calibri"/>
                          <a:cs typeface="Calibri" pitchFamily="34" charset="0"/>
                        </a:rPr>
                        <a:t>hur vi informerade om de lagar och regler som gäller för ditt </a:t>
                      </a:r>
                      <a:r>
                        <a:rPr lang="sv-SE" sz="900" smtClean="0">
                          <a:effectLst/>
                          <a:latin typeface="Calibri" pitchFamily="34" charset="0"/>
                          <a:ea typeface="Calibri"/>
                          <a:cs typeface="Calibri" pitchFamily="34" charset="0"/>
                        </a:rPr>
                        <a:t>ärende</a:t>
                      </a:r>
                      <a:r>
                        <a:rPr lang="sv-SE" sz="900">
                          <a:effectLst/>
                          <a:latin typeface="Calibri" pitchFamily="34" charset="0"/>
                          <a:ea typeface="Calibri"/>
                          <a:cs typeface="Calibri" pitchFamily="34" charset="0"/>
                        </a:rPr>
                        <a:t>?</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137838">
                <a:tc>
                  <a:txBody>
                    <a:bodyPr/>
                    <a:lstStyle/>
                    <a:p>
                      <a:pPr>
                        <a:lnSpc>
                          <a:spcPct val="115000"/>
                        </a:lnSpc>
                        <a:spcAft>
                          <a:spcPct val="0"/>
                        </a:spcAft>
                      </a:pPr>
                      <a:r>
                        <a:rPr lang="sv-SE" sz="900">
                          <a:effectLst/>
                          <a:latin typeface="Calibri" pitchFamily="34" charset="0"/>
                          <a:ea typeface="Calibri"/>
                          <a:cs typeface="Calibri" pitchFamily="34" charset="0"/>
                        </a:rPr>
                        <a:t>... hur vi informerade om processen och rutinerna för ditt ärende?</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137838">
                <a:tc>
                  <a:txBody>
                    <a:bodyPr/>
                    <a:lstStyle/>
                    <a:p>
                      <a:pPr>
                        <a:lnSpc>
                          <a:spcPct val="115000"/>
                        </a:lnSpc>
                        <a:spcAft>
                          <a:spcPct val="0"/>
                        </a:spcAft>
                      </a:pPr>
                      <a:r>
                        <a:rPr lang="sv-SE" sz="900">
                          <a:effectLst/>
                          <a:latin typeface="Calibri" pitchFamily="34" charset="0"/>
                          <a:ea typeface="Calibri"/>
                          <a:cs typeface="Calibri" pitchFamily="34" charset="0"/>
                        </a:rPr>
                        <a:t>... hur vi informerade om vad som förväntades av dig?</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nSpc>
                          <a:spcPct val="115000"/>
                        </a:lnSpc>
                        <a:spcAft>
                          <a:spcPct val="0"/>
                        </a:spcAft>
                      </a:pPr>
                      <a:r>
                        <a:rPr lang="sv-SE" sz="900">
                          <a:effectLst/>
                          <a:latin typeface="Calibri" pitchFamily="34" charset="0"/>
                          <a:ea typeface="Calibri"/>
                          <a:cs typeface="Calibri" pitchFamily="34" charset="0"/>
                        </a:rPr>
                        <a:t>... hur vi informerade om möjligheten att överklaga beslut?</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137838">
                <a:tc>
                  <a:txBody>
                    <a:bodyPr/>
                    <a:lstStyle/>
                    <a:p>
                      <a:pPr>
                        <a:lnSpc>
                          <a:spcPct val="115000"/>
                        </a:lnSpc>
                        <a:spcAft>
                          <a:spcPct val="0"/>
                        </a:spcAft>
                      </a:pPr>
                      <a:r>
                        <a:rPr lang="sv-SE" sz="900">
                          <a:effectLst/>
                          <a:latin typeface="Calibri" pitchFamily="34" charset="0"/>
                          <a:ea typeface="Calibri"/>
                          <a:cs typeface="Calibri" pitchFamily="34" charset="0"/>
                        </a:rPr>
                        <a:t>... vår skriftliga information (beslutsunderlag, blanketter, broschyrer </a:t>
                      </a:r>
                      <a:r>
                        <a:rPr lang="sv-SE" sz="900" smtClean="0">
                          <a:effectLst/>
                          <a:latin typeface="Calibri" pitchFamily="34" charset="0"/>
                          <a:ea typeface="Calibri"/>
                          <a:cs typeface="Calibri" pitchFamily="34" charset="0"/>
                        </a:rPr>
                        <a:t> </a:t>
                      </a:r>
                      <a:r>
                        <a:rPr lang="sv-SE" sz="900">
                          <a:effectLst/>
                          <a:latin typeface="Calibri" pitchFamily="34" charset="0"/>
                          <a:ea typeface="Calibri"/>
                          <a:cs typeface="Calibri" pitchFamily="34" charset="0"/>
                        </a:rPr>
                        <a:t>m.m</a:t>
                      </a:r>
                      <a:r>
                        <a:rPr lang="sv-SE" sz="900" smtClean="0">
                          <a:effectLst/>
                          <a:latin typeface="Calibri" pitchFamily="34" charset="0"/>
                          <a:ea typeface="Calibri"/>
                          <a:cs typeface="Calibri" pitchFamily="34" charset="0"/>
                        </a:rPr>
                        <a:t>.)?</a:t>
                      </a:r>
                    </a:p>
                    <a:p>
                      <a:pPr>
                        <a:lnSpc>
                          <a:spcPct val="115000"/>
                        </a:lnSpc>
                        <a:spcAft>
                          <a:spcPct val="0"/>
                        </a:spcAft>
                      </a:pPr>
                      <a:r>
                        <a:rPr lang="sv-SE" sz="900" smtClean="0">
                          <a:effectLst/>
                          <a:latin typeface="Calibri" pitchFamily="34" charset="0"/>
                          <a:ea typeface="Calibri"/>
                          <a:cs typeface="Calibri" pitchFamily="34" charset="0"/>
                        </a:rPr>
                        <a:t>…informationen på vår webbplats?</a:t>
                      </a:r>
                    </a:p>
                    <a:p>
                      <a:pPr marL="0" marR="0" indent="0" algn="l" defTabSz="914400" rtl="0" eaLnBrk="1" fontAlgn="auto" latinLnBrk="0" hangingPunct="1">
                        <a:lnSpc>
                          <a:spcPct val="115000"/>
                        </a:lnSpc>
                        <a:spcBef>
                          <a:spcPct val="0"/>
                        </a:spcBef>
                        <a:spcAft>
                          <a:spcPct val="0"/>
                        </a:spcAft>
                        <a:buClrTx/>
                        <a:buSzTx/>
                        <a:buFontTx/>
                        <a:buNone/>
                        <a:defRPr/>
                      </a:pPr>
                      <a:r>
                        <a:rPr lang="sv-SE" sz="900" b="0" i="0" u="none" strike="noStrike" smtClean="0">
                          <a:solidFill>
                            <a:schemeClr val="tx1"/>
                          </a:solidFill>
                          <a:latin typeface="Calibri"/>
                        </a:rPr>
                        <a:t>Hur nöjd var du</a:t>
                      </a:r>
                      <a:r>
                        <a:rPr lang="sv-SE" sz="900" b="0" i="0" u="none" strike="noStrike" baseline="0" smtClean="0">
                          <a:solidFill>
                            <a:schemeClr val="tx1"/>
                          </a:solidFill>
                          <a:latin typeface="Calibri"/>
                        </a:rPr>
                        <a:t> totalt sett med informationen?</a:t>
                      </a:r>
                      <a:endParaRPr lang="sv-SE" sz="900" b="0" i="0" u="none" strike="noStrike" smtClean="0">
                        <a:solidFill>
                          <a:schemeClr val="tx1"/>
                        </a:solidFill>
                        <a:latin typeface="Calibri"/>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6713">
                <a:tc>
                  <a:txBody>
                    <a:bodyPr/>
                    <a:lstStyle/>
                    <a:p>
                      <a:pPr algn="l" fontAlgn="b"/>
                      <a:r>
                        <a:rPr lang="sv-SE" sz="900" b="1" i="0" u="none" strike="noStrike">
                          <a:solidFill>
                            <a:srgbClr val="000000"/>
                          </a:solidFill>
                          <a:latin typeface="Calibri"/>
                        </a:rPr>
                        <a:t>BEMÖTANDE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137838">
                <a:tc>
                  <a:txBody>
                    <a:bodyPr/>
                    <a:lstStyle/>
                    <a:p>
                      <a:pPr>
                        <a:lnSpc>
                          <a:spcPct val="115000"/>
                        </a:lnSpc>
                        <a:spcAft>
                          <a:spcPct val="0"/>
                        </a:spcAft>
                      </a:pPr>
                      <a:r>
                        <a:rPr lang="sv-SE" sz="900" b="0" i="1" u="none" strike="noStrike" smtClean="0">
                          <a:solidFill>
                            <a:schemeClr val="tx1"/>
                          </a:solidFill>
                          <a:latin typeface="Calibri"/>
                        </a:rPr>
                        <a:t>Hur nöjd var du med…</a:t>
                      </a:r>
                    </a:p>
                    <a:p>
                      <a:pPr>
                        <a:lnSpc>
                          <a:spcPct val="115000"/>
                        </a:lnSpc>
                        <a:spcAft>
                          <a:spcPct val="0"/>
                        </a:spcAft>
                      </a:pPr>
                      <a:r>
                        <a:rPr lang="sv-SE" sz="900" smtClean="0">
                          <a:effectLst/>
                          <a:latin typeface="Calibri" pitchFamily="34" charset="0"/>
                          <a:ea typeface="Calibri"/>
                          <a:cs typeface="Calibri" pitchFamily="34" charset="0"/>
                        </a:rPr>
                        <a:t>... </a:t>
                      </a:r>
                      <a:r>
                        <a:rPr lang="sv-SE" sz="900">
                          <a:effectLst/>
                          <a:latin typeface="Calibri" pitchFamily="34" charset="0"/>
                          <a:ea typeface="Calibri"/>
                          <a:cs typeface="Calibri" pitchFamily="34" charset="0"/>
                        </a:rPr>
                        <a:t>vår attityd mot dig?  </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nSpc>
                          <a:spcPct val="115000"/>
                        </a:lnSpc>
                        <a:spcAft>
                          <a:spcPct val="0"/>
                        </a:spcAft>
                      </a:pPr>
                      <a:r>
                        <a:rPr lang="sv-SE" sz="900">
                          <a:effectLst/>
                          <a:latin typeface="Calibri" pitchFamily="34" charset="0"/>
                          <a:ea typeface="Calibri"/>
                          <a:cs typeface="Calibri" pitchFamily="34" charset="0"/>
                        </a:rPr>
                        <a:t>... vårt engagemang i ditt ärende?</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nSpc>
                          <a:spcPct val="115000"/>
                        </a:lnSpc>
                        <a:spcAft>
                          <a:spcPct val="0"/>
                        </a:spcAft>
                      </a:pPr>
                      <a:r>
                        <a:rPr lang="sv-SE" sz="900">
                          <a:effectLst/>
                          <a:latin typeface="Calibri" pitchFamily="34" charset="0"/>
                          <a:ea typeface="Calibri"/>
                          <a:cs typeface="Calibri" pitchFamily="34" charset="0"/>
                        </a:rPr>
                        <a:t>... vårt sätt att kommunicera med dig?    </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ct val="0"/>
                        </a:spcAft>
                      </a:pPr>
                      <a:r>
                        <a:rPr lang="sv-SE" sz="900">
                          <a:effectLst/>
                          <a:latin typeface="Calibri" pitchFamily="34" charset="0"/>
                          <a:ea typeface="Calibri"/>
                          <a:cs typeface="Calibri" pitchFamily="34" charset="0"/>
                        </a:rPr>
                        <a:t>... den lyhördhet som vi visade?    </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nSpc>
                          <a:spcPct val="115000"/>
                        </a:lnSpc>
                        <a:spcAft>
                          <a:spcPct val="0"/>
                        </a:spcAft>
                      </a:pPr>
                      <a:r>
                        <a:rPr lang="sv-SE" sz="900" smtClean="0">
                          <a:effectLst/>
                          <a:latin typeface="Calibri" pitchFamily="34" charset="0"/>
                          <a:ea typeface="Calibri"/>
                          <a:cs typeface="Calibri" pitchFamily="34" charset="0"/>
                        </a:rPr>
                        <a:t>Hur nöjd var du totalt </a:t>
                      </a:r>
                      <a:r>
                        <a:rPr lang="sv-SE" sz="900">
                          <a:effectLst/>
                          <a:latin typeface="Calibri" pitchFamily="34" charset="0"/>
                          <a:ea typeface="Calibri"/>
                          <a:cs typeface="Calibri" pitchFamily="34" charset="0"/>
                        </a:rPr>
                        <a:t>sett med bemötandet?</a:t>
                      </a:r>
                    </a:p>
                  </a:txBody>
                  <a:tcPr marL="68580" marR="6858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3663252359"/>
              </p:ext>
            </p:extLst>
          </p:nvPr>
        </p:nvGraphicFramePr>
        <p:xfrm>
          <a:off x="4834395" y="1412776"/>
          <a:ext cx="3600400" cy="3694769"/>
        </p:xfrm>
        <a:graphic>
          <a:graphicData uri="http://schemas.openxmlformats.org/drawingml/2006/table">
            <a:tbl>
              <a:tblPr/>
              <a:tblGrid>
                <a:gridCol w="3600400"/>
              </a:tblGrid>
              <a:tr h="149183">
                <a:tc>
                  <a:txBody>
                    <a:bodyPr/>
                    <a:lstStyle/>
                    <a:p>
                      <a:pPr algn="l" fontAlgn="b"/>
                      <a:r>
                        <a:rPr lang="sv-SE" sz="900" b="1" i="0" u="none" strike="noStrike" smtClean="0">
                          <a:solidFill>
                            <a:schemeClr val="bg1"/>
                          </a:solidFill>
                          <a:latin typeface="Calibri"/>
                        </a:rPr>
                        <a:t>Forts.</a:t>
                      </a:r>
                      <a:endParaRPr lang="sv-SE" sz="900" b="1" i="0" u="none" strike="noStrike">
                        <a:solidFill>
                          <a:schemeClr val="bg1"/>
                        </a:solidFill>
                        <a:latin typeface="Calibri"/>
                      </a:endParaRPr>
                    </a:p>
                  </a:txBody>
                  <a:tcPr marL="0" marR="0" marT="0" marB="0" anchor="b">
                    <a:lnL>
                      <a:noFill/>
                    </a:lnL>
                    <a:lnR>
                      <a:noFill/>
                    </a:lnR>
                    <a:lnT>
                      <a:noFill/>
                    </a:lnT>
                    <a:lnB w="6350" cap="flat" cmpd="sng" algn="ctr">
                      <a:noFill/>
                      <a:prstDash val="solid"/>
                      <a:round/>
                      <a:headEnd type="none" w="med" len="med"/>
                      <a:tailEnd type="none" w="med" len="med"/>
                    </a:lnB>
                    <a:solidFill>
                      <a:schemeClr val="accent1"/>
                    </a:solidFill>
                  </a:tcPr>
                </a:tc>
              </a:tr>
              <a:tr h="106713">
                <a:tc>
                  <a:txBody>
                    <a:bodyPr/>
                    <a:lstStyle/>
                    <a:p>
                      <a:pPr algn="l" fontAlgn="b"/>
                      <a:r>
                        <a:rPr lang="sv-SE" sz="900" b="1" i="0" u="none" strike="noStrike">
                          <a:solidFill>
                            <a:srgbClr val="000000"/>
                          </a:solidFill>
                          <a:latin typeface="Calibri"/>
                        </a:rPr>
                        <a:t>KOMPETENS</a:t>
                      </a:r>
                    </a:p>
                  </a:txBody>
                  <a:tcPr marL="0" marR="0" marT="0"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20000"/>
                        <a:lumOff val="80000"/>
                      </a:schemeClr>
                    </a:solidFill>
                  </a:tcPr>
                </a:tc>
              </a:tr>
              <a:tr h="142284">
                <a:tc>
                  <a:txBody>
                    <a:bodyPr/>
                    <a:lstStyle/>
                    <a:p>
                      <a:pPr>
                        <a:lnSpc>
                          <a:spcPct val="115000"/>
                        </a:lnSpc>
                        <a:spcAft>
                          <a:spcPct val="0"/>
                        </a:spcAft>
                      </a:pPr>
                      <a:r>
                        <a:rPr lang="sv-SE" sz="900" b="0" i="1" u="none" strike="noStrike" smtClean="0">
                          <a:solidFill>
                            <a:schemeClr val="tx1"/>
                          </a:solidFill>
                          <a:latin typeface="Calibri"/>
                        </a:rPr>
                        <a:t>Hur nöjd var du med…</a:t>
                      </a:r>
                    </a:p>
                    <a:p>
                      <a:pPr>
                        <a:lnSpc>
                          <a:spcPct val="115000"/>
                        </a:lnSpc>
                        <a:spcAft>
                          <a:spcPct val="0"/>
                        </a:spcAft>
                      </a:pPr>
                      <a:r>
                        <a:rPr lang="sv-SE" sz="900" smtClean="0">
                          <a:effectLst/>
                          <a:latin typeface="Calibri" pitchFamily="34" charset="0"/>
                          <a:ea typeface="Calibri"/>
                          <a:cs typeface="Calibri" pitchFamily="34" charset="0"/>
                        </a:rPr>
                        <a:t>... </a:t>
                      </a:r>
                      <a:r>
                        <a:rPr lang="sv-SE" sz="900">
                          <a:effectLst/>
                          <a:latin typeface="Calibri" pitchFamily="34" charset="0"/>
                          <a:ea typeface="Calibri"/>
                          <a:cs typeface="Calibri" pitchFamily="34" charset="0"/>
                        </a:rPr>
                        <a:t>vår kunskap om lagar och regler?</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75589">
                <a:tc>
                  <a:txBody>
                    <a:bodyPr/>
                    <a:lstStyle/>
                    <a:p>
                      <a:pPr>
                        <a:lnSpc>
                          <a:spcPct val="115000"/>
                        </a:lnSpc>
                        <a:spcAft>
                          <a:spcPct val="0"/>
                        </a:spcAft>
                      </a:pPr>
                      <a:r>
                        <a:rPr lang="sv-SE" sz="900">
                          <a:effectLst/>
                          <a:latin typeface="Calibri" pitchFamily="34" charset="0"/>
                          <a:ea typeface="Calibri"/>
                          <a:cs typeface="Calibri" pitchFamily="34" charset="0"/>
                        </a:rPr>
                        <a:t>... vår kunskap om ämnesområdet?</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75589">
                <a:tc>
                  <a:txBody>
                    <a:bodyPr/>
                    <a:lstStyle/>
                    <a:p>
                      <a:pPr>
                        <a:lnSpc>
                          <a:spcPct val="115000"/>
                        </a:lnSpc>
                        <a:spcAft>
                          <a:spcPct val="0"/>
                        </a:spcAft>
                      </a:pPr>
                      <a:r>
                        <a:rPr lang="sv-SE" sz="900">
                          <a:effectLst/>
                          <a:latin typeface="Calibri" pitchFamily="34" charset="0"/>
                          <a:ea typeface="Calibri"/>
                          <a:cs typeface="Calibri" pitchFamily="34" charset="0"/>
                        </a:rPr>
                        <a:t>... vår kunskap om företagens villkor och förutsättningar?</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75589">
                <a:tc>
                  <a:txBody>
                    <a:bodyPr/>
                    <a:lstStyle/>
                    <a:p>
                      <a:pPr>
                        <a:lnSpc>
                          <a:spcPct val="115000"/>
                        </a:lnSpc>
                        <a:spcAft>
                          <a:spcPct val="0"/>
                        </a:spcAft>
                      </a:pPr>
                      <a:r>
                        <a:rPr lang="sv-SE" sz="900">
                          <a:effectLst/>
                          <a:latin typeface="Calibri" pitchFamily="34" charset="0"/>
                          <a:ea typeface="Calibri"/>
                          <a:cs typeface="Calibri" pitchFamily="34" charset="0"/>
                        </a:rPr>
                        <a:t>... vår förmåga att förstå dina problem?</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75589">
                <a:tc>
                  <a:txBody>
                    <a:bodyPr/>
                    <a:lstStyle/>
                    <a:p>
                      <a:pPr>
                        <a:lnSpc>
                          <a:spcPct val="115000"/>
                        </a:lnSpc>
                        <a:spcAft>
                          <a:spcPct val="0"/>
                        </a:spcAft>
                      </a:pPr>
                      <a:r>
                        <a:rPr lang="sv-SE" sz="900">
                          <a:effectLst/>
                          <a:latin typeface="Calibri" pitchFamily="34" charset="0"/>
                          <a:ea typeface="Calibri"/>
                          <a:cs typeface="Calibri" pitchFamily="34" charset="0"/>
                        </a:rPr>
                        <a:t>... vår förmåga att </a:t>
                      </a:r>
                      <a:r>
                        <a:rPr lang="sv-SE" sz="900" smtClean="0">
                          <a:effectLst/>
                          <a:latin typeface="Calibri" pitchFamily="34" charset="0"/>
                          <a:ea typeface="Calibri"/>
                          <a:cs typeface="Calibri" pitchFamily="34" charset="0"/>
                        </a:rPr>
                        <a:t>ge råd och vägledning?  </a:t>
                      </a:r>
                      <a:endParaRPr lang="sv-SE" sz="900">
                        <a:effectLst/>
                        <a:latin typeface="Calibri" pitchFamily="34" charset="0"/>
                        <a:ea typeface="Calibri"/>
                        <a:cs typeface="Calibri" pitchFamily="34"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75589">
                <a:tc>
                  <a:txBody>
                    <a:bodyPr/>
                    <a:lstStyle/>
                    <a:p>
                      <a:pPr>
                        <a:lnSpc>
                          <a:spcPct val="115000"/>
                        </a:lnSpc>
                        <a:spcAft>
                          <a:spcPct val="0"/>
                        </a:spcAft>
                      </a:pPr>
                      <a:r>
                        <a:rPr lang="sv-SE" sz="900" b="0" i="0" u="none" strike="noStrike" smtClean="0">
                          <a:solidFill>
                            <a:schemeClr val="tx1"/>
                          </a:solidFill>
                          <a:latin typeface="Calibri"/>
                        </a:rPr>
                        <a:t>Hur nöjd var du</a:t>
                      </a:r>
                      <a:r>
                        <a:rPr lang="sv-SE" sz="900" b="0" i="0" u="none" strike="noStrike" baseline="0" smtClean="0">
                          <a:solidFill>
                            <a:schemeClr val="tx1"/>
                          </a:solidFill>
                          <a:latin typeface="Calibri"/>
                        </a:rPr>
                        <a:t> </a:t>
                      </a:r>
                      <a:r>
                        <a:rPr lang="sv-SE" sz="900" smtClean="0">
                          <a:effectLst/>
                          <a:latin typeface="Calibri" pitchFamily="34" charset="0"/>
                          <a:ea typeface="Calibri"/>
                          <a:cs typeface="Calibri" pitchFamily="34" charset="0"/>
                        </a:rPr>
                        <a:t>totalt </a:t>
                      </a:r>
                      <a:r>
                        <a:rPr lang="sv-SE" sz="900">
                          <a:effectLst/>
                          <a:latin typeface="Calibri" pitchFamily="34" charset="0"/>
                          <a:ea typeface="Calibri"/>
                          <a:cs typeface="Calibri" pitchFamily="34" charset="0"/>
                        </a:rPr>
                        <a:t>sett med kompetensen?</a:t>
                      </a:r>
                    </a:p>
                  </a:txBody>
                  <a:tcPr marL="68580" marR="6858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06713">
                <a:tc>
                  <a:txBody>
                    <a:bodyPr/>
                    <a:lstStyle/>
                    <a:p>
                      <a:pPr algn="l" fontAlgn="b"/>
                      <a:r>
                        <a:rPr lang="sv-SE" sz="900" b="1" i="0" u="none" strike="noStrike">
                          <a:solidFill>
                            <a:srgbClr val="000000"/>
                          </a:solidFill>
                          <a:latin typeface="Calibri"/>
                        </a:rPr>
                        <a:t>RÄTTSSÄKERHET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204534">
                <a:tc>
                  <a:txBody>
                    <a:bodyPr/>
                    <a:lstStyle/>
                    <a:p>
                      <a:pPr>
                        <a:lnSpc>
                          <a:spcPct val="115000"/>
                        </a:lnSpc>
                        <a:spcAft>
                          <a:spcPct val="0"/>
                        </a:spcAft>
                      </a:pPr>
                      <a:r>
                        <a:rPr lang="sv-SE" sz="900" b="0" i="1" u="none" strike="noStrike" smtClean="0">
                          <a:solidFill>
                            <a:schemeClr val="tx1"/>
                          </a:solidFill>
                          <a:latin typeface="Calibri"/>
                        </a:rPr>
                        <a:t>Hur nöjd var du med…</a:t>
                      </a:r>
                    </a:p>
                    <a:p>
                      <a:pPr>
                        <a:lnSpc>
                          <a:spcPct val="115000"/>
                        </a:lnSpc>
                        <a:spcAft>
                          <a:spcPct val="0"/>
                        </a:spcAft>
                      </a:pPr>
                      <a:r>
                        <a:rPr lang="sv-SE" sz="900" smtClean="0">
                          <a:effectLst/>
                          <a:latin typeface="Calibri" pitchFamily="34" charset="0"/>
                          <a:ea typeface="Calibri"/>
                          <a:cs typeface="Calibri" pitchFamily="34" charset="0"/>
                        </a:rPr>
                        <a:t>... </a:t>
                      </a:r>
                      <a:r>
                        <a:rPr lang="sv-SE" sz="900">
                          <a:effectLst/>
                          <a:latin typeface="Calibri" pitchFamily="34" charset="0"/>
                          <a:ea typeface="Calibri"/>
                          <a:cs typeface="Calibri" pitchFamily="34" charset="0"/>
                        </a:rPr>
                        <a:t>tydligheten i de lagar och regler som gäller för </a:t>
                      </a:r>
                      <a:r>
                        <a:rPr lang="sv-SE" sz="900" smtClean="0">
                          <a:effectLst/>
                          <a:latin typeface="Calibri" pitchFamily="34" charset="0"/>
                          <a:ea typeface="Calibri"/>
                          <a:cs typeface="Calibri" pitchFamily="34" charset="0"/>
                        </a:rPr>
                        <a:t>ditt ärende</a:t>
                      </a:r>
                      <a:r>
                        <a:rPr lang="sv-SE" sz="900">
                          <a:effectLst/>
                          <a:latin typeface="Calibri" pitchFamily="34" charset="0"/>
                          <a:ea typeface="Calibri"/>
                          <a:cs typeface="Calibri" pitchFamily="34" charset="0"/>
                        </a:rPr>
                        <a:t>?</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137838">
                <a:tc>
                  <a:txBody>
                    <a:bodyPr/>
                    <a:lstStyle/>
                    <a:p>
                      <a:pPr>
                        <a:lnSpc>
                          <a:spcPct val="115000"/>
                        </a:lnSpc>
                        <a:spcAft>
                          <a:spcPct val="0"/>
                        </a:spcAft>
                      </a:pPr>
                      <a:r>
                        <a:rPr lang="sv-SE" sz="900">
                          <a:effectLst/>
                          <a:latin typeface="Calibri" pitchFamily="34" charset="0"/>
                          <a:ea typeface="Calibri"/>
                          <a:cs typeface="Calibri" pitchFamily="34" charset="0"/>
                        </a:rPr>
                        <a:t>... det sätt som vi motiverade </a:t>
                      </a:r>
                      <a:r>
                        <a:rPr lang="sv-SE" sz="900" smtClean="0">
                          <a:effectLst/>
                          <a:latin typeface="Calibri" pitchFamily="34" charset="0"/>
                          <a:ea typeface="Calibri"/>
                          <a:cs typeface="Calibri" pitchFamily="34" charset="0"/>
                        </a:rPr>
                        <a:t>våra ställningstaganden/beslut</a:t>
                      </a:r>
                      <a:r>
                        <a:rPr lang="sv-SE" sz="900">
                          <a:effectLst/>
                          <a:latin typeface="Calibri" pitchFamily="34" charset="0"/>
                          <a:ea typeface="Calibri"/>
                          <a:cs typeface="Calibri" pitchFamily="34" charset="0"/>
                        </a:rPr>
                        <a:t>?</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137838">
                <a:tc>
                  <a:txBody>
                    <a:bodyPr/>
                    <a:lstStyle/>
                    <a:p>
                      <a:pPr>
                        <a:lnSpc>
                          <a:spcPct val="115000"/>
                        </a:lnSpc>
                        <a:spcAft>
                          <a:spcPct val="0"/>
                        </a:spcAft>
                      </a:pPr>
                      <a:r>
                        <a:rPr lang="sv-SE" sz="900">
                          <a:effectLst/>
                          <a:latin typeface="Calibri" pitchFamily="34" charset="0"/>
                          <a:ea typeface="Calibri"/>
                          <a:cs typeface="Calibri" pitchFamily="34" charset="0"/>
                        </a:rPr>
                        <a:t>... möjligheterna att framföra klagomål och lämna synpunkter?</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gn="l" fontAlgn="b"/>
                      <a:r>
                        <a:rPr lang="sv-SE" sz="900" b="0" i="0" u="none" strike="noStrike" smtClean="0">
                          <a:solidFill>
                            <a:schemeClr val="tx1"/>
                          </a:solidFill>
                          <a:latin typeface="Calibri"/>
                        </a:rPr>
                        <a:t>  Hur </a:t>
                      </a:r>
                      <a:r>
                        <a:rPr lang="sv-SE" sz="900" b="0" i="0" u="none" strike="noStrike">
                          <a:solidFill>
                            <a:schemeClr val="tx1"/>
                          </a:solidFill>
                          <a:latin typeface="Calibri"/>
                        </a:rPr>
                        <a:t>nöjd var </a:t>
                      </a:r>
                      <a:r>
                        <a:rPr lang="sv-SE" sz="900" b="0" i="0" u="none" strike="noStrike" smtClean="0">
                          <a:solidFill>
                            <a:schemeClr val="tx1"/>
                          </a:solidFill>
                          <a:latin typeface="Calibri"/>
                        </a:rPr>
                        <a:t>du </a:t>
                      </a:r>
                      <a:r>
                        <a:rPr lang="sv-SE" sz="900" b="0" i="0" u="none" strike="noStrike">
                          <a:solidFill>
                            <a:schemeClr val="tx1"/>
                          </a:solidFill>
                          <a:latin typeface="Calibri"/>
                        </a:rPr>
                        <a:t>totalt sett med rättssäkerheten?</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6713">
                <a:tc>
                  <a:txBody>
                    <a:bodyPr/>
                    <a:lstStyle/>
                    <a:p>
                      <a:pPr algn="l" fontAlgn="b"/>
                      <a:r>
                        <a:rPr lang="sv-SE" sz="900" b="1" i="0" u="none" strike="noStrike">
                          <a:solidFill>
                            <a:srgbClr val="000000"/>
                          </a:solidFill>
                          <a:latin typeface="Calibri"/>
                        </a:rPr>
                        <a:t>EFFEKTIVITET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204534">
                <a:tc>
                  <a:txBody>
                    <a:bodyPr/>
                    <a:lstStyle/>
                    <a:p>
                      <a:pPr marL="0" marR="0" indent="0" algn="l" defTabSz="914400" rtl="0" eaLnBrk="1" fontAlgn="auto" latinLnBrk="0" hangingPunct="1">
                        <a:lnSpc>
                          <a:spcPct val="115000"/>
                        </a:lnSpc>
                        <a:spcBef>
                          <a:spcPct val="0"/>
                        </a:spcBef>
                        <a:spcAft>
                          <a:spcPct val="0"/>
                        </a:spcAft>
                        <a:buClrTx/>
                        <a:buSzTx/>
                        <a:buFontTx/>
                        <a:buNone/>
                        <a:defRPr/>
                      </a:pPr>
                      <a:r>
                        <a:rPr lang="sv-SE" sz="900" b="0" i="1" u="none" strike="noStrike" smtClean="0">
                          <a:solidFill>
                            <a:schemeClr val="tx1"/>
                          </a:solidFill>
                          <a:latin typeface="Calibri"/>
                        </a:rPr>
                        <a:t>Hur nöjd var du med…</a:t>
                      </a:r>
                    </a:p>
                    <a:p>
                      <a:pPr>
                        <a:lnSpc>
                          <a:spcPct val="115000"/>
                        </a:lnSpc>
                        <a:spcAft>
                          <a:spcPct val="0"/>
                        </a:spcAft>
                      </a:pPr>
                      <a:r>
                        <a:rPr lang="sv-SE" sz="900" smtClean="0">
                          <a:effectLst/>
                          <a:latin typeface="Calibri" pitchFamily="34" charset="0"/>
                          <a:ea typeface="Calibri"/>
                          <a:cs typeface="Calibri" pitchFamily="34" charset="0"/>
                        </a:rPr>
                        <a:t>... </a:t>
                      </a:r>
                      <a:r>
                        <a:rPr lang="sv-SE" sz="900">
                          <a:effectLst/>
                          <a:latin typeface="Calibri" pitchFamily="34" charset="0"/>
                          <a:ea typeface="Calibri"/>
                          <a:cs typeface="Calibri" pitchFamily="34" charset="0"/>
                        </a:rPr>
                        <a:t>tiden för handläggningen av ditt ärende?</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nSpc>
                          <a:spcPct val="115000"/>
                        </a:lnSpc>
                        <a:spcAft>
                          <a:spcPct val="0"/>
                        </a:spcAft>
                      </a:pPr>
                      <a:r>
                        <a:rPr lang="sv-SE" sz="900">
                          <a:effectLst/>
                          <a:latin typeface="Calibri" pitchFamily="34" charset="0"/>
                          <a:ea typeface="Calibri"/>
                          <a:cs typeface="Calibri" pitchFamily="34" charset="0"/>
                        </a:rPr>
                        <a:t>... förmågan att hålla överenskomna tidsramar?</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marL="0" marR="0" indent="0" algn="l" defTabSz="914400" rtl="0" eaLnBrk="1" fontAlgn="auto" latinLnBrk="0" hangingPunct="1">
                        <a:lnSpc>
                          <a:spcPct val="115000"/>
                        </a:lnSpc>
                        <a:spcBef>
                          <a:spcPct val="0"/>
                        </a:spcBef>
                        <a:spcAft>
                          <a:spcPct val="0"/>
                        </a:spcAft>
                        <a:buClrTx/>
                        <a:buSzTx/>
                        <a:buFontTx/>
                        <a:buNone/>
                        <a:defRPr/>
                      </a:pPr>
                      <a:r>
                        <a:rPr lang="sv-SE" sz="900" smtClean="0">
                          <a:effectLst/>
                          <a:latin typeface="Calibri" pitchFamily="34" charset="0"/>
                          <a:ea typeface="Calibri"/>
                          <a:cs typeface="Calibri" pitchFamily="34" charset="0"/>
                        </a:rPr>
                        <a:t>... rutinerna kring handläggningen av ditt ärende?</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nSpc>
                          <a:spcPct val="115000"/>
                        </a:lnSpc>
                        <a:spcAft>
                          <a:spcPct val="0"/>
                        </a:spcAft>
                      </a:pPr>
                      <a:r>
                        <a:rPr lang="sv-SE" sz="900" b="0" i="0" u="none" strike="noStrike" smtClean="0">
                          <a:solidFill>
                            <a:schemeClr val="tx1"/>
                          </a:solidFill>
                          <a:latin typeface="Calibri"/>
                        </a:rPr>
                        <a:t> Hur nöjd var du </a:t>
                      </a:r>
                      <a:r>
                        <a:rPr lang="sv-SE" sz="900" smtClean="0">
                          <a:effectLst/>
                          <a:latin typeface="Calibri" pitchFamily="34" charset="0"/>
                          <a:ea typeface="Calibri"/>
                          <a:cs typeface="Calibri" pitchFamily="34" charset="0"/>
                        </a:rPr>
                        <a:t>totalt </a:t>
                      </a:r>
                      <a:r>
                        <a:rPr lang="sv-SE" sz="900">
                          <a:effectLst/>
                          <a:latin typeface="Calibri" pitchFamily="34" charset="0"/>
                          <a:ea typeface="Calibri"/>
                          <a:cs typeface="Calibri" pitchFamily="34" charset="0"/>
                        </a:rPr>
                        <a:t>sett med effektiviteten?</a:t>
                      </a: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marL="0" algn="l" defTabSz="914400" rtl="0" eaLnBrk="1" fontAlgn="b" latinLnBrk="0" hangingPunct="1">
                        <a:lnSpc>
                          <a:spcPct val="115000"/>
                        </a:lnSpc>
                        <a:spcAft>
                          <a:spcPct val="0"/>
                        </a:spcAft>
                      </a:pPr>
                      <a:r>
                        <a:rPr lang="sv-SE" sz="900" b="1" u="none" smtClean="0">
                          <a:effectLst/>
                          <a:latin typeface="Calibri" pitchFamily="34" charset="0"/>
                          <a:ea typeface="Calibri"/>
                          <a:cs typeface="Calibri" pitchFamily="34" charset="0"/>
                        </a:rPr>
                        <a:t>Ö</a:t>
                      </a:r>
                      <a:r>
                        <a:rPr lang="sv-SE" sz="900" b="1" i="0" u="none" strike="noStrike" kern="1200" smtClean="0">
                          <a:solidFill>
                            <a:srgbClr val="000000"/>
                          </a:solidFill>
                          <a:latin typeface="Calibri"/>
                          <a:ea typeface="+mn-ea"/>
                          <a:cs typeface="+mn-cs"/>
                        </a:rPr>
                        <a:t>PPEN ALLMÄN FRÅGA</a:t>
                      </a:r>
                      <a:endParaRPr lang="sv-SE" sz="900" b="1" i="0" u="none" strike="noStrike" kern="1200">
                        <a:solidFill>
                          <a:srgbClr val="000000"/>
                        </a:solidFill>
                        <a:latin typeface="Calibri"/>
                        <a:ea typeface="+mn-ea"/>
                        <a:cs typeface="+mn-cs"/>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a:noFill/>
                    </a:lnB>
                  </a:tcPr>
                </a:tc>
              </a:tr>
              <a:tr h="88928">
                <a:tc>
                  <a:txBody>
                    <a:bodyPr/>
                    <a:lstStyle/>
                    <a:p>
                      <a:pPr>
                        <a:lnSpc>
                          <a:spcPct val="115000"/>
                        </a:lnSpc>
                        <a:spcAft>
                          <a:spcPct val="0"/>
                        </a:spcAft>
                      </a:pPr>
                      <a:r>
                        <a:rPr lang="sv-SE" sz="900" smtClean="0">
                          <a:effectLst/>
                          <a:latin typeface="Calibri" pitchFamily="34" charset="0"/>
                          <a:ea typeface="Calibri"/>
                          <a:cs typeface="Calibri" pitchFamily="34" charset="0"/>
                        </a:rPr>
                        <a:t>Har du några övriga synpunkter på hur kommunens service till företag kan förbättras?</a:t>
                      </a:r>
                      <a:endParaRPr lang="sv-SE" sz="900">
                        <a:effectLst/>
                        <a:latin typeface="Calibri" pitchFamily="34" charset="0"/>
                        <a:ea typeface="Calibri"/>
                        <a:cs typeface="Calibri" pitchFamily="34" charset="0"/>
                      </a:endParaRPr>
                    </a:p>
                  </a:txBody>
                  <a:tcPr marL="68580" marR="6858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Rubrik 1"/>
          <p:cNvSpPr txBox="1"/>
          <p:nvPr/>
        </p:nvSpPr>
        <p:spPr>
          <a:xfrm>
            <a:off x="683568" y="632642"/>
            <a:ext cx="7632848" cy="432048"/>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defPPr>
              <a:defRPr lang="sv-SE"/>
            </a:defPPr>
            <a:lvl1pPr marL="0" algn="l" defTabSz="914400" rtl="0" eaLnBrk="1" fontAlgn="base" latinLnBrk="0" hangingPunct="1">
              <a:spcBef>
                <a:spcPct val="0"/>
              </a:spcBef>
              <a:spcAft>
                <a:spcPct val="0"/>
              </a:spcAft>
              <a:defRPr sz="2800" kern="1200">
                <a:solidFill>
                  <a:schemeClr val="tx2"/>
                </a:solidFill>
                <a:latin typeface="+mj-lt"/>
                <a:ea typeface="+mj-ea"/>
                <a:cs typeface="+mj-cs"/>
              </a:defRPr>
            </a:lvl1pPr>
            <a:lvl2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2pPr>
            <a:lvl3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3pPr>
            <a:lvl4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4pPr>
            <a:lvl5pPr marL="1828800" algn="l" defTabSz="914400" rtl="0" eaLnBrk="1" fontAlgn="base" latinLnBrk="0" hangingPunct="1">
              <a:spcBef>
                <a:spcPct val="0"/>
              </a:spcBef>
              <a:spcAft>
                <a:spcPct val="0"/>
              </a:spcAft>
              <a:defRPr sz="2800" kern="1200">
                <a:solidFill>
                  <a:schemeClr val="tx2"/>
                </a:solidFill>
                <a:latin typeface="Arial" charset="0"/>
                <a:ea typeface="+mn-ea"/>
                <a:cs typeface="+mn-cs"/>
              </a:defRPr>
            </a:lvl5pPr>
            <a:lvl6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6pPr>
            <a:lvl7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7pPr>
            <a:lvl8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8pPr>
            <a:lvl9pPr marL="1828800" algn="l" rtl="0" eaLnBrk="1" fontAlgn="base" hangingPunct="1">
              <a:spcBef>
                <a:spcPct val="0"/>
              </a:spcBef>
              <a:spcAft>
                <a:spcPct val="0"/>
              </a:spcAft>
              <a:defRPr sz="2800">
                <a:solidFill>
                  <a:schemeClr val="tx2"/>
                </a:solidFill>
                <a:latin typeface="Arial" charset="0"/>
              </a:defRPr>
            </a:lvl9pPr>
          </a:lstStyle>
          <a:p>
            <a:r>
              <a:rPr lang="sv-SE" sz="2400" smtClean="0"/>
              <a:t>Enkät</a:t>
            </a:r>
            <a:endParaRPr lang="sv-SE" sz="2400" kern="0"/>
          </a:p>
        </p:txBody>
      </p:sp>
      <p:sp>
        <p:nvSpPr>
          <p:cNvPr id="2" name="Platshållare för bildnummer 1"/>
          <p:cNvSpPr>
            <a:spLocks noGrp="1"/>
          </p:cNvSpPr>
          <p:nvPr>
            <p:ph type="sldNum" sz="quarter" idx="12"/>
          </p:nvPr>
        </p:nvSpPr>
        <p:spPr/>
        <p:txBody>
          <a:bodyPr/>
          <a:lstStyle/>
          <a:p>
            <a:fld id="{BE72BB8C-9A1D-456E-9C4E-4BFDD442391B}" type="slidenum">
              <a:rPr lang="sv-SE" smtClean="0"/>
              <a:t>302</a:t>
            </a:fld>
            <a:endParaRPr lang="sv-SE" smtClean="0"/>
          </a:p>
        </p:txBody>
      </p:sp>
    </p:spTree>
    <p:extLst>
      <p:ext uri="{BB962C8B-B14F-4D97-AF65-F5344CB8AC3E}">
        <p14:creationId xmlns:p14="http://schemas.microsoft.com/office/powerpoint/2010/main" val="1276392113"/>
      </p:ext>
    </p:extLst>
  </p:cSld>
  <p:clrMapOvr>
    <a:masterClrMapping/>
  </p:clrMapOvr>
  <p:transition>
    <p:strips dir="rd"/>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464496" y="2420888"/>
            <a:ext cx="3923928" cy="2308324"/>
          </a:xfrm>
          <a:prstGeom prst="rect">
            <a:avLst/>
          </a:prstGeom>
        </p:spPr>
        <p:txBody>
          <a:bodyPr wrap="square">
            <a:spAutoFit/>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0" indent="0">
              <a:buNone/>
            </a:pPr>
            <a:r>
              <a:rPr lang="sv-SE" smtClean="0"/>
              <a:t>Kontaktperson </a:t>
            </a:r>
            <a:r>
              <a:rPr lang="sv-SE"/>
              <a:t>MIND Research</a:t>
            </a:r>
          </a:p>
          <a:p>
            <a:pPr marL="0" indent="0">
              <a:buNone/>
            </a:pPr>
            <a:r>
              <a:rPr lang="sv-SE"/>
              <a:t>Peter Annerbäck, 08-5000 68 09, </a:t>
            </a:r>
            <a:r>
              <a:rPr lang="sv-SE">
                <a:hlinkClick r:id="rId2"/>
              </a:rPr>
              <a:t>peter.annerback@mindresearch.se</a:t>
            </a:r>
            <a:endParaRPr lang="sv-SE"/>
          </a:p>
          <a:p>
            <a:pPr marL="0" indent="0">
              <a:lnSpc>
                <a:spcPct val="100000"/>
              </a:lnSpc>
              <a:spcAft>
                <a:spcPct val="0"/>
              </a:spcAft>
              <a:buNone/>
            </a:pPr>
            <a:endParaRPr lang="sv-SE" smtClean="0"/>
          </a:p>
          <a:p>
            <a:pPr marL="0" indent="0">
              <a:lnSpc>
                <a:spcPct val="100000"/>
              </a:lnSpc>
              <a:spcAft>
                <a:spcPct val="0"/>
              </a:spcAft>
              <a:buNone/>
            </a:pPr>
            <a:r>
              <a:rPr lang="sv-SE" smtClean="0"/>
              <a:t>MIND </a:t>
            </a:r>
            <a:r>
              <a:rPr lang="sv-SE"/>
              <a:t>Research</a:t>
            </a:r>
          </a:p>
          <a:p>
            <a:pPr marL="0" indent="0">
              <a:lnSpc>
                <a:spcPct val="100000"/>
              </a:lnSpc>
              <a:spcAft>
                <a:spcPct val="0"/>
              </a:spcAft>
              <a:buNone/>
            </a:pPr>
            <a:r>
              <a:rPr lang="sv-SE"/>
              <a:t>Djupdalsvägen 7, 192 51  Sollentuna</a:t>
            </a:r>
          </a:p>
          <a:p>
            <a:pPr marL="0" indent="0">
              <a:lnSpc>
                <a:spcPct val="100000"/>
              </a:lnSpc>
              <a:spcAft>
                <a:spcPct val="0"/>
              </a:spcAft>
              <a:buNone/>
            </a:pPr>
            <a:r>
              <a:rPr lang="sv-SE"/>
              <a:t>TEL: 08-5000 68 00</a:t>
            </a:r>
          </a:p>
          <a:p>
            <a:pPr marL="0" indent="0">
              <a:lnSpc>
                <a:spcPct val="100000"/>
              </a:lnSpc>
              <a:spcAft>
                <a:spcPct val="0"/>
              </a:spcAft>
              <a:buNone/>
            </a:pPr>
            <a:r>
              <a:rPr lang="sv-SE">
                <a:hlinkClick r:id="rId3"/>
              </a:rPr>
              <a:t>www.mindresearch.se</a:t>
            </a:r>
            <a:endParaRPr lang="sv-SE"/>
          </a:p>
        </p:txBody>
      </p:sp>
      <p:pic>
        <p:nvPicPr>
          <p:cNvPr id="6" name="Bildobjekt 5"/>
          <p:cNvPicPr>
            <a:picLocks noChangeAspect="1"/>
          </p:cNvPicPr>
          <p:nvPr/>
        </p:nvPicPr>
        <p:blipFill>
          <a:blip r:embed="rId4"/>
          <a:srcRect/>
          <a:stretch>
            <a:fillRect/>
          </a:stretch>
        </p:blipFill>
        <p:spPr>
          <a:xfrm>
            <a:off x="611520" y="2780928"/>
            <a:ext cx="3838171" cy="1540007"/>
          </a:xfrm>
          <a:prstGeom prst="rect">
            <a:avLst/>
          </a:prstGeom>
        </p:spPr>
      </p:pic>
      <p:sp>
        <p:nvSpPr>
          <p:cNvPr id="7" name="Rubrik 1"/>
          <p:cNvSpPr txBox="1"/>
          <p:nvPr/>
        </p:nvSpPr>
        <p:spPr>
          <a:xfrm>
            <a:off x="539552" y="1277888"/>
            <a:ext cx="8280599" cy="1143000"/>
          </a:xfrm>
          <a:prstGeom prst="rect">
            <a:avLst/>
          </a:prstGeom>
          <a:noFill/>
          <a:ln w="9525">
            <a:noFill/>
            <a:miter lim="800000"/>
          </a:ln>
          <a:effectLst/>
        </p:spPr>
        <p:txBody>
          <a:bodyPr vert="horz" wrap="square" lIns="91440" tIns="45720" rIns="91440" bIns="45720" numCol="1" anchor="ctr" anchorCtr="0" compatLnSpc="1">
            <a:prstTxWarp prst="textNoShape">
              <a:avLst/>
            </a:prstTxWarp>
          </a:bodyPr>
          <a:lstStyle>
            <a:defPPr>
              <a:defRPr lang="sv-SE"/>
            </a:defPPr>
            <a:lvl1pPr marL="0" algn="l" defTabSz="914400" rtl="0" eaLnBrk="1" fontAlgn="base" latinLnBrk="0" hangingPunct="1">
              <a:spcBef>
                <a:spcPct val="0"/>
              </a:spcBef>
              <a:spcAft>
                <a:spcPct val="0"/>
              </a:spcAft>
              <a:defRPr sz="2800" kern="1200">
                <a:solidFill>
                  <a:schemeClr val="tx2"/>
                </a:solidFill>
                <a:latin typeface="+mj-lt"/>
                <a:ea typeface="+mj-ea"/>
                <a:cs typeface="+mj-cs"/>
              </a:defRPr>
            </a:lvl1pPr>
            <a:lvl2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2pPr>
            <a:lvl3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3pPr>
            <a:lvl4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4pPr>
            <a:lvl5pPr marL="1828800" algn="l" defTabSz="914400" rtl="0" eaLnBrk="1" fontAlgn="base" latinLnBrk="0" hangingPunct="1">
              <a:spcBef>
                <a:spcPct val="0"/>
              </a:spcBef>
              <a:spcAft>
                <a:spcPct val="0"/>
              </a:spcAft>
              <a:defRPr sz="2800" kern="1200">
                <a:solidFill>
                  <a:schemeClr val="tx2"/>
                </a:solidFill>
                <a:latin typeface="Arial" charset="0"/>
                <a:ea typeface="+mn-ea"/>
                <a:cs typeface="+mn-cs"/>
              </a:defRPr>
            </a:lvl5pPr>
            <a:lvl6pPr marL="457200" algn="l" defTabSz="914400" rtl="0" eaLnBrk="1" fontAlgn="base" latinLnBrk="0" hangingPunct="1">
              <a:spcBef>
                <a:spcPct val="0"/>
              </a:spcBef>
              <a:spcAft>
                <a:spcPct val="0"/>
              </a:spcAft>
              <a:defRPr sz="2800" kern="1200">
                <a:solidFill>
                  <a:schemeClr val="tx2"/>
                </a:solidFill>
                <a:latin typeface="Arial" charset="0"/>
                <a:ea typeface="+mn-ea"/>
                <a:cs typeface="+mn-cs"/>
              </a:defRPr>
            </a:lvl6pPr>
            <a:lvl7pPr marL="914400" algn="l" defTabSz="914400" rtl="0" eaLnBrk="1" fontAlgn="base" latinLnBrk="0" hangingPunct="1">
              <a:spcBef>
                <a:spcPct val="0"/>
              </a:spcBef>
              <a:spcAft>
                <a:spcPct val="0"/>
              </a:spcAft>
              <a:defRPr sz="2800" kern="1200">
                <a:solidFill>
                  <a:schemeClr val="tx2"/>
                </a:solidFill>
                <a:latin typeface="Arial" charset="0"/>
                <a:ea typeface="+mn-ea"/>
                <a:cs typeface="+mn-cs"/>
              </a:defRPr>
            </a:lvl7pPr>
            <a:lvl8pPr marL="1371600" algn="l" defTabSz="914400" rtl="0" eaLnBrk="1" fontAlgn="base" latinLnBrk="0" hangingPunct="1">
              <a:spcBef>
                <a:spcPct val="0"/>
              </a:spcBef>
              <a:spcAft>
                <a:spcPct val="0"/>
              </a:spcAft>
              <a:defRPr sz="2800" kern="1200">
                <a:solidFill>
                  <a:schemeClr val="tx2"/>
                </a:solidFill>
                <a:latin typeface="Arial" charset="0"/>
                <a:ea typeface="+mn-ea"/>
                <a:cs typeface="+mn-cs"/>
              </a:defRPr>
            </a:lvl8pPr>
            <a:lvl9pPr marL="1828800" algn="l" rtl="0" eaLnBrk="1" fontAlgn="base" hangingPunct="1">
              <a:spcBef>
                <a:spcPct val="0"/>
              </a:spcBef>
              <a:spcAft>
                <a:spcPct val="0"/>
              </a:spcAft>
              <a:defRPr sz="2800">
                <a:solidFill>
                  <a:schemeClr val="tx2"/>
                </a:solidFill>
                <a:latin typeface="Arial" charset="0"/>
              </a:defRPr>
            </a:lvl9pPr>
          </a:lstStyle>
          <a:p>
            <a:r>
              <a:rPr lang="sv-SE" kern="0" smtClean="0"/>
              <a:t>Undersökningen genomfördes av MIND Research</a:t>
            </a:r>
            <a:endParaRPr lang="sv-SE" kern="0"/>
          </a:p>
        </p:txBody>
      </p:sp>
      <p:sp>
        <p:nvSpPr>
          <p:cNvPr id="2" name="Platshållare för bildnummer 1"/>
          <p:cNvSpPr>
            <a:spLocks noGrp="1"/>
          </p:cNvSpPr>
          <p:nvPr>
            <p:ph type="sldNum" sz="quarter" idx="12"/>
          </p:nvPr>
        </p:nvSpPr>
        <p:spPr/>
        <p:txBody>
          <a:bodyPr/>
          <a:lstStyle/>
          <a:p>
            <a:fld id="{EA75CA96-7258-417E-A5AF-11234AE67806}" type="slidenum">
              <a:rPr lang="sv-SE" smtClean="0"/>
              <a:t>303</a:t>
            </a:fld>
            <a:endParaRPr lang="sv-SE" smtClean="0"/>
          </a:p>
        </p:txBody>
      </p:sp>
    </p:spTree>
    <p:extLst>
      <p:ext uri="{BB962C8B-B14F-4D97-AF65-F5344CB8AC3E}">
        <p14:creationId xmlns:p14="http://schemas.microsoft.com/office/powerpoint/2010/main" val="1317799168"/>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1F18317-D8C4-4AE6-A51E-6622E866A0FD}" type="slidenum">
              <a:rPr lang="en-US"/>
              <a:t>31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432</a:t>
                      </a:r>
                    </a:p>
                  </a:txBody>
                  <a:tcPr/>
                </a:tc>
                <a:tc>
                  <a:txBody>
                    <a:bodyPr/>
                    <a:lstStyle/>
                    <a:p>
                      <a:pPr algn="ctr"/>
                      <a:r>
                        <a:rPr sz="1000">
                          <a:solidFill>
                            <a:srgbClr val="000000"/>
                          </a:solidFill>
                          <a:latin typeface="Tw Cen MT"/>
                        </a:rPr>
                        <a:t>38274</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628</a:t>
                      </a:r>
                    </a:p>
                  </a:txBody>
                  <a:tcPr/>
                </a:tc>
                <a:tc>
                  <a:txBody>
                    <a:bodyPr/>
                    <a:lstStyle/>
                    <a:p>
                      <a:pPr algn="ctr"/>
                      <a:r>
                        <a:rPr sz="1000">
                          <a:solidFill>
                            <a:srgbClr val="000000"/>
                          </a:solidFill>
                          <a:latin typeface="Tw Cen MT"/>
                        </a:rPr>
                        <a:t>19615</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449</a:t>
                      </a:r>
                    </a:p>
                  </a:txBody>
                  <a:tcPr/>
                </a:tc>
                <a:tc>
                  <a:txBody>
                    <a:bodyPr/>
                    <a:lstStyle/>
                    <a:p>
                      <a:pPr algn="ctr"/>
                      <a:r>
                        <a:rPr sz="1000">
                          <a:solidFill>
                            <a:srgbClr val="000000"/>
                          </a:solidFill>
                          <a:latin typeface="Tw Cen MT"/>
                        </a:rPr>
                        <a:t>38679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Totalt</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685A376-A895-4F0E-96D8-13F738C62F27}" type="slidenum">
              <a:rPr lang="en-US"/>
              <a:t>32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 spridning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5AFFF72-E4CF-4690-A6C2-DEC64FC29433}" type="slidenum">
              <a:rPr lang="en-US"/>
              <a:t>33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92" cy="731520"/>
        </p:xfrm>
        <a:graphic>
          <a:graphicData uri="http://schemas.openxmlformats.org/drawingml/2006/table">
            <a:tbl>
              <a:tblPr bandRow="1">
                <a:tableStyleId>{5C22544A-7EE6-4342-B048-85BDC9FD1C3A}</a:tableStyleId>
              </a:tblPr>
              <a:tblGrid>
                <a:gridCol w="939800"/>
                <a:gridCol w="580941"/>
                <a:gridCol w="580941"/>
                <a:gridCol w="580941"/>
                <a:gridCol w="580941"/>
                <a:gridCol w="580941"/>
                <a:gridCol w="580941"/>
                <a:gridCol w="580941"/>
                <a:gridCol w="580941"/>
                <a:gridCol w="580941"/>
                <a:gridCol w="580941"/>
                <a:gridCol w="580941"/>
                <a:gridCol w="580941"/>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16</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49</a:t>
                      </a:r>
                    </a:p>
                  </a:txBody>
                  <a:tcPr/>
                </a:tc>
                <a:tc>
                  <a:txBody>
                    <a:bodyPr/>
                    <a:lstStyle/>
                    <a:p>
                      <a:pPr algn="ctr"/>
                      <a:r>
                        <a:rPr sz="1000">
                          <a:solidFill>
                            <a:srgbClr val="000000"/>
                          </a:solidFill>
                          <a:latin typeface="Tw Cen MT"/>
                        </a:rPr>
                        <a:t>36</a:t>
                      </a:r>
                    </a:p>
                  </a:txBody>
                  <a:tcPr/>
                </a:tc>
                <a:tc>
                  <a:txBody>
                    <a:bodyPr/>
                    <a:lstStyle/>
                    <a:p>
                      <a:pPr algn="ctr"/>
                      <a:r>
                        <a:rPr sz="1000">
                          <a:solidFill>
                            <a:srgbClr val="000000"/>
                          </a:solidFill>
                          <a:latin typeface="Tw Cen MT"/>
                        </a:rPr>
                        <a:t>25</a:t>
                      </a:r>
                    </a:p>
                  </a:txBody>
                  <a:tcPr/>
                </a:tc>
                <a:tc>
                  <a:txBody>
                    <a:bodyPr/>
                    <a:lstStyle/>
                    <a:p>
                      <a:pPr algn="ctr"/>
                      <a:r>
                        <a:rPr sz="1000">
                          <a:solidFill>
                            <a:srgbClr val="000000"/>
                          </a:solidFill>
                          <a:latin typeface="Tw Cen MT"/>
                        </a:rPr>
                        <a:t>69</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17</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33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37</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35</a:t>
                      </a:r>
                    </a:p>
                  </a:txBody>
                  <a:tcPr/>
                </a:tc>
                <a:tc>
                  <a:txBody>
                    <a:bodyPr/>
                    <a:lstStyle/>
                    <a:p>
                      <a:pPr algn="ctr"/>
                      <a:r>
                        <a:rPr sz="1000">
                          <a:solidFill>
                            <a:srgbClr val="000000"/>
                          </a:solidFill>
                          <a:latin typeface="Tw Cen MT"/>
                        </a:rPr>
                        <a:t>62</a:t>
                      </a:r>
                    </a:p>
                  </a:txBody>
                  <a:tcPr/>
                </a:tc>
                <a:tc>
                  <a:txBody>
                    <a:bodyPr/>
                    <a:lstStyle/>
                    <a:p>
                      <a:pPr algn="ctr"/>
                      <a:r>
                        <a:rPr sz="1000">
                          <a:solidFill>
                            <a:srgbClr val="000000"/>
                          </a:solidFill>
                          <a:latin typeface="Tw Cen MT"/>
                        </a:rPr>
                        <a:t>40</a:t>
                      </a:r>
                    </a:p>
                  </a:txBody>
                  <a:tcPr/>
                </a:tc>
                <a:tc>
                  <a:txBody>
                    <a:bodyPr/>
                    <a:lstStyle/>
                    <a:p>
                      <a:pPr algn="ctr"/>
                      <a:r>
                        <a:rPr sz="1000">
                          <a:solidFill>
                            <a:srgbClr val="000000"/>
                          </a:solidFill>
                          <a:latin typeface="Tw Cen MT"/>
                        </a:rPr>
                        <a:t>31</a:t>
                      </a:r>
                    </a:p>
                  </a:txBody>
                  <a:tcPr/>
                </a:tc>
                <a:tc>
                  <a:txBody>
                    <a:bodyPr/>
                    <a:lstStyle/>
                    <a:p>
                      <a:pPr algn="ctr"/>
                      <a:r>
                        <a:rPr sz="1000">
                          <a:solidFill>
                            <a:srgbClr val="000000"/>
                          </a:solidFill>
                          <a:latin typeface="Tw Cen MT"/>
                        </a:rPr>
                        <a:t>106</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45</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33</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månad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B1A5CFB-5852-4132-A90E-2CE2535B3167}" type="slidenum">
              <a:rPr lang="en-US"/>
              <a:t>34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88" cy="731520"/>
        </p:xfrm>
        <a:graphic>
          <a:graphicData uri="http://schemas.openxmlformats.org/drawingml/2006/table">
            <a:tbl>
              <a:tblPr bandRow="1">
                <a:tableStyleId>{5C22544A-7EE6-4342-B048-85BDC9FD1C3A}</a:tableStyleId>
              </a:tblPr>
              <a:tblGrid>
                <a:gridCol w="939800"/>
                <a:gridCol w="1742822"/>
                <a:gridCol w="1742822"/>
                <a:gridCol w="1742822"/>
                <a:gridCol w="1742822"/>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96</a:t>
                      </a:r>
                    </a:p>
                  </a:txBody>
                  <a:tcPr/>
                </a:tc>
                <a:tc>
                  <a:txBody>
                    <a:bodyPr/>
                    <a:lstStyle/>
                    <a:p>
                      <a:pPr algn="ctr"/>
                      <a:r>
                        <a:rPr sz="1000">
                          <a:solidFill>
                            <a:srgbClr val="000000"/>
                          </a:solidFill>
                          <a:latin typeface="Tw Cen MT"/>
                        </a:rPr>
                        <a:t>130</a:t>
                      </a:r>
                    </a:p>
                  </a:txBody>
                  <a:tcPr/>
                </a:tc>
                <a:tc>
                  <a:txBody>
                    <a:bodyPr/>
                    <a:lstStyle/>
                    <a:p>
                      <a:pPr algn="ctr"/>
                      <a:r>
                        <a:rPr sz="1000">
                          <a:solidFill>
                            <a:srgbClr val="000000"/>
                          </a:solidFill>
                          <a:latin typeface="Tw Cen MT"/>
                        </a:rPr>
                        <a:t>58</a:t>
                      </a:r>
                    </a:p>
                  </a:txBody>
                  <a:tcPr/>
                </a:tc>
                <a:tc>
                  <a:txBody>
                    <a:bodyPr/>
                    <a:lstStyle/>
                    <a:p>
                      <a:pPr algn="ctr"/>
                      <a:r>
                        <a:rPr sz="1000">
                          <a:solidFill>
                            <a:srgbClr val="000000"/>
                          </a:solidFill>
                          <a:latin typeface="Tw Cen MT"/>
                        </a:rPr>
                        <a:t>78</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20</a:t>
                      </a:r>
                    </a:p>
                  </a:txBody>
                  <a:tcPr/>
                </a:tc>
                <a:tc>
                  <a:txBody>
                    <a:bodyPr/>
                    <a:lstStyle/>
                    <a:p>
                      <a:pPr algn="ctr"/>
                      <a:r>
                        <a:rPr sz="1000">
                          <a:solidFill>
                            <a:srgbClr val="000000"/>
                          </a:solidFill>
                          <a:latin typeface="Tw Cen MT"/>
                        </a:rPr>
                        <a:t>47</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6</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116</a:t>
                      </a:r>
                    </a:p>
                  </a:txBody>
                  <a:tcPr/>
                </a:tc>
                <a:tc>
                  <a:txBody>
                    <a:bodyPr/>
                    <a:lstStyle/>
                    <a:p>
                      <a:pPr algn="ctr"/>
                      <a:r>
                        <a:rPr sz="1000">
                          <a:solidFill>
                            <a:srgbClr val="000000"/>
                          </a:solidFill>
                          <a:latin typeface="Tw Cen MT"/>
                        </a:rPr>
                        <a:t>177</a:t>
                      </a:r>
                    </a:p>
                  </a:txBody>
                  <a:tcPr/>
                </a:tc>
                <a:tc>
                  <a:txBody>
                    <a:bodyPr/>
                    <a:lstStyle/>
                    <a:p>
                      <a:pPr algn="ctr"/>
                      <a:r>
                        <a:rPr sz="1000">
                          <a:solidFill>
                            <a:srgbClr val="000000"/>
                          </a:solidFill>
                          <a:latin typeface="Tw Cen MT"/>
                        </a:rPr>
                        <a:t>72</a:t>
                      </a:r>
                    </a:p>
                  </a:txBody>
                  <a:tcPr/>
                </a:tc>
                <a:tc>
                  <a:txBody>
                    <a:bodyPr/>
                    <a:lstStyle/>
                    <a:p>
                      <a:pPr algn="ctr"/>
                      <a:r>
                        <a:rPr sz="1000">
                          <a:solidFill>
                            <a:srgbClr val="000000"/>
                          </a:solidFill>
                          <a:latin typeface="Tw Cen MT"/>
                        </a:rPr>
                        <a:t>84</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kvartal</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EF8ED63-7C97-4B39-903E-6DF4C3FF41D6}" type="slidenum">
              <a:rPr lang="en-US"/>
              <a:t>35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2025</a:t>
                      </a:r>
                    </a:p>
                  </a:txBody>
                  <a:tcPr/>
                </a:tc>
                <a:tc>
                  <a:txBody>
                    <a:bodyPr/>
                    <a:lstStyle/>
                    <a:p>
                      <a:pPr algn="ctr"/>
                      <a:r>
                        <a:rPr sz="1000">
                          <a:solidFill>
                            <a:srgbClr val="000000"/>
                          </a:solidFill>
                          <a:latin typeface="Tw Cen MT"/>
                        </a:rPr>
                        <a:t>5260</a:t>
                      </a:r>
                    </a:p>
                  </a:txBody>
                  <a:tcPr/>
                </a:tc>
                <a:tc>
                  <a:txBody>
                    <a:bodyPr/>
                    <a:lstStyle/>
                    <a:p>
                      <a:pPr algn="ctr"/>
                      <a:r>
                        <a:rPr sz="1000">
                          <a:solidFill>
                            <a:srgbClr val="000000"/>
                          </a:solidFill>
                          <a:latin typeface="Tw Cen MT"/>
                        </a:rPr>
                        <a:t>1954</a:t>
                      </a:r>
                    </a:p>
                  </a:txBody>
                  <a:tcPr/>
                </a:tc>
                <a:tc>
                  <a:txBody>
                    <a:bodyPr/>
                    <a:lstStyle/>
                    <a:p>
                      <a:pPr algn="ctr"/>
                      <a:r>
                        <a:rPr sz="1000">
                          <a:solidFill>
                            <a:srgbClr val="000000"/>
                          </a:solidFill>
                          <a:latin typeface="Tw Cen MT"/>
                        </a:rPr>
                        <a:t>2047</a:t>
                      </a:r>
                    </a:p>
                  </a:txBody>
                  <a:tcPr/>
                </a:tc>
                <a:tc>
                  <a:txBody>
                    <a:bodyPr/>
                    <a:lstStyle/>
                    <a:p>
                      <a:pPr algn="ctr"/>
                      <a:r>
                        <a:rPr sz="1000">
                          <a:solidFill>
                            <a:srgbClr val="000000"/>
                          </a:solidFill>
                          <a:latin typeface="Tw Cen MT"/>
                        </a:rPr>
                        <a:t>10226</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84</a:t>
                      </a:r>
                    </a:p>
                  </a:txBody>
                  <a:tcPr/>
                </a:tc>
                <a:tc>
                  <a:txBody>
                    <a:bodyPr/>
                    <a:lstStyle/>
                    <a:p>
                      <a:pPr algn="ctr"/>
                      <a:r>
                        <a:rPr sz="1000">
                          <a:solidFill>
                            <a:srgbClr val="000000"/>
                          </a:solidFill>
                          <a:latin typeface="Tw Cen MT"/>
                        </a:rPr>
                        <a:t>76</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126</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48</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97</a:t>
                      </a:r>
                    </a:p>
                  </a:txBody>
                  <a:tcPr/>
                </a:tc>
                <a:tc>
                  <a:txBody>
                    <a:bodyPr/>
                    <a:lstStyle/>
                    <a:p>
                      <a:pPr algn="ctr"/>
                      <a:r>
                        <a:rPr sz="1000">
                          <a:solidFill>
                            <a:srgbClr val="000000"/>
                          </a:solidFill>
                          <a:latin typeface="Tw Cen MT"/>
                        </a:rPr>
                        <a:t>124</a:t>
                      </a:r>
                    </a:p>
                  </a:txBody>
                  <a:tcPr/>
                </a:tc>
                <a:tc>
                  <a:txBody>
                    <a:bodyPr/>
                    <a:lstStyle/>
                    <a:p>
                      <a:pPr algn="ctr"/>
                      <a:r>
                        <a:rPr sz="1000">
                          <a:solidFill>
                            <a:srgbClr val="000000"/>
                          </a:solidFill>
                          <a:latin typeface="Tw Cen MT"/>
                        </a:rPr>
                        <a:t>57</a:t>
                      </a:r>
                    </a:p>
                  </a:txBody>
                  <a:tcPr/>
                </a:tc>
                <a:tc>
                  <a:txBody>
                    <a:bodyPr/>
                    <a:lstStyle/>
                    <a:p>
                      <a:pPr algn="ctr"/>
                      <a:r>
                        <a:rPr sz="1000">
                          <a:solidFill>
                            <a:srgbClr val="000000"/>
                          </a:solidFill>
                          <a:latin typeface="Tw Cen MT"/>
                        </a:rPr>
                        <a:t>141</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myndighetsgrupp</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82F6B81-D091-4D19-8A3D-A6E7CB301284}" type="slidenum">
              <a:rPr lang="en-US"/>
              <a:t>36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2025</a:t>
                      </a:r>
                    </a:p>
                  </a:txBody>
                  <a:tcPr/>
                </a:tc>
                <a:tc>
                  <a:txBody>
                    <a:bodyPr/>
                    <a:lstStyle/>
                    <a:p>
                      <a:pPr algn="ctr"/>
                      <a:r>
                        <a:rPr sz="1000">
                          <a:solidFill>
                            <a:srgbClr val="000000"/>
                          </a:solidFill>
                          <a:latin typeface="Tw Cen MT"/>
                        </a:rPr>
                        <a:t>5260</a:t>
                      </a:r>
                    </a:p>
                  </a:txBody>
                  <a:tcPr/>
                </a:tc>
                <a:tc>
                  <a:txBody>
                    <a:bodyPr/>
                    <a:lstStyle/>
                    <a:p>
                      <a:pPr algn="ctr"/>
                      <a:r>
                        <a:rPr sz="1000">
                          <a:solidFill>
                            <a:srgbClr val="000000"/>
                          </a:solidFill>
                          <a:latin typeface="Tw Cen MT"/>
                        </a:rPr>
                        <a:t>1954</a:t>
                      </a:r>
                    </a:p>
                  </a:txBody>
                  <a:tcPr/>
                </a:tc>
                <a:tc>
                  <a:txBody>
                    <a:bodyPr/>
                    <a:lstStyle/>
                    <a:p>
                      <a:pPr algn="ctr"/>
                      <a:r>
                        <a:rPr sz="1000">
                          <a:solidFill>
                            <a:srgbClr val="000000"/>
                          </a:solidFill>
                          <a:latin typeface="Tw Cen MT"/>
                        </a:rPr>
                        <a:t>2047</a:t>
                      </a:r>
                    </a:p>
                  </a:txBody>
                  <a:tcPr/>
                </a:tc>
                <a:tc>
                  <a:txBody>
                    <a:bodyPr/>
                    <a:lstStyle/>
                    <a:p>
                      <a:pPr algn="ctr"/>
                      <a:r>
                        <a:rPr sz="1000">
                          <a:solidFill>
                            <a:srgbClr val="000000"/>
                          </a:solidFill>
                          <a:latin typeface="Tw Cen MT"/>
                        </a:rPr>
                        <a:t>4083</a:t>
                      </a:r>
                    </a:p>
                  </a:txBody>
                  <a:tcPr/>
                </a:tc>
                <a:tc>
                  <a:txBody>
                    <a:bodyPr/>
                    <a:lstStyle/>
                    <a:p>
                      <a:pPr algn="ctr"/>
                      <a:r>
                        <a:rPr sz="1000">
                          <a:solidFill>
                            <a:srgbClr val="000000"/>
                          </a:solidFill>
                          <a:latin typeface="Tw Cen MT"/>
                        </a:rPr>
                        <a:t>6143</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84</a:t>
                      </a:r>
                    </a:p>
                  </a:txBody>
                  <a:tcPr/>
                </a:tc>
                <a:tc>
                  <a:txBody>
                    <a:bodyPr/>
                    <a:lstStyle/>
                    <a:p>
                      <a:pPr algn="ctr"/>
                      <a:r>
                        <a:rPr sz="1000">
                          <a:solidFill>
                            <a:srgbClr val="000000"/>
                          </a:solidFill>
                          <a:latin typeface="Tw Cen MT"/>
                        </a:rPr>
                        <a:t>76</a:t>
                      </a:r>
                    </a:p>
                  </a:txBody>
                  <a:tcPr/>
                </a:tc>
                <a:tc>
                  <a:txBody>
                    <a:bodyPr/>
                    <a:lstStyle/>
                    <a:p>
                      <a:pPr algn="ctr"/>
                      <a:r>
                        <a:rPr sz="1000">
                          <a:solidFill>
                            <a:srgbClr val="000000"/>
                          </a:solidFill>
                          <a:latin typeface="Tw Cen MT"/>
                        </a:rPr>
                        <a:t>53</a:t>
                      </a:r>
                    </a:p>
                  </a:txBody>
                  <a:tcPr/>
                </a:tc>
                <a:tc>
                  <a:txBody>
                    <a:bodyPr/>
                    <a:lstStyle/>
                    <a:p>
                      <a:pPr algn="ctr"/>
                      <a:r>
                        <a:rPr sz="1000">
                          <a:solidFill>
                            <a:srgbClr val="000000"/>
                          </a:solidFill>
                          <a:latin typeface="Tw Cen MT"/>
                        </a:rPr>
                        <a:t>82</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48</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97</a:t>
                      </a:r>
                    </a:p>
                  </a:txBody>
                  <a:tcPr/>
                </a:tc>
                <a:tc>
                  <a:txBody>
                    <a:bodyPr/>
                    <a:lstStyle/>
                    <a:p>
                      <a:pPr algn="ctr"/>
                      <a:r>
                        <a:rPr sz="1000">
                          <a:solidFill>
                            <a:srgbClr val="000000"/>
                          </a:solidFill>
                          <a:latin typeface="Tw Cen MT"/>
                        </a:rPr>
                        <a:t>124</a:t>
                      </a:r>
                    </a:p>
                  </a:txBody>
                  <a:tcPr/>
                </a:tc>
                <a:tc>
                  <a:txBody>
                    <a:bodyPr/>
                    <a:lstStyle/>
                    <a:p>
                      <a:pPr algn="ctr"/>
                      <a:r>
                        <a:rPr sz="1000">
                          <a:solidFill>
                            <a:srgbClr val="000000"/>
                          </a:solidFill>
                          <a:latin typeface="Tw Cen MT"/>
                        </a:rPr>
                        <a:t>57</a:t>
                      </a:r>
                    </a:p>
                  </a:txBody>
                  <a:tcPr/>
                </a:tc>
                <a:tc>
                  <a:txBody>
                    <a:bodyPr/>
                    <a:lstStyle/>
                    <a:p>
                      <a:pPr algn="ctr"/>
                      <a:r>
                        <a:rPr sz="1000">
                          <a:solidFill>
                            <a:srgbClr val="000000"/>
                          </a:solidFill>
                          <a:latin typeface="Tw Cen MT"/>
                        </a:rPr>
                        <a:t>90</a:t>
                      </a:r>
                    </a:p>
                  </a:txBody>
                  <a:tcPr/>
                </a:tc>
                <a:tc>
                  <a:txBody>
                    <a:bodyPr/>
                    <a:lstStyle/>
                    <a:p>
                      <a:pPr algn="ctr"/>
                      <a:r>
                        <a:rPr sz="1000">
                          <a:solidFill>
                            <a:srgbClr val="000000"/>
                          </a:solidFill>
                          <a:latin typeface="Tw Cen MT"/>
                        </a:rPr>
                        <a:t>51</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myndighetsområde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082FB83-44AE-4D7A-BD27-921CDCE5F988}" type="slidenum">
              <a:rPr lang="en-US"/>
              <a:t>37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18233</a:t>
                      </a:r>
                    </a:p>
                  </a:txBody>
                  <a:tcPr/>
                </a:tc>
                <a:tc>
                  <a:txBody>
                    <a:bodyPr/>
                    <a:lstStyle/>
                    <a:p>
                      <a:pPr algn="ctr"/>
                      <a:r>
                        <a:rPr sz="1000">
                          <a:solidFill>
                            <a:srgbClr val="000000"/>
                          </a:solidFill>
                          <a:latin typeface="Tw Cen MT"/>
                        </a:rPr>
                        <a:t>20565</a:t>
                      </a:r>
                    </a:p>
                  </a:txBody>
                  <a:tcPr/>
                </a:tc>
                <a:tc>
                  <a:txBody>
                    <a:bodyPr/>
                    <a:lstStyle/>
                    <a:p>
                      <a:pPr algn="ctr"/>
                      <a:r>
                        <a:rPr sz="1000">
                          <a:solidFill>
                            <a:srgbClr val="000000"/>
                          </a:solidFill>
                          <a:latin typeface="Tw Cen MT"/>
                        </a:rPr>
                        <a:t>21210</a:t>
                      </a:r>
                    </a:p>
                  </a:txBody>
                  <a:tcPr/>
                </a:tc>
                <a:tc>
                  <a:txBody>
                    <a:bodyPr/>
                    <a:lstStyle/>
                    <a:p>
                      <a:pPr algn="ctr"/>
                      <a:r>
                        <a:rPr sz="1000">
                          <a:solidFill>
                            <a:srgbClr val="000000"/>
                          </a:solidFill>
                          <a:latin typeface="Tw Cen MT"/>
                        </a:rPr>
                        <a:t>19968</a:t>
                      </a:r>
                    </a:p>
                  </a:txBody>
                  <a:tcPr/>
                </a:tc>
                <a:tc>
                  <a:txBody>
                    <a:bodyPr/>
                    <a:lstStyle/>
                    <a:p>
                      <a:pPr algn="ctr"/>
                      <a:r>
                        <a:rPr sz="1000">
                          <a:solidFill>
                            <a:srgbClr val="000000"/>
                          </a:solidFill>
                          <a:latin typeface="Tw Cen MT"/>
                        </a:rPr>
                        <a:t>18062</a:t>
                      </a:r>
                    </a:p>
                  </a:txBody>
                  <a:tcPr/>
                </a:tc>
                <a:tc>
                  <a:txBody>
                    <a:bodyPr/>
                    <a:lstStyle/>
                    <a:p>
                      <a:pPr algn="ctr"/>
                      <a:r>
                        <a:rPr sz="1000">
                          <a:solidFill>
                            <a:srgbClr val="000000"/>
                          </a:solidFill>
                          <a:latin typeface="Tw Cen MT"/>
                        </a:rPr>
                        <a:t>19981</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324</a:t>
                      </a:r>
                    </a:p>
                  </a:txBody>
                  <a:tcPr/>
                </a:tc>
                <a:tc>
                  <a:txBody>
                    <a:bodyPr/>
                    <a:lstStyle/>
                    <a:p>
                      <a:pPr algn="ctr"/>
                      <a:r>
                        <a:rPr sz="1000">
                          <a:solidFill>
                            <a:srgbClr val="000000"/>
                          </a:solidFill>
                          <a:latin typeface="Tw Cen MT"/>
                        </a:rPr>
                        <a:t>342</a:t>
                      </a:r>
                    </a:p>
                  </a:txBody>
                  <a:tcPr/>
                </a:tc>
                <a:tc>
                  <a:txBody>
                    <a:bodyPr/>
                    <a:lstStyle/>
                    <a:p>
                      <a:pPr algn="ctr"/>
                      <a:r>
                        <a:rPr sz="1000">
                          <a:solidFill>
                            <a:srgbClr val="000000"/>
                          </a:solidFill>
                          <a:latin typeface="Tw Cen MT"/>
                        </a:rPr>
                        <a:t>359</a:t>
                      </a:r>
                    </a:p>
                  </a:txBody>
                  <a:tcPr/>
                </a:tc>
                <a:tc>
                  <a:txBody>
                    <a:bodyPr/>
                    <a:lstStyle/>
                    <a:p>
                      <a:pPr algn="ctr"/>
                      <a:r>
                        <a:rPr sz="1000">
                          <a:solidFill>
                            <a:srgbClr val="000000"/>
                          </a:solidFill>
                          <a:latin typeface="Tw Cen MT"/>
                        </a:rPr>
                        <a:t>330</a:t>
                      </a:r>
                    </a:p>
                  </a:txBody>
                  <a:tcPr/>
                </a:tc>
                <a:tc>
                  <a:txBody>
                    <a:bodyPr/>
                    <a:lstStyle/>
                    <a:p>
                      <a:pPr algn="ctr"/>
                      <a:r>
                        <a:rPr sz="1000">
                          <a:solidFill>
                            <a:srgbClr val="000000"/>
                          </a:solidFill>
                          <a:latin typeface="Tw Cen MT"/>
                        </a:rPr>
                        <a:t>293</a:t>
                      </a:r>
                    </a:p>
                  </a:txBody>
                  <a:tcPr/>
                </a:tc>
                <a:tc>
                  <a:txBody>
                    <a:bodyPr/>
                    <a:lstStyle/>
                    <a:p>
                      <a:pPr algn="ctr"/>
                      <a:r>
                        <a:rPr sz="1000">
                          <a:solidFill>
                            <a:srgbClr val="000000"/>
                          </a:solidFill>
                          <a:latin typeface="Tw Cen MT"/>
                        </a:rPr>
                        <a:t>340</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74</a:t>
                      </a:r>
                    </a:p>
                  </a:txBody>
                  <a:tcPr/>
                </a:tc>
                <a:tc>
                  <a:txBody>
                    <a:bodyPr/>
                    <a:lstStyle/>
                    <a:p>
                      <a:pPr algn="ctr"/>
                      <a:r>
                        <a:rPr sz="1000">
                          <a:solidFill>
                            <a:srgbClr val="000000"/>
                          </a:solidFill>
                          <a:latin typeface="Tw Cen MT"/>
                        </a:rPr>
                        <a:t>81</a:t>
                      </a:r>
                    </a:p>
                  </a:txBody>
                  <a:tcPr/>
                </a:tc>
                <a:tc>
                  <a:txBody>
                    <a:bodyPr/>
                    <a:lstStyle/>
                    <a:p>
                      <a:pPr algn="ctr"/>
                      <a:r>
                        <a:rPr sz="1000">
                          <a:solidFill>
                            <a:srgbClr val="000000"/>
                          </a:solidFill>
                          <a:latin typeface="Tw Cen MT"/>
                        </a:rPr>
                        <a:t>86</a:t>
                      </a:r>
                    </a:p>
                  </a:txBody>
                  <a:tcPr/>
                </a:tc>
                <a:tc>
                  <a:txBody>
                    <a:bodyPr/>
                    <a:lstStyle/>
                    <a:p>
                      <a:pPr algn="ctr"/>
                      <a:r>
                        <a:rPr sz="1000">
                          <a:solidFill>
                            <a:srgbClr val="000000"/>
                          </a:solidFill>
                          <a:latin typeface="Tw Cen MT"/>
                        </a:rPr>
                        <a:t>71</a:t>
                      </a:r>
                    </a:p>
                  </a:txBody>
                  <a:tcPr/>
                </a:tc>
                <a:tc>
                  <a:txBody>
                    <a:bodyPr/>
                    <a:lstStyle/>
                    <a:p>
                      <a:pPr algn="ctr"/>
                      <a:r>
                        <a:rPr sz="1000">
                          <a:solidFill>
                            <a:srgbClr val="000000"/>
                          </a:solidFill>
                          <a:latin typeface="Tw Cen MT"/>
                        </a:rPr>
                        <a:t>59</a:t>
                      </a:r>
                    </a:p>
                  </a:txBody>
                  <a:tcPr/>
                </a:tc>
                <a:tc>
                  <a:txBody>
                    <a:bodyPr/>
                    <a:lstStyle/>
                    <a:p>
                      <a:pPr algn="ctr"/>
                      <a:r>
                        <a:rPr sz="1000">
                          <a:solidFill>
                            <a:srgbClr val="000000"/>
                          </a:solidFill>
                          <a:latin typeface="Tw Cen MT"/>
                        </a:rPr>
                        <a:t>79</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398</a:t>
                      </a:r>
                    </a:p>
                  </a:txBody>
                  <a:tcPr/>
                </a:tc>
                <a:tc>
                  <a:txBody>
                    <a:bodyPr/>
                    <a:lstStyle/>
                    <a:p>
                      <a:pPr algn="ctr"/>
                      <a:r>
                        <a:rPr sz="1000">
                          <a:solidFill>
                            <a:srgbClr val="000000"/>
                          </a:solidFill>
                          <a:latin typeface="Tw Cen MT"/>
                        </a:rPr>
                        <a:t>423</a:t>
                      </a:r>
                    </a:p>
                  </a:txBody>
                  <a:tcPr/>
                </a:tc>
                <a:tc>
                  <a:txBody>
                    <a:bodyPr/>
                    <a:lstStyle/>
                    <a:p>
                      <a:pPr algn="ctr"/>
                      <a:r>
                        <a:rPr sz="1000">
                          <a:solidFill>
                            <a:srgbClr val="000000"/>
                          </a:solidFill>
                          <a:latin typeface="Tw Cen MT"/>
                        </a:rPr>
                        <a:t>445</a:t>
                      </a:r>
                    </a:p>
                  </a:txBody>
                  <a:tcPr/>
                </a:tc>
                <a:tc>
                  <a:txBody>
                    <a:bodyPr/>
                    <a:lstStyle/>
                    <a:p>
                      <a:pPr algn="ctr"/>
                      <a:r>
                        <a:rPr sz="1000">
                          <a:solidFill>
                            <a:srgbClr val="000000"/>
                          </a:solidFill>
                          <a:latin typeface="Tw Cen MT"/>
                        </a:rPr>
                        <a:t>401</a:t>
                      </a:r>
                    </a:p>
                  </a:txBody>
                  <a:tcPr/>
                </a:tc>
                <a:tc>
                  <a:txBody>
                    <a:bodyPr/>
                    <a:lstStyle/>
                    <a:p>
                      <a:pPr algn="ctr"/>
                      <a:r>
                        <a:rPr sz="1000">
                          <a:solidFill>
                            <a:srgbClr val="000000"/>
                          </a:solidFill>
                          <a:latin typeface="Tw Cen MT"/>
                        </a:rPr>
                        <a:t>352</a:t>
                      </a:r>
                    </a:p>
                  </a:txBody>
                  <a:tcPr/>
                </a:tc>
                <a:tc>
                  <a:txBody>
                    <a:bodyPr/>
                    <a:lstStyle/>
                    <a:p>
                      <a:pPr algn="ctr"/>
                      <a:r>
                        <a:rPr sz="1000">
                          <a:solidFill>
                            <a:srgbClr val="000000"/>
                          </a:solidFill>
                          <a:latin typeface="Tw Cen MT"/>
                        </a:rPr>
                        <a:t>419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Serviceindex</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119F82C-8127-44A0-9B55-AD5FB3F5BCFC}" type="slidenum">
              <a:rPr lang="en-US"/>
              <a:t>38</a:t>
            </a:fld>
            <a:endParaRPr lang="en-US"/>
          </a:p>
        </p:txBody>
      </p:sp>
      <p:graphicFrame>
        <p:nvGraphicFramePr>
          <p:cNvPr id="4" name="ChartObject"/>
          <p:cNvGraphicFramePr/>
          <p:nvPr>
            <p:extLst>
              <p:ext uri="{D42A27DB-BD31-4B8C-83A1-F6EECF244321}">
                <p14:modId xmlns:p14="http://schemas.microsoft.com/office/powerpoint/2010/main" val="2305246745"/>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74787" y="58420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242</a:t>
            </a:r>
          </a:p>
        </p:txBody>
      </p:sp>
      <p:sp>
        <p:nvSpPr>
          <p:cNvPr id="6" name="New shape"/>
          <p:cNvSpPr/>
          <p:nvPr/>
        </p:nvSpPr>
        <p:spPr>
          <a:xfrm>
            <a:off x="8174787" y="60452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0,88</a:t>
            </a:r>
          </a:p>
        </p:txBody>
      </p:sp>
      <p:sp>
        <p:nvSpPr>
          <p:cNvPr id="7" name="New shape"/>
          <p:cNvSpPr/>
          <p:nvPr/>
        </p:nvSpPr>
        <p:spPr>
          <a:xfrm>
            <a:off x="2755671"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5248392"/>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sv-SE" sz="1200" dirty="0" smtClean="0">
                <a:solidFill>
                  <a:srgbClr val="000000"/>
                </a:solidFill>
                <a:latin typeface="Tw Cen MT"/>
              </a:rPr>
              <a:t>Prioritera</a:t>
            </a:r>
            <a:endParaRPr lang="sv-SE" sz="1200" dirty="0">
              <a:solidFill>
                <a:srgbClr val="000000"/>
              </a:solidFill>
              <a:latin typeface="Tw Cen MT"/>
            </a:endParaRP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539430"/>
          </a:xfrm>
          <a:prstGeom prst="rect">
            <a:avLst/>
          </a:prstGeom>
          <a:noFill/>
        </p:spPr>
        <p:txBody>
          <a:bodyPr wrap="square" rtlCol="0">
            <a:spAutoFit/>
          </a:bodyPr>
          <a:lstStyle/>
          <a:p>
            <a:r>
              <a:rPr lang="sv-SE" sz="1400" dirty="0"/>
              <a:t>Drivkraftsanalysen på Företag visar att det som påverkar NKI mest är </a:t>
            </a:r>
            <a:r>
              <a:rPr lang="sv-SE" sz="1400" dirty="0" smtClean="0"/>
              <a:t>Rättssäkerhet, Effektivitet och Bemötande. </a:t>
            </a:r>
            <a:r>
              <a:rPr lang="sv-SE" sz="1400" dirty="0"/>
              <a:t>En förbättring här skulle ge störst effekt på nöjdheten.</a:t>
            </a:r>
          </a:p>
          <a:p>
            <a:endParaRPr lang="sv-SE" sz="1400" dirty="0" smtClean="0"/>
          </a:p>
          <a:p>
            <a:r>
              <a:rPr lang="sv-SE" sz="1400" dirty="0" smtClean="0"/>
              <a:t>Det </a:t>
            </a:r>
            <a:r>
              <a:rPr lang="sv-SE" sz="1400" dirty="0"/>
              <a:t>som ska prioriteras är </a:t>
            </a:r>
            <a:r>
              <a:rPr lang="sv-SE" sz="1400" dirty="0" smtClean="0"/>
              <a:t>Rättssäkerhet och Effektivitet  </a:t>
            </a:r>
            <a:r>
              <a:rPr lang="sv-SE" sz="1400" dirty="0"/>
              <a:t>som har stor påverkan på nöjdheten och samtidigt ett förhållandevis lågt </a:t>
            </a:r>
            <a:r>
              <a:rPr lang="sv-SE" sz="1400" dirty="0" smtClean="0"/>
              <a:t>betyg. </a:t>
            </a:r>
            <a:r>
              <a:rPr lang="sv-SE" sz="1400" dirty="0"/>
              <a:t>Samtidigt gäller det att bibehålla det redan höga betyget på </a:t>
            </a:r>
            <a:r>
              <a:rPr lang="sv-SE" sz="1400" dirty="0" smtClean="0"/>
              <a:t>Bemötande, </a:t>
            </a:r>
            <a:r>
              <a:rPr lang="sv-SE" sz="1400" dirty="0"/>
              <a:t>och om möjligt förbättra det</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279F2D4-AD56-4626-A43E-022DCE040F63}" type="slidenum">
              <a:rPr lang="en-US"/>
              <a:t>39</a:t>
            </a:fld>
            <a:endParaRPr lang="en-US"/>
          </a:p>
        </p:txBody>
      </p:sp>
      <p:graphicFrame>
        <p:nvGraphicFramePr>
          <p:cNvPr id="4" name="ChartObject"/>
          <p:cNvGraphicFramePr/>
          <p:nvPr>
            <p:extLst>
              <p:ext uri="{D42A27DB-BD31-4B8C-83A1-F6EECF244321}">
                <p14:modId xmlns:p14="http://schemas.microsoft.com/office/powerpoint/2010/main" val="541662963"/>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74787" y="58420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226</a:t>
            </a:r>
          </a:p>
        </p:txBody>
      </p:sp>
      <p:sp>
        <p:nvSpPr>
          <p:cNvPr id="6" name="New shape"/>
          <p:cNvSpPr/>
          <p:nvPr/>
        </p:nvSpPr>
        <p:spPr>
          <a:xfrm>
            <a:off x="8174787" y="60452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0,93</a:t>
            </a:r>
          </a:p>
        </p:txBody>
      </p:sp>
      <p:sp>
        <p:nvSpPr>
          <p:cNvPr id="7" name="New shape"/>
          <p:cNvSpPr/>
          <p:nvPr/>
        </p:nvSpPr>
        <p:spPr>
          <a:xfrm>
            <a:off x="2612473"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679107"/>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954107"/>
          </a:xfrm>
          <a:prstGeom prst="rect">
            <a:avLst/>
          </a:prstGeom>
          <a:noFill/>
        </p:spPr>
        <p:txBody>
          <a:bodyPr wrap="square" rtlCol="0">
            <a:spAutoFit/>
          </a:bodyPr>
          <a:lstStyle/>
          <a:p>
            <a:r>
              <a:rPr lang="sv-SE" sz="1400" dirty="0"/>
              <a:t>Det som ska prioriteras är möjligheterna att framföra klagomål och lämna synpunkter</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2" name="Platshållare för bildnummer 1"/>
          <p:cNvSpPr>
            <a:spLocks noGrp="1"/>
          </p:cNvSpPr>
          <p:nvPr>
            <p:ph type="sldNum" sz="quarter" idx="12"/>
          </p:nvPr>
        </p:nvSpPr>
        <p:spPr/>
        <p:txBody>
          <a:bodyPr/>
          <a:lstStyle/>
          <a:p>
            <a:fld id="{24CCDD22-ADD5-42DA-B2FC-9BD8FAECF791}" type="slidenum">
              <a:rPr lang="sv-SE" smtClean="0"/>
              <a:t>4</a:t>
            </a:fld>
            <a:endParaRPr lang="sv-SE" smtClean="0"/>
          </a:p>
        </p:txBody>
      </p:sp>
      <p:sp>
        <p:nvSpPr>
          <p:cNvPr id="5"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a:spLocks noGrp="1"/>
          </p:cNvSpPr>
          <p:nvPr>
            <p:ph sz="half" idx="1"/>
          </p:nvPr>
        </p:nvSpPr>
        <p:spPr>
          <a:xfrm>
            <a:off x="827088" y="1764270"/>
            <a:ext cx="7704856" cy="3248906"/>
          </a:xfrm>
        </p:spPr>
        <p:txBody>
          <a:bodyPr/>
          <a:lstStyle/>
          <a:p>
            <a:pPr marL="285750" indent="-285750">
              <a:spcBef>
                <a:spcPct val="0"/>
              </a:spcBef>
              <a:buFont typeface="Arial" pitchFamily="34" charset="0"/>
              <a:buChar char="•"/>
            </a:pPr>
            <a:r>
              <a:rPr lang="sv-SE" sz="1600" dirty="0"/>
              <a:t>Ett av </a:t>
            </a:r>
            <a:r>
              <a:rPr lang="sv-SE" sz="1600" dirty="0" smtClean="0"/>
              <a:t>kommunens näringspolitiska </a:t>
            </a:r>
            <a:r>
              <a:rPr lang="sv-SE" sz="1600" dirty="0"/>
              <a:t>mål är att erbjuda en god grundläggande service. God kvalitet och hög service i myndighetsutövning är särskilt centralt </a:t>
            </a:r>
          </a:p>
          <a:p>
            <a:pPr marL="0" indent="0">
              <a:spcBef>
                <a:spcPct val="0"/>
              </a:spcBef>
              <a:buNone/>
            </a:pPr>
            <a:r>
              <a:rPr lang="sv-SE" sz="1600" dirty="0" smtClean="0"/>
              <a:t>     för </a:t>
            </a:r>
            <a:r>
              <a:rPr lang="sv-SE" sz="1600" dirty="0"/>
              <a:t>att skapa goda relationer mellan kunder och kommuner</a:t>
            </a:r>
            <a:r>
              <a:rPr lang="sv-SE" sz="1600" dirty="0" smtClean="0"/>
              <a:t>.</a:t>
            </a:r>
          </a:p>
          <a:p>
            <a:pPr marL="0" indent="0">
              <a:spcBef>
                <a:spcPct val="0"/>
              </a:spcBef>
              <a:buNone/>
            </a:pPr>
            <a:endParaRPr lang="sv-SE" sz="1200" dirty="0"/>
          </a:p>
          <a:p>
            <a:pPr marL="285750" indent="-285750">
              <a:spcBef>
                <a:spcPct val="0"/>
              </a:spcBef>
              <a:buFont typeface="Arial" pitchFamily="34" charset="0"/>
              <a:buChar char="•"/>
            </a:pPr>
            <a:r>
              <a:rPr lang="sv-SE" sz="1600" dirty="0"/>
              <a:t>Tanken med denna undersökning, som genomförts sedan 2007, är att löpande följa upp hur kommunens service utvecklas genom ett Nöjd-Kund-Index (NKI), samt fånga upp synpunkter och identifiera möjliga förbättringsområden. </a:t>
            </a:r>
            <a:endParaRPr lang="sv-SE" sz="1600" dirty="0" smtClean="0"/>
          </a:p>
          <a:p>
            <a:pPr marL="285750" indent="-285750">
              <a:spcBef>
                <a:spcPct val="0"/>
              </a:spcBef>
              <a:buFont typeface="Arial" pitchFamily="34" charset="0"/>
              <a:buChar char="•"/>
            </a:pPr>
            <a:endParaRPr lang="sv-SE" sz="1200" dirty="0"/>
          </a:p>
          <a:p>
            <a:pPr marL="285750" indent="-285750">
              <a:spcBef>
                <a:spcPct val="0"/>
              </a:spcBef>
              <a:buFont typeface="Arial" pitchFamily="34" charset="0"/>
              <a:buChar char="•"/>
            </a:pPr>
            <a:r>
              <a:rPr lang="sv-SE" sz="1600" dirty="0"/>
              <a:t>Vi vill definiera var en förbättring ger störst effekt – vad kommunens förvaltningar främst ska förbättra för att få nöjdare kunder.</a:t>
            </a:r>
          </a:p>
          <a:p>
            <a:endParaRPr lang="sv-SE" sz="800" dirty="0"/>
          </a:p>
          <a:p>
            <a:pPr marL="0" indent="0">
              <a:buNone/>
            </a:pPr>
            <a:endParaRPr lang="sv-SE" sz="800" i="1" dirty="0" smtClean="0"/>
          </a:p>
          <a:p>
            <a:pPr marL="0" indent="0">
              <a:buNone/>
            </a:pPr>
            <a:endParaRPr lang="sv-SE" sz="800" i="1" dirty="0"/>
          </a:p>
          <a:p>
            <a:pPr marL="0" indent="0">
              <a:buNone/>
            </a:pPr>
            <a:endParaRPr lang="sv-SE" sz="1200" i="1" dirty="0"/>
          </a:p>
        </p:txBody>
      </p:sp>
      <p:sp>
        <p:nvSpPr>
          <p:cNvPr id="3584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3585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3585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Bakgrund och syfte</a:t>
            </a:r>
          </a:p>
        </p:txBody>
      </p:sp>
    </p:spTree>
    <p:extLst>
      <p:ext uri="{BB962C8B-B14F-4D97-AF65-F5344CB8AC3E}">
        <p14:creationId xmlns:p14="http://schemas.microsoft.com/office/powerpoint/2010/main" val="361085353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93221EF-3F10-4E2D-954D-ADB7E834E599}" type="slidenum">
              <a:rPr lang="en-US"/>
              <a:t>40</a:t>
            </a:fld>
            <a:endParaRPr lang="en-US"/>
          </a:p>
        </p:txBody>
      </p:sp>
      <p:graphicFrame>
        <p:nvGraphicFramePr>
          <p:cNvPr id="4" name="ChartObject"/>
          <p:cNvGraphicFramePr/>
          <p:nvPr>
            <p:extLst>
              <p:ext uri="{D42A27DB-BD31-4B8C-83A1-F6EECF244321}">
                <p14:modId xmlns:p14="http://schemas.microsoft.com/office/powerpoint/2010/main" val="598360029"/>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74787" y="58420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293</a:t>
            </a:r>
          </a:p>
        </p:txBody>
      </p:sp>
      <p:sp>
        <p:nvSpPr>
          <p:cNvPr id="6" name="New shape"/>
          <p:cNvSpPr/>
          <p:nvPr/>
        </p:nvSpPr>
        <p:spPr>
          <a:xfrm>
            <a:off x="8174787" y="60452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0,95</a:t>
            </a:r>
          </a:p>
        </p:txBody>
      </p:sp>
      <p:sp>
        <p:nvSpPr>
          <p:cNvPr id="7" name="New shape"/>
          <p:cNvSpPr/>
          <p:nvPr/>
        </p:nvSpPr>
        <p:spPr>
          <a:xfrm>
            <a:off x="2458324"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203514"/>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738664"/>
          </a:xfrm>
          <a:prstGeom prst="rect">
            <a:avLst/>
          </a:prstGeom>
          <a:noFill/>
        </p:spPr>
        <p:txBody>
          <a:bodyPr wrap="square" rtlCol="0">
            <a:spAutoFit/>
          </a:bodyPr>
          <a:lstStyle/>
          <a:p>
            <a:r>
              <a:rPr lang="sv-SE" sz="1400" dirty="0"/>
              <a:t>Det som ska prioriteras är rutinerna kring handläggningen av </a:t>
            </a:r>
            <a:r>
              <a:rPr lang="sv-SE" sz="1400" dirty="0" smtClean="0"/>
              <a:t>ärendet.</a:t>
            </a:r>
            <a:endParaRPr lang="sv-SE" sz="14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D556BE7-4579-4454-9D83-89C4A7C8777F}" type="slidenum">
              <a:rPr lang="en-US"/>
              <a:t>41</a:t>
            </a:fld>
            <a:endParaRPr lang="en-US"/>
          </a:p>
        </p:txBody>
      </p:sp>
      <p:graphicFrame>
        <p:nvGraphicFramePr>
          <p:cNvPr id="4" name="ChartObject"/>
          <p:cNvGraphicFramePr/>
          <p:nvPr>
            <p:extLst>
              <p:ext uri="{D42A27DB-BD31-4B8C-83A1-F6EECF244321}">
                <p14:modId xmlns:p14="http://schemas.microsoft.com/office/powerpoint/2010/main" val="780886984"/>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45</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0,97</a:t>
            </a:r>
          </a:p>
        </p:txBody>
      </p:sp>
      <p:sp>
        <p:nvSpPr>
          <p:cNvPr id="7" name="New shape"/>
          <p:cNvSpPr/>
          <p:nvPr/>
        </p:nvSpPr>
        <p:spPr>
          <a:xfrm>
            <a:off x="3086478"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433604"/>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754874"/>
          </a:xfrm>
          <a:prstGeom prst="rect">
            <a:avLst/>
          </a:prstGeom>
          <a:noFill/>
        </p:spPr>
        <p:txBody>
          <a:bodyPr wrap="square" rtlCol="0">
            <a:spAutoFit/>
          </a:bodyPr>
          <a:lstStyle/>
          <a:p>
            <a:r>
              <a:rPr lang="sv-SE" sz="1400" dirty="0"/>
              <a:t>Drivkraftsanalysen på Övriga visar att det som påverkar NKI mest </a:t>
            </a:r>
            <a:r>
              <a:rPr lang="sv-SE" sz="1400" dirty="0" smtClean="0"/>
              <a:t>är Effektivitet, Bemötande och Kompetens. </a:t>
            </a:r>
            <a:r>
              <a:rPr lang="sv-SE" sz="1400" dirty="0"/>
              <a:t>En förbättring här skulle ge störst effekt på nöjdheten.</a:t>
            </a:r>
          </a:p>
          <a:p>
            <a:endParaRPr lang="sv-SE" sz="1400" dirty="0" smtClean="0"/>
          </a:p>
          <a:p>
            <a:r>
              <a:rPr lang="sv-SE" sz="1400" dirty="0" smtClean="0"/>
              <a:t>Det </a:t>
            </a:r>
            <a:r>
              <a:rPr lang="sv-SE" sz="1400" dirty="0"/>
              <a:t>som ska prioriteras är </a:t>
            </a:r>
            <a:r>
              <a:rPr lang="sv-SE" sz="1400" dirty="0" smtClean="0"/>
              <a:t>Effektivitet  </a:t>
            </a:r>
            <a:r>
              <a:rPr lang="sv-SE" sz="1400" dirty="0"/>
              <a:t>som har stor påverkan på nöjdheten och samtidigt ett förhållandevis lågt betyg. Samtidigt gäller det att bibehålla det redan höga betyget på </a:t>
            </a:r>
            <a:r>
              <a:rPr lang="sv-SE" sz="1400" dirty="0" smtClean="0"/>
              <a:t>Bemötande och Kompetens, </a:t>
            </a:r>
            <a:r>
              <a:rPr lang="sv-SE" sz="1400" dirty="0"/>
              <a:t>och om möjligt förbättra det.</a:t>
            </a:r>
          </a:p>
          <a:p>
            <a:endParaRPr lang="sv-SE" sz="14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1839E1D-235D-4C91-8A2D-85F79D728F33}" type="slidenum">
              <a:rPr lang="en-US"/>
              <a:t>42</a:t>
            </a:fld>
            <a:endParaRPr lang="en-US"/>
          </a:p>
        </p:txBody>
      </p:sp>
      <p:graphicFrame>
        <p:nvGraphicFramePr>
          <p:cNvPr id="4" name="ChartObject"/>
          <p:cNvGraphicFramePr/>
          <p:nvPr>
            <p:extLst>
              <p:ext uri="{D42A27DB-BD31-4B8C-83A1-F6EECF244321}">
                <p14:modId xmlns:p14="http://schemas.microsoft.com/office/powerpoint/2010/main" val="1987192418"/>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95979" y="58420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62</a:t>
            </a:r>
          </a:p>
        </p:txBody>
      </p:sp>
      <p:sp>
        <p:nvSpPr>
          <p:cNvPr id="6" name="New shape"/>
          <p:cNvSpPr/>
          <p:nvPr/>
        </p:nvSpPr>
        <p:spPr>
          <a:xfrm>
            <a:off x="8195979" y="6045200"/>
            <a:ext cx="884521"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0,97</a:t>
            </a:r>
          </a:p>
        </p:txBody>
      </p:sp>
      <p:sp>
        <p:nvSpPr>
          <p:cNvPr id="7" name="New shape"/>
          <p:cNvSpPr/>
          <p:nvPr/>
        </p:nvSpPr>
        <p:spPr>
          <a:xfrm>
            <a:off x="1522286"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848776"/>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954107"/>
          </a:xfrm>
          <a:prstGeom prst="rect">
            <a:avLst/>
          </a:prstGeom>
          <a:noFill/>
        </p:spPr>
        <p:txBody>
          <a:bodyPr wrap="square" rtlCol="0">
            <a:spAutoFit/>
          </a:bodyPr>
          <a:lstStyle/>
          <a:p>
            <a:r>
              <a:rPr lang="sv-SE" sz="1400" dirty="0"/>
              <a:t>Det som ska prioriteras är rutinerna kring handläggningen av ärendet</a:t>
            </a:r>
            <a:r>
              <a:rPr lang="sv-SE" sz="1400" dirty="0" smtClean="0"/>
              <a:t>.</a:t>
            </a:r>
            <a:endParaRPr lang="sv-SE" sz="1400" dirty="0"/>
          </a:p>
          <a:p>
            <a:endParaRPr lang="sv-SE" sz="1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D4CCDA2-4096-47DA-A8A7-4504D853534B}" type="slidenum">
              <a:rPr lang="en-US"/>
              <a:t>43</a:t>
            </a:fld>
            <a:endParaRPr lang="en-US"/>
          </a:p>
        </p:txBody>
      </p:sp>
      <p:graphicFrame>
        <p:nvGraphicFramePr>
          <p:cNvPr id="4" name="ChartObject"/>
          <p:cNvGraphicFramePr/>
          <p:nvPr>
            <p:extLst>
              <p:ext uri="{D42A27DB-BD31-4B8C-83A1-F6EECF244321}">
                <p14:modId xmlns:p14="http://schemas.microsoft.com/office/powerpoint/2010/main" val="795149271"/>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74787" y="58420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287</a:t>
            </a:r>
          </a:p>
        </p:txBody>
      </p:sp>
      <p:sp>
        <p:nvSpPr>
          <p:cNvPr id="6" name="New shape"/>
          <p:cNvSpPr/>
          <p:nvPr/>
        </p:nvSpPr>
        <p:spPr>
          <a:xfrm>
            <a:off x="8174787" y="60452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0,89</a:t>
            </a:r>
          </a:p>
        </p:txBody>
      </p:sp>
      <p:sp>
        <p:nvSpPr>
          <p:cNvPr id="7" name="New shape"/>
          <p:cNvSpPr/>
          <p:nvPr/>
        </p:nvSpPr>
        <p:spPr>
          <a:xfrm>
            <a:off x="2764734"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913420"/>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sv-SE" sz="1200" dirty="0" smtClean="0">
                <a:solidFill>
                  <a:srgbClr val="000000"/>
                </a:solidFill>
                <a:latin typeface="Tw Cen MT"/>
              </a:rPr>
              <a:t>Lägre Prioritet</a:t>
            </a:r>
            <a:endParaRPr lang="sv-SE" sz="1200" dirty="0">
              <a:solidFill>
                <a:srgbClr val="000000"/>
              </a:solidFill>
              <a:latin typeface="Tw Cen MT"/>
            </a:endParaRP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a:t>
            </a:r>
          </a:p>
        </p:txBody>
      </p:sp>
      <p:sp>
        <p:nvSpPr>
          <p:cNvPr id="19" name="textruta 18"/>
          <p:cNvSpPr txBox="1"/>
          <p:nvPr/>
        </p:nvSpPr>
        <p:spPr>
          <a:xfrm>
            <a:off x="6444208" y="2132856"/>
            <a:ext cx="2407692" cy="3754874"/>
          </a:xfrm>
          <a:prstGeom prst="rect">
            <a:avLst/>
          </a:prstGeom>
          <a:noFill/>
        </p:spPr>
        <p:txBody>
          <a:bodyPr wrap="square" rtlCol="0">
            <a:spAutoFit/>
          </a:bodyPr>
          <a:lstStyle/>
          <a:p>
            <a:r>
              <a:rPr lang="sv-SE" sz="1400" dirty="0"/>
              <a:t>Drivkraftsanalysen visar att det som påverkar NKI mest är </a:t>
            </a:r>
            <a:r>
              <a:rPr lang="sv-SE" sz="1400" dirty="0" smtClean="0"/>
              <a:t>Effektivitet, Rättssäkerhet </a:t>
            </a:r>
            <a:r>
              <a:rPr lang="sv-SE" sz="1400" dirty="0"/>
              <a:t>och Bemötande. En förbättring här skulle ge störst effekt på nöjdheten.</a:t>
            </a:r>
          </a:p>
          <a:p>
            <a:endParaRPr lang="sv-SE" sz="1400" dirty="0" smtClean="0"/>
          </a:p>
          <a:p>
            <a:r>
              <a:rPr lang="sv-SE" sz="1400" dirty="0" smtClean="0"/>
              <a:t>Det </a:t>
            </a:r>
            <a:r>
              <a:rPr lang="sv-SE" sz="1400" dirty="0"/>
              <a:t>som ska prioriteras är Effektivitet  </a:t>
            </a:r>
            <a:r>
              <a:rPr lang="sv-SE" sz="1400" dirty="0" smtClean="0"/>
              <a:t>och Rättssäkerhet som </a:t>
            </a:r>
            <a:r>
              <a:rPr lang="sv-SE" sz="1400" dirty="0"/>
              <a:t>har stor påverkan på nöjdheten och samtidigt ett förhållandevis </a:t>
            </a:r>
            <a:r>
              <a:rPr lang="sv-SE" sz="1400" dirty="0" smtClean="0"/>
              <a:t>låga </a:t>
            </a:r>
            <a:r>
              <a:rPr lang="sv-SE" sz="1400" dirty="0"/>
              <a:t>betyg. Samtidigt gäller det att bibehålla det redan höga betyget på </a:t>
            </a:r>
            <a:r>
              <a:rPr lang="sv-SE" sz="1400" dirty="0" smtClean="0"/>
              <a:t>Bemötande, </a:t>
            </a:r>
            <a:r>
              <a:rPr lang="sv-SE" sz="1400" dirty="0"/>
              <a:t>och om möjligt förbättra det</a:t>
            </a:r>
            <a:r>
              <a:rPr lang="sv-SE" sz="1400" dirty="0" smtClean="0"/>
              <a:t>.</a:t>
            </a:r>
            <a:endParaRPr lang="sv-SE" sz="1400" dirty="0"/>
          </a:p>
          <a:p>
            <a:endParaRPr lang="sv-SE" sz="1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D5A9AA9-8C0C-40B5-9981-DDD7337A57E3}" type="slidenum">
              <a:rPr lang="en-US"/>
              <a:t>44</a:t>
            </a:fld>
            <a:endParaRPr lang="en-US"/>
          </a:p>
        </p:txBody>
      </p:sp>
      <p:graphicFrame>
        <p:nvGraphicFramePr>
          <p:cNvPr id="4" name="ChartObject"/>
          <p:cNvGraphicFramePr/>
          <p:nvPr>
            <p:extLst>
              <p:ext uri="{D42A27DB-BD31-4B8C-83A1-F6EECF244321}">
                <p14:modId xmlns:p14="http://schemas.microsoft.com/office/powerpoint/2010/main" val="806509562"/>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74787" y="58420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271</a:t>
            </a:r>
          </a:p>
        </p:txBody>
      </p:sp>
      <p:sp>
        <p:nvSpPr>
          <p:cNvPr id="6" name="New shape"/>
          <p:cNvSpPr/>
          <p:nvPr/>
        </p:nvSpPr>
        <p:spPr>
          <a:xfrm>
            <a:off x="8174787" y="60452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0,93</a:t>
            </a:r>
          </a:p>
        </p:txBody>
      </p:sp>
      <p:sp>
        <p:nvSpPr>
          <p:cNvPr id="7" name="New shape"/>
          <p:cNvSpPr/>
          <p:nvPr/>
        </p:nvSpPr>
        <p:spPr>
          <a:xfrm>
            <a:off x="1768475"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3506264"/>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rättssäkerhet</a:t>
            </a:r>
          </a:p>
        </p:txBody>
      </p:sp>
      <p:sp>
        <p:nvSpPr>
          <p:cNvPr id="19" name="textruta 18"/>
          <p:cNvSpPr txBox="1"/>
          <p:nvPr/>
        </p:nvSpPr>
        <p:spPr>
          <a:xfrm>
            <a:off x="6444208" y="2132856"/>
            <a:ext cx="2407692" cy="1384995"/>
          </a:xfrm>
          <a:prstGeom prst="rect">
            <a:avLst/>
          </a:prstGeom>
          <a:noFill/>
        </p:spPr>
        <p:txBody>
          <a:bodyPr wrap="square" rtlCol="0">
            <a:spAutoFit/>
          </a:bodyPr>
          <a:lstStyle/>
          <a:p>
            <a:r>
              <a:rPr lang="sv-SE" sz="1400" dirty="0"/>
              <a:t>Det som ska prioriteras är möjligheterna att framföra klagomål och lämna synpunkter.</a:t>
            </a:r>
          </a:p>
          <a:p>
            <a:endParaRPr lang="sv-SE" sz="1400" dirty="0"/>
          </a:p>
          <a:p>
            <a:endParaRPr lang="sv-SE" sz="14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01601D1-D121-44A0-9061-D9C18892C469}" type="slidenum">
              <a:rPr lang="en-US"/>
              <a:t>45</a:t>
            </a:fld>
            <a:endParaRPr lang="en-US"/>
          </a:p>
        </p:txBody>
      </p:sp>
      <p:graphicFrame>
        <p:nvGraphicFramePr>
          <p:cNvPr id="4" name="ChartObject"/>
          <p:cNvGraphicFramePr/>
          <p:nvPr>
            <p:extLst>
              <p:ext uri="{D42A27DB-BD31-4B8C-83A1-F6EECF244321}">
                <p14:modId xmlns:p14="http://schemas.microsoft.com/office/powerpoint/2010/main" val="1787305371"/>
              </p:ext>
            </p:extLst>
          </p:nvPr>
        </p:nvGraphicFramePr>
        <p:xfrm>
          <a:off x="444500" y="1270000"/>
          <a:ext cx="508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8174787" y="58420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Bas: 355</a:t>
            </a:r>
          </a:p>
        </p:txBody>
      </p:sp>
      <p:sp>
        <p:nvSpPr>
          <p:cNvPr id="6" name="New shape"/>
          <p:cNvSpPr/>
          <p:nvPr/>
        </p:nvSpPr>
        <p:spPr>
          <a:xfrm>
            <a:off x="8174787" y="6045200"/>
            <a:ext cx="905713"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R2: 0,95</a:t>
            </a:r>
          </a:p>
        </p:txBody>
      </p:sp>
      <p:sp>
        <p:nvSpPr>
          <p:cNvPr id="7" name="New shape"/>
          <p:cNvSpPr/>
          <p:nvPr/>
        </p:nvSpPr>
        <p:spPr>
          <a:xfrm>
            <a:off x="2503425" y="1422400"/>
            <a:ext cx="0" cy="430530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New shape"/>
          <p:cNvSpPr/>
          <p:nvPr/>
        </p:nvSpPr>
        <p:spPr>
          <a:xfrm>
            <a:off x="1104900" y="4857729"/>
            <a:ext cx="4241800" cy="0"/>
          </a:xfrm>
          <a:prstGeom prst="lin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ew shape"/>
          <p:cNvSpPr/>
          <p:nvPr/>
        </p:nvSpPr>
        <p:spPr>
          <a:xfrm>
            <a:off x="10414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Bevaka</a:t>
            </a:r>
          </a:p>
        </p:txBody>
      </p:sp>
      <p:sp>
        <p:nvSpPr>
          <p:cNvPr id="10" name="New shape"/>
          <p:cNvSpPr/>
          <p:nvPr/>
        </p:nvSpPr>
        <p:spPr>
          <a:xfrm>
            <a:off x="5029200" y="13589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Vårda</a:t>
            </a:r>
          </a:p>
        </p:txBody>
      </p:sp>
      <p:sp>
        <p:nvSpPr>
          <p:cNvPr id="11" name="New shape"/>
          <p:cNvSpPr/>
          <p:nvPr/>
        </p:nvSpPr>
        <p:spPr>
          <a:xfrm>
            <a:off x="10414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Lägre Prioritet</a:t>
            </a:r>
          </a:p>
        </p:txBody>
      </p:sp>
      <p:sp>
        <p:nvSpPr>
          <p:cNvPr id="12" name="New shape"/>
          <p:cNvSpPr/>
          <p:nvPr/>
        </p:nvSpPr>
        <p:spPr>
          <a:xfrm>
            <a:off x="5029200" y="5410200"/>
            <a:ext cx="127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a:solidFill>
                  <a:srgbClr val="000000"/>
                </a:solidFill>
                <a:latin typeface="Tw Cen MT"/>
              </a:rPr>
              <a:t>Prioritera</a:t>
            </a:r>
          </a:p>
        </p:txBody>
      </p:sp>
      <p:sp>
        <p:nvSpPr>
          <p:cNvPr id="14"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15"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16"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8"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Effektmått effektivitet</a:t>
            </a:r>
          </a:p>
        </p:txBody>
      </p:sp>
      <p:sp>
        <p:nvSpPr>
          <p:cNvPr id="19" name="textruta 18"/>
          <p:cNvSpPr txBox="1"/>
          <p:nvPr/>
        </p:nvSpPr>
        <p:spPr>
          <a:xfrm>
            <a:off x="6444208" y="2132856"/>
            <a:ext cx="2407692" cy="738664"/>
          </a:xfrm>
          <a:prstGeom prst="rect">
            <a:avLst/>
          </a:prstGeom>
          <a:noFill/>
        </p:spPr>
        <p:txBody>
          <a:bodyPr wrap="square" rtlCol="0">
            <a:spAutoFit/>
          </a:bodyPr>
          <a:lstStyle/>
          <a:p>
            <a:r>
              <a:rPr lang="sv-SE" sz="1400" dirty="0"/>
              <a:t>Det som ska prioriteras är rutinerna kring handläggningen av ärendet</a:t>
            </a:r>
            <a:r>
              <a:rPr lang="sv-SE" sz="1400" dirty="0" smtClean="0"/>
              <a:t>.</a:t>
            </a:r>
            <a:endParaRPr lang="sv-SE" sz="14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2FCE9F7-BE8B-4A13-92AE-9A166876F195}" type="slidenum">
              <a:rPr lang="en-US"/>
              <a:t>46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15680</a:t>
                      </a:r>
                    </a:p>
                  </a:txBody>
                  <a:tcPr/>
                </a:tc>
                <a:tc>
                  <a:txBody>
                    <a:bodyPr/>
                    <a:lstStyle/>
                    <a:p>
                      <a:pPr algn="ctr"/>
                      <a:r>
                        <a:rPr sz="1000">
                          <a:solidFill>
                            <a:srgbClr val="000000"/>
                          </a:solidFill>
                          <a:latin typeface="Tw Cen MT"/>
                        </a:rPr>
                        <a:t>5769</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277</a:t>
                      </a:r>
                    </a:p>
                  </a:txBody>
                  <a:tcPr/>
                </a:tc>
                <a:tc>
                  <a:txBody>
                    <a:bodyPr/>
                    <a:lstStyle/>
                    <a:p>
                      <a:pPr algn="ctr"/>
                      <a:r>
                        <a:rPr sz="1000">
                          <a:solidFill>
                            <a:srgbClr val="000000"/>
                          </a:solidFill>
                          <a:latin typeface="Tw Cen MT"/>
                        </a:rPr>
                        <a:t>85</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60</a:t>
                      </a:r>
                    </a:p>
                  </a:txBody>
                  <a:tcPr/>
                </a:tc>
                <a:tc>
                  <a:txBody>
                    <a:bodyPr/>
                    <a:lstStyle/>
                    <a:p>
                      <a:pPr algn="ctr"/>
                      <a:r>
                        <a:rPr sz="1000">
                          <a:solidFill>
                            <a:srgbClr val="000000"/>
                          </a:solidFill>
                          <a:latin typeface="Tw Cen MT"/>
                        </a:rPr>
                        <a:t>27</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337</a:t>
                      </a:r>
                    </a:p>
                  </a:txBody>
                  <a:tcPr/>
                </a:tc>
                <a:tc>
                  <a:txBody>
                    <a:bodyPr/>
                    <a:lstStyle/>
                    <a:p>
                      <a:pPr algn="ctr"/>
                      <a:r>
                        <a:rPr sz="1000">
                          <a:solidFill>
                            <a:srgbClr val="000000"/>
                          </a:solidFill>
                          <a:latin typeface="Tw Cen MT"/>
                        </a:rPr>
                        <a:t>112</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kön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35CAE06-7922-4E17-A32F-515125A8384D}" type="slidenum">
              <a:rPr lang="en-US"/>
              <a:t>47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286</a:t>
                      </a:r>
                    </a:p>
                  </a:txBody>
                  <a:tcPr/>
                </a:tc>
                <a:tc>
                  <a:txBody>
                    <a:bodyPr/>
                    <a:lstStyle/>
                    <a:p>
                      <a:pPr algn="ctr"/>
                      <a:r>
                        <a:rPr sz="1000">
                          <a:solidFill>
                            <a:srgbClr val="000000"/>
                          </a:solidFill>
                          <a:latin typeface="Tw Cen MT"/>
                        </a:rPr>
                        <a:t>2879</a:t>
                      </a:r>
                    </a:p>
                  </a:txBody>
                  <a:tcPr/>
                </a:tc>
                <a:tc>
                  <a:txBody>
                    <a:bodyPr/>
                    <a:lstStyle/>
                    <a:p>
                      <a:pPr algn="ctr"/>
                      <a:r>
                        <a:rPr sz="1000">
                          <a:solidFill>
                            <a:srgbClr val="000000"/>
                          </a:solidFill>
                          <a:latin typeface="Tw Cen MT"/>
                        </a:rPr>
                        <a:t>5584</a:t>
                      </a:r>
                    </a:p>
                  </a:txBody>
                  <a:tcPr/>
                </a:tc>
                <a:tc>
                  <a:txBody>
                    <a:bodyPr/>
                    <a:lstStyle/>
                    <a:p>
                      <a:pPr algn="ctr"/>
                      <a:r>
                        <a:rPr sz="1000">
                          <a:solidFill>
                            <a:srgbClr val="000000"/>
                          </a:solidFill>
                          <a:latin typeface="Tw Cen MT"/>
                        </a:rPr>
                        <a:t>6792</a:t>
                      </a:r>
                    </a:p>
                  </a:txBody>
                  <a:tcPr/>
                </a:tc>
                <a:tc>
                  <a:txBody>
                    <a:bodyPr/>
                    <a:lstStyle/>
                    <a:p>
                      <a:pPr algn="ctr"/>
                      <a:r>
                        <a:rPr sz="1000">
                          <a:solidFill>
                            <a:srgbClr val="000000"/>
                          </a:solidFill>
                          <a:latin typeface="Tw Cen MT"/>
                        </a:rPr>
                        <a:t>4289</a:t>
                      </a:r>
                    </a:p>
                  </a:txBody>
                  <a:tcPr/>
                </a:tc>
                <a:tc>
                  <a:txBody>
                    <a:bodyPr/>
                    <a:lstStyle/>
                    <a:p>
                      <a:pPr algn="ctr"/>
                      <a:r>
                        <a:rPr sz="1000">
                          <a:solidFill>
                            <a:srgbClr val="000000"/>
                          </a:solidFill>
                          <a:latin typeface="Tw Cen MT"/>
                        </a:rPr>
                        <a:t>1256</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56</a:t>
                      </a:r>
                    </a:p>
                  </a:txBody>
                  <a:tcPr/>
                </a:tc>
                <a:tc>
                  <a:txBody>
                    <a:bodyPr/>
                    <a:lstStyle/>
                    <a:p>
                      <a:pPr algn="ctr"/>
                      <a:r>
                        <a:rPr sz="1000">
                          <a:solidFill>
                            <a:srgbClr val="000000"/>
                          </a:solidFill>
                          <a:latin typeface="Tw Cen MT"/>
                        </a:rPr>
                        <a:t>96</a:t>
                      </a:r>
                    </a:p>
                  </a:txBody>
                  <a:tcPr/>
                </a:tc>
                <a:tc>
                  <a:txBody>
                    <a:bodyPr/>
                    <a:lstStyle/>
                    <a:p>
                      <a:pPr algn="ctr"/>
                      <a:r>
                        <a:rPr sz="1000">
                          <a:solidFill>
                            <a:srgbClr val="000000"/>
                          </a:solidFill>
                          <a:latin typeface="Tw Cen MT"/>
                        </a:rPr>
                        <a:t>117</a:t>
                      </a:r>
                    </a:p>
                  </a:txBody>
                  <a:tcPr/>
                </a:tc>
                <a:tc>
                  <a:txBody>
                    <a:bodyPr/>
                    <a:lstStyle/>
                    <a:p>
                      <a:pPr algn="ctr"/>
                      <a:r>
                        <a:rPr sz="1000">
                          <a:solidFill>
                            <a:srgbClr val="000000"/>
                          </a:solidFill>
                          <a:latin typeface="Tw Cen MT"/>
                        </a:rPr>
                        <a:t>71</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63</a:t>
                      </a:r>
                    </a:p>
                  </a:txBody>
                  <a:tcPr/>
                </a:tc>
                <a:tc>
                  <a:txBody>
                    <a:bodyPr/>
                    <a:lstStyle/>
                    <a:p>
                      <a:pPr algn="ctr"/>
                      <a:r>
                        <a:rPr sz="1000">
                          <a:solidFill>
                            <a:srgbClr val="000000"/>
                          </a:solidFill>
                          <a:latin typeface="Tw Cen MT"/>
                        </a:rPr>
                        <a:t>110</a:t>
                      </a:r>
                    </a:p>
                  </a:txBody>
                  <a:tcPr/>
                </a:tc>
                <a:tc>
                  <a:txBody>
                    <a:bodyPr/>
                    <a:lstStyle/>
                    <a:p>
                      <a:pPr algn="ctr"/>
                      <a:r>
                        <a:rPr sz="1000">
                          <a:solidFill>
                            <a:srgbClr val="000000"/>
                          </a:solidFill>
                          <a:latin typeface="Tw Cen MT"/>
                        </a:rPr>
                        <a:t>143</a:t>
                      </a:r>
                    </a:p>
                  </a:txBody>
                  <a:tcPr/>
                </a:tc>
                <a:tc>
                  <a:txBody>
                    <a:bodyPr/>
                    <a:lstStyle/>
                    <a:p>
                      <a:pPr algn="ctr"/>
                      <a:r>
                        <a:rPr sz="1000">
                          <a:solidFill>
                            <a:srgbClr val="000000"/>
                          </a:solidFill>
                          <a:latin typeface="Tw Cen MT"/>
                        </a:rPr>
                        <a:t>90</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ålder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F47D8BE-0C1C-43C2-94D8-471DD230255F}" type="slidenum">
              <a:rPr lang="en-US"/>
              <a:t>48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6" cy="487680"/>
        </p:xfrm>
        <a:graphic>
          <a:graphicData uri="http://schemas.openxmlformats.org/drawingml/2006/table">
            <a:tbl>
              <a:tblPr bandRow="1">
                <a:tableStyleId>{5C22544A-7EE6-4342-B048-85BDC9FD1C3A}</a:tableStyleId>
              </a:tblPr>
              <a:tblGrid>
                <a:gridCol w="939800"/>
                <a:gridCol w="750124"/>
                <a:gridCol w="750124"/>
                <a:gridCol w="750124"/>
                <a:gridCol w="750124"/>
                <a:gridCol w="750124"/>
                <a:gridCol w="750124"/>
                <a:gridCol w="750124"/>
                <a:gridCol w="750124"/>
                <a:gridCol w="750124"/>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377</a:t>
                      </a:r>
                    </a:p>
                  </a:txBody>
                  <a:tcPr/>
                </a:tc>
                <a:tc>
                  <a:txBody>
                    <a:bodyPr/>
                    <a:lstStyle/>
                    <a:p>
                      <a:pPr algn="ctr"/>
                      <a:r>
                        <a:rPr sz="1000">
                          <a:solidFill>
                            <a:srgbClr val="000000"/>
                          </a:solidFill>
                          <a:latin typeface="Tw Cen MT"/>
                        </a:rPr>
                        <a:t>4461</a:t>
                      </a:r>
                    </a:p>
                  </a:txBody>
                  <a:tcPr/>
                </a:tc>
                <a:tc>
                  <a:txBody>
                    <a:bodyPr/>
                    <a:lstStyle/>
                    <a:p>
                      <a:pPr algn="ctr"/>
                      <a:r>
                        <a:rPr sz="1000">
                          <a:solidFill>
                            <a:srgbClr val="000000"/>
                          </a:solidFill>
                          <a:latin typeface="Tw Cen MT"/>
                        </a:rPr>
                        <a:t>461</a:t>
                      </a:r>
                    </a:p>
                  </a:txBody>
                  <a:tcPr/>
                </a:tc>
                <a:tc>
                  <a:txBody>
                    <a:bodyPr/>
                    <a:lstStyle/>
                    <a:p>
                      <a:pPr algn="ctr"/>
                      <a:r>
                        <a:rPr sz="1000">
                          <a:solidFill>
                            <a:srgbClr val="000000"/>
                          </a:solidFill>
                          <a:latin typeface="Tw Cen MT"/>
                        </a:rPr>
                        <a:t>2188</a:t>
                      </a:r>
                    </a:p>
                  </a:txBody>
                  <a:tcPr/>
                </a:tc>
                <a:tc>
                  <a:txBody>
                    <a:bodyPr/>
                    <a:lstStyle/>
                    <a:p>
                      <a:pPr algn="ctr"/>
                      <a:r>
                        <a:rPr sz="1000">
                          <a:solidFill>
                            <a:srgbClr val="000000"/>
                          </a:solidFill>
                          <a:latin typeface="Tw Cen MT"/>
                        </a:rPr>
                        <a:t>6924</a:t>
                      </a:r>
                    </a:p>
                  </a:txBody>
                  <a:tcPr/>
                </a:tc>
                <a:tc>
                  <a:txBody>
                    <a:bodyPr/>
                    <a:lstStyle/>
                    <a:p>
                      <a:pPr algn="ctr"/>
                      <a:r>
                        <a:rPr sz="1000">
                          <a:solidFill>
                            <a:srgbClr val="000000"/>
                          </a:solidFill>
                          <a:latin typeface="Tw Cen MT"/>
                        </a:rPr>
                        <a:t>1174</a:t>
                      </a:r>
                    </a:p>
                  </a:txBody>
                  <a:tcPr/>
                </a:tc>
                <a:tc>
                  <a:txBody>
                    <a:bodyPr/>
                    <a:lstStyle/>
                    <a:p>
                      <a:pPr algn="ctr"/>
                      <a:r>
                        <a:rPr sz="1000">
                          <a:solidFill>
                            <a:srgbClr val="000000"/>
                          </a:solidFill>
                          <a:latin typeface="Tw Cen MT"/>
                        </a:rPr>
                        <a:t>798</a:t>
                      </a:r>
                    </a:p>
                  </a:txBody>
                  <a:tcPr/>
                </a:tc>
                <a:tc>
                  <a:txBody>
                    <a:bodyPr/>
                    <a:lstStyle/>
                    <a:p>
                      <a:pPr algn="ctr"/>
                      <a:r>
                        <a:rPr sz="1000">
                          <a:solidFill>
                            <a:srgbClr val="000000"/>
                          </a:solidFill>
                          <a:latin typeface="Tw Cen MT"/>
                        </a:rPr>
                        <a:t>4208</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92</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35</a:t>
                      </a:r>
                    </a:p>
                  </a:txBody>
                  <a:tcPr/>
                </a:tc>
                <a:tc>
                  <a:txBody>
                    <a:bodyPr/>
                    <a:lstStyle/>
                    <a:p>
                      <a:pPr algn="ctr"/>
                      <a:r>
                        <a:rPr sz="1000">
                          <a:solidFill>
                            <a:srgbClr val="000000"/>
                          </a:solidFill>
                          <a:latin typeface="Tw Cen MT"/>
                        </a:rPr>
                        <a:t>107</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54</a:t>
                      </a:r>
                    </a:p>
                  </a:txBody>
                  <a:tcPr/>
                </a:tc>
                <a:tc>
                  <a:txBody>
                    <a:bodyPr/>
                    <a:lstStyle/>
                    <a:p>
                      <a:pPr algn="ctr"/>
                      <a:r>
                        <a:rPr sz="1000">
                          <a:solidFill>
                            <a:srgbClr val="000000"/>
                          </a:solidFill>
                          <a:latin typeface="Tw Cen MT"/>
                        </a:rPr>
                        <a:t>362</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bransch</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CB46B37-DFD6-46FF-A7DC-02978814E589}" type="slidenum">
              <a:rPr lang="en-US"/>
              <a:t>49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48768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1434</a:t>
                      </a:r>
                    </a:p>
                  </a:txBody>
                  <a:tcPr/>
                </a:tc>
                <a:tc>
                  <a:txBody>
                    <a:bodyPr/>
                    <a:lstStyle/>
                    <a:p>
                      <a:pPr algn="ctr"/>
                      <a:r>
                        <a:rPr sz="1000">
                          <a:solidFill>
                            <a:srgbClr val="000000"/>
                          </a:solidFill>
                          <a:latin typeface="Tw Cen MT"/>
                        </a:rPr>
                        <a:t>6854</a:t>
                      </a:r>
                    </a:p>
                  </a:txBody>
                  <a:tcPr/>
                </a:tc>
                <a:tc>
                  <a:txBody>
                    <a:bodyPr/>
                    <a:lstStyle/>
                    <a:p>
                      <a:pPr algn="ctr"/>
                      <a:r>
                        <a:rPr sz="1000">
                          <a:solidFill>
                            <a:srgbClr val="000000"/>
                          </a:solidFill>
                          <a:latin typeface="Tw Cen MT"/>
                        </a:rPr>
                        <a:t>3503</a:t>
                      </a:r>
                    </a:p>
                  </a:txBody>
                  <a:tcPr/>
                </a:tc>
                <a:tc>
                  <a:txBody>
                    <a:bodyPr/>
                    <a:lstStyle/>
                    <a:p>
                      <a:pPr algn="ctr"/>
                      <a:r>
                        <a:rPr sz="1000">
                          <a:solidFill>
                            <a:srgbClr val="000000"/>
                          </a:solidFill>
                          <a:latin typeface="Tw Cen MT"/>
                        </a:rPr>
                        <a:t>5200</a:t>
                      </a:r>
                    </a:p>
                  </a:txBody>
                  <a:tcPr/>
                </a:tc>
                <a:tc>
                  <a:txBody>
                    <a:bodyPr/>
                    <a:lstStyle/>
                    <a:p>
                      <a:pPr algn="ctr"/>
                      <a:r>
                        <a:rPr sz="1000">
                          <a:solidFill>
                            <a:srgbClr val="000000"/>
                          </a:solidFill>
                          <a:latin typeface="Tw Cen MT"/>
                        </a:rPr>
                        <a:t>1357</a:t>
                      </a:r>
                    </a:p>
                  </a:txBody>
                  <a:tcPr/>
                </a:tc>
                <a:tc>
                  <a:txBody>
                    <a:bodyPr/>
                    <a:lstStyle/>
                    <a:p>
                      <a:pPr algn="ctr"/>
                      <a:r>
                        <a:rPr sz="1000">
                          <a:solidFill>
                            <a:srgbClr val="000000"/>
                          </a:solidFill>
                          <a:latin typeface="Tw Cen MT"/>
                        </a:rPr>
                        <a:t>2364</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19</a:t>
                      </a:r>
                    </a:p>
                  </a:txBody>
                  <a:tcPr/>
                </a:tc>
                <a:tc>
                  <a:txBody>
                    <a:bodyPr/>
                    <a:lstStyle/>
                    <a:p>
                      <a:pPr algn="ctr"/>
                      <a:r>
                        <a:rPr sz="1000">
                          <a:solidFill>
                            <a:srgbClr val="000000"/>
                          </a:solidFill>
                          <a:latin typeface="Tw Cen MT"/>
                        </a:rPr>
                        <a:t>104</a:t>
                      </a:r>
                    </a:p>
                  </a:txBody>
                  <a:tcPr/>
                </a:tc>
                <a:tc>
                  <a:txBody>
                    <a:bodyPr/>
                    <a:lstStyle/>
                    <a:p>
                      <a:pPr algn="ctr"/>
                      <a:r>
                        <a:rPr sz="1000">
                          <a:solidFill>
                            <a:srgbClr val="000000"/>
                          </a:solidFill>
                          <a:latin typeface="Tw Cen MT"/>
                        </a:rPr>
                        <a:t>73</a:t>
                      </a:r>
                    </a:p>
                  </a:txBody>
                  <a:tcPr/>
                </a:tc>
                <a:tc>
                  <a:txBody>
                    <a:bodyPr/>
                    <a:lstStyle/>
                    <a:p>
                      <a:pPr algn="ctr"/>
                      <a:r>
                        <a:rPr sz="1000">
                          <a:solidFill>
                            <a:srgbClr val="000000"/>
                          </a:solidFill>
                          <a:latin typeface="Tw Cen MT"/>
                        </a:rPr>
                        <a:t>101</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362</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antal anställda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a:xfrm>
            <a:off x="827088" y="1196975"/>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35852" name="Rectangle 12"/>
          <p:cNvSpPr>
            <a:spLocks noChangeArrowheads="1"/>
          </p:cNvSpPr>
          <p:nvPr/>
        </p:nvSpPr>
        <p:spPr>
          <a:xfrm>
            <a:off x="755416" y="1484784"/>
            <a:ext cx="7644940" cy="496855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12" name="Platshållare för innehåll 3"/>
          <p:cNvSpPr>
            <a:spLocks noGrp="1"/>
          </p:cNvSpPr>
          <p:nvPr>
            <p:ph sz="half" idx="1"/>
          </p:nvPr>
        </p:nvSpPr>
        <p:spPr>
          <a:xfrm>
            <a:off x="827088" y="1764270"/>
            <a:ext cx="7573268" cy="4040994"/>
          </a:xfrm>
        </p:spPr>
        <p:txBody>
          <a:bodyPr/>
          <a:lstStyle/>
          <a:p>
            <a:r>
              <a:rPr lang="sv-SE" sz="1600" dirty="0" smtClean="0"/>
              <a:t>Insamling </a:t>
            </a:r>
            <a:r>
              <a:rPr lang="sv-SE" sz="1600" dirty="0"/>
              <a:t>och analys </a:t>
            </a:r>
            <a:r>
              <a:rPr lang="sv-SE" sz="1600" dirty="0" smtClean="0"/>
              <a:t>genomfördes </a:t>
            </a:r>
            <a:r>
              <a:rPr lang="sv-SE" sz="1600" dirty="0"/>
              <a:t>av MIND </a:t>
            </a:r>
            <a:r>
              <a:rPr lang="sv-SE" sz="1600" dirty="0" smtClean="0"/>
              <a:t>Research.</a:t>
            </a:r>
          </a:p>
          <a:p>
            <a:endParaRPr lang="sv-SE" sz="1600" dirty="0" smtClean="0"/>
          </a:p>
          <a:p>
            <a:r>
              <a:rPr lang="sv-SE" sz="1600" dirty="0" smtClean="0"/>
              <a:t>Datainsamling </a:t>
            </a:r>
            <a:r>
              <a:rPr lang="sv-SE" sz="1600" dirty="0"/>
              <a:t>har skett via webbutskick och via telefonintervjuer. </a:t>
            </a:r>
            <a:endParaRPr lang="sv-SE" sz="1600" dirty="0" smtClean="0"/>
          </a:p>
          <a:p>
            <a:endParaRPr lang="sv-SE" sz="1600" dirty="0"/>
          </a:p>
          <a:p>
            <a:r>
              <a:rPr lang="sv-SE" sz="1600" dirty="0" smtClean="0"/>
              <a:t>Antal inkomna ärenden brutto januari till december 2016 bestod av 1 221 ärenden, inom 6 verksamhetsområden. </a:t>
            </a:r>
          </a:p>
          <a:p>
            <a:endParaRPr lang="sv-SE" sz="1600" dirty="0" smtClean="0"/>
          </a:p>
          <a:p>
            <a:r>
              <a:rPr lang="sv-SE" sz="1600" dirty="0" smtClean="0"/>
              <a:t>Totalt antal inkomna svar: 467.</a:t>
            </a:r>
          </a:p>
          <a:p>
            <a:endParaRPr lang="sv-SE" sz="1600" dirty="0" smtClean="0"/>
          </a:p>
          <a:p>
            <a:r>
              <a:rPr lang="sv-SE" sz="1600" dirty="0" smtClean="0"/>
              <a:t>Jämförande siffror från SKL Insikt avser enbart företagsärenden.</a:t>
            </a:r>
          </a:p>
          <a:p>
            <a:endParaRPr lang="sv-SE" sz="1600" dirty="0"/>
          </a:p>
          <a:p>
            <a:r>
              <a:rPr lang="sv-SE" sz="1600" dirty="0" smtClean="0"/>
              <a:t>Det krävs minst sju inkomna svar inom ett område för att få en NKI-siffra.</a:t>
            </a:r>
          </a:p>
          <a:p>
            <a:endParaRPr lang="sv-SE" sz="1600" dirty="0"/>
          </a:p>
          <a:p>
            <a:r>
              <a:rPr lang="sv-SE" sz="1600" dirty="0" smtClean="0"/>
              <a:t>Effektmått tas inte fram om förklaringsgraden blir för låg (R2 mindre än 0,8).</a:t>
            </a:r>
          </a:p>
          <a:p>
            <a:endParaRPr lang="sv-SE" sz="1600" dirty="0"/>
          </a:p>
          <a:p>
            <a:r>
              <a:rPr lang="sv-SE" sz="1600" dirty="0" smtClean="0"/>
              <a:t>Effektmått tas ej heller fram om antalet svar är färre än 50. </a:t>
            </a:r>
          </a:p>
          <a:p>
            <a:endParaRPr lang="sv-SE" sz="1600" dirty="0"/>
          </a:p>
          <a:p>
            <a:endParaRPr lang="sv-SE" sz="1600" dirty="0" smtClean="0"/>
          </a:p>
          <a:p>
            <a:endParaRPr lang="sv-SE" sz="800" dirty="0"/>
          </a:p>
          <a:p>
            <a:pPr marL="0" indent="0">
              <a:buNone/>
            </a:pPr>
            <a:endParaRPr lang="sv-SE" sz="800" i="1" dirty="0" smtClean="0"/>
          </a:p>
          <a:p>
            <a:pPr marL="0" indent="0">
              <a:buNone/>
            </a:pPr>
            <a:endParaRPr lang="sv-SE" sz="800" i="1" dirty="0"/>
          </a:p>
          <a:p>
            <a:pPr marL="0" indent="0">
              <a:buNone/>
            </a:pPr>
            <a:endParaRPr lang="sv-SE" sz="1200" i="1" dirty="0"/>
          </a:p>
        </p:txBody>
      </p:sp>
      <p:sp>
        <p:nvSpPr>
          <p:cNvPr id="2" name="Platshållare för bildnummer 1"/>
          <p:cNvSpPr>
            <a:spLocks noGrp="1"/>
          </p:cNvSpPr>
          <p:nvPr>
            <p:ph type="sldNum" sz="quarter" idx="12"/>
          </p:nvPr>
        </p:nvSpPr>
        <p:spPr/>
        <p:txBody>
          <a:bodyPr/>
          <a:lstStyle/>
          <a:p>
            <a:fld id="{118BEF72-FF5A-4904-BE13-B37E9427CE77}" type="slidenum">
              <a:rPr lang="sv-SE" smtClean="0"/>
              <a:t>5</a:t>
            </a:fld>
            <a:endParaRPr lang="sv-SE" smtClean="0"/>
          </a:p>
        </p:txBody>
      </p:sp>
      <p:sp>
        <p:nvSpPr>
          <p:cNvPr id="35853"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35854"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35855"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Fakta om undersökningen</a:t>
            </a:r>
          </a:p>
        </p:txBody>
      </p:sp>
    </p:spTree>
    <p:extLst>
      <p:ext uri="{BB962C8B-B14F-4D97-AF65-F5344CB8AC3E}">
        <p14:creationId xmlns:p14="http://schemas.microsoft.com/office/powerpoint/2010/main" val="119798921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39808DB-D299-4A43-9A54-D3003B0B85BA}" type="slidenum">
              <a:rPr lang="en-US"/>
              <a:t>50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8845</a:t>
                      </a:r>
                    </a:p>
                  </a:txBody>
                  <a:tcPr/>
                </a:tc>
                <a:tc>
                  <a:txBody>
                    <a:bodyPr/>
                    <a:lstStyle/>
                    <a:p>
                      <a:pPr algn="ctr"/>
                      <a:r>
                        <a:rPr sz="1000">
                          <a:solidFill>
                            <a:srgbClr val="000000"/>
                          </a:solidFill>
                          <a:latin typeface="Tw Cen MT"/>
                        </a:rPr>
                        <a:t>1434</a:t>
                      </a:r>
                    </a:p>
                  </a:txBody>
                  <a:tcPr/>
                </a:tc>
                <a:tc>
                  <a:txBody>
                    <a:bodyPr/>
                    <a:lstStyle/>
                    <a:p>
                      <a:pPr algn="ctr"/>
                      <a:r>
                        <a:rPr sz="1000">
                          <a:solidFill>
                            <a:srgbClr val="000000"/>
                          </a:solidFill>
                          <a:latin typeface="Tw Cen MT"/>
                        </a:rPr>
                        <a:t>628</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174</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218</a:t>
                      </a:r>
                    </a:p>
                  </a:txBody>
                  <a:tcPr/>
                </a:tc>
                <a:tc>
                  <a:txBody>
                    <a:bodyPr/>
                    <a:lstStyle/>
                    <a:p>
                      <a:pPr algn="ctr"/>
                      <a:r>
                        <a:rPr sz="1000">
                          <a:solidFill>
                            <a:srgbClr val="000000"/>
                          </a:solidFill>
                          <a:latin typeface="Tw Cen MT"/>
                        </a:rPr>
                        <a:t>40</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537537B-C71E-4D67-83DD-320DCAE42DCC}" type="slidenum">
              <a:rPr lang="en-US"/>
              <a:t>51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4175</a:t>
                      </a:r>
                    </a:p>
                  </a:txBody>
                  <a:tcPr/>
                </a:tc>
                <a:tc>
                  <a:txBody>
                    <a:bodyPr/>
                    <a:lstStyle/>
                    <a:p>
                      <a:pPr algn="ctr"/>
                      <a:r>
                        <a:rPr sz="1000">
                          <a:solidFill>
                            <a:srgbClr val="000000"/>
                          </a:solidFill>
                          <a:latin typeface="Tw Cen MT"/>
                        </a:rPr>
                        <a:t>6003</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46</a:t>
                      </a:r>
                    </a:p>
                  </a:txBody>
                  <a:tcPr/>
                </a:tc>
                <a:tc>
                  <a:txBody>
                    <a:bodyPr/>
                    <a:lstStyle/>
                    <a:p>
                      <a:pPr algn="ctr"/>
                      <a:r>
                        <a:rPr sz="1000">
                          <a:solidFill>
                            <a:srgbClr val="000000"/>
                          </a:solidFill>
                          <a:latin typeface="Tw Cen MT"/>
                        </a:rPr>
                        <a:t>85</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56</a:t>
                      </a:r>
                    </a:p>
                  </a:txBody>
                  <a:tcPr/>
                </a:tc>
                <a:tc>
                  <a:txBody>
                    <a:bodyPr/>
                    <a:lstStyle/>
                    <a:p>
                      <a:pPr algn="ctr"/>
                      <a:r>
                        <a:rPr sz="1000">
                          <a:solidFill>
                            <a:srgbClr val="000000"/>
                          </a:solidFill>
                          <a:latin typeface="Tw Cen MT"/>
                        </a:rPr>
                        <a:t>98</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76075EB-48CD-4EF8-A73E-357A2D65388D}" type="slidenum">
              <a:rPr lang="en-US"/>
              <a:t>52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3028</a:t>
                      </a:r>
                    </a:p>
                  </a:txBody>
                  <a:tcPr/>
                </a:tc>
                <a:tc>
                  <a:txBody>
                    <a:bodyPr/>
                    <a:lstStyle/>
                    <a:p>
                      <a:pPr algn="ctr"/>
                      <a:r>
                        <a:rPr sz="1000">
                          <a:solidFill>
                            <a:srgbClr val="000000"/>
                          </a:solidFill>
                          <a:latin typeface="Tw Cen MT"/>
                        </a:rPr>
                        <a:t>6677</a:t>
                      </a:r>
                    </a:p>
                  </a:txBody>
                  <a:tcPr/>
                </a:tc>
                <a:tc>
                  <a:txBody>
                    <a:bodyPr/>
                    <a:lstStyle/>
                    <a:p>
                      <a:pPr algn="ctr"/>
                      <a:r>
                        <a:rPr sz="1000">
                          <a:solidFill>
                            <a:srgbClr val="000000"/>
                          </a:solidFill>
                          <a:latin typeface="Tw Cen MT"/>
                        </a:rPr>
                        <a:t>1387</a:t>
                      </a:r>
                    </a:p>
                  </a:txBody>
                  <a:tcPr/>
                </a:tc>
                <a:tc>
                  <a:txBody>
                    <a:bodyPr/>
                    <a:lstStyle/>
                    <a:p>
                      <a:pPr algn="ctr"/>
                      <a:r>
                        <a:rPr sz="1000">
                          <a:solidFill>
                            <a:srgbClr val="000000"/>
                          </a:solidFill>
                          <a:latin typeface="Tw Cen MT"/>
                        </a:rPr>
                        <a:t>9802</a:t>
                      </a:r>
                    </a:p>
                  </a:txBody>
                  <a:tcPr/>
                </a:tc>
                <a:tc>
                  <a:txBody>
                    <a:bodyPr/>
                    <a:lstStyle/>
                    <a:p>
                      <a:pPr algn="ctr"/>
                      <a:r>
                        <a:rPr sz="1000">
                          <a:solidFill>
                            <a:srgbClr val="000000"/>
                          </a:solidFill>
                          <a:latin typeface="Tw Cen MT"/>
                        </a:rPr>
                        <a:t>267</a:t>
                      </a:r>
                    </a:p>
                  </a:txBody>
                  <a:tcPr/>
                </a:tc>
                <a:tc>
                  <a:txBody>
                    <a:bodyPr/>
                    <a:lstStyle/>
                    <a:p>
                      <a:pPr algn="ctr"/>
                      <a:r>
                        <a:rPr sz="1000">
                          <a:solidFill>
                            <a:srgbClr val="000000"/>
                          </a:solidFill>
                          <a:latin typeface="Tw Cen MT"/>
                        </a:rPr>
                        <a:t>310</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64</a:t>
                      </a:r>
                    </a:p>
                  </a:txBody>
                  <a:tcPr/>
                </a:tc>
                <a:tc>
                  <a:txBody>
                    <a:bodyPr/>
                    <a:lstStyle/>
                    <a:p>
                      <a:pPr algn="ctr"/>
                      <a:r>
                        <a:rPr sz="1000">
                          <a:solidFill>
                            <a:srgbClr val="000000"/>
                          </a:solidFill>
                          <a:latin typeface="Tw Cen MT"/>
                        </a:rPr>
                        <a:t>119</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138</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85</a:t>
                      </a:r>
                    </a:p>
                  </a:txBody>
                  <a:tcPr/>
                </a:tc>
                <a:tc>
                  <a:txBody>
                    <a:bodyPr/>
                    <a:lstStyle/>
                    <a:p>
                      <a:pPr algn="ctr"/>
                      <a:r>
                        <a:rPr sz="1000">
                          <a:solidFill>
                            <a:srgbClr val="000000"/>
                          </a:solidFill>
                          <a:latin typeface="Tw Cen MT"/>
                        </a:rPr>
                        <a:t>152</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160</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kontaktsätt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8C418CD-1568-4074-89A1-98F4F2E6C1DB}" type="slidenum">
              <a:rPr lang="en-US"/>
              <a:t>53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8270</a:t>
                      </a:r>
                    </a:p>
                  </a:txBody>
                  <a:tcPr/>
                </a:tc>
                <a:tc>
                  <a:txBody>
                    <a:bodyPr/>
                    <a:lstStyle/>
                    <a:p>
                      <a:pPr algn="ctr"/>
                      <a:r>
                        <a:rPr sz="1000">
                          <a:solidFill>
                            <a:srgbClr val="000000"/>
                          </a:solidFill>
                          <a:latin typeface="Tw Cen MT"/>
                        </a:rPr>
                        <a:t>4323</a:t>
                      </a:r>
                    </a:p>
                  </a:txBody>
                  <a:tcPr/>
                </a:tc>
                <a:tc>
                  <a:txBody>
                    <a:bodyPr/>
                    <a:lstStyle/>
                    <a:p>
                      <a:pPr algn="ctr"/>
                      <a:r>
                        <a:rPr sz="1000">
                          <a:solidFill>
                            <a:srgbClr val="000000"/>
                          </a:solidFill>
                          <a:latin typeface="Tw Cen MT"/>
                        </a:rPr>
                        <a:t>6241</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142</a:t>
                      </a:r>
                    </a:p>
                  </a:txBody>
                  <a:tcPr/>
                </a:tc>
                <a:tc>
                  <a:txBody>
                    <a:bodyPr/>
                    <a:lstStyle/>
                    <a:p>
                      <a:pPr algn="ctr"/>
                      <a:r>
                        <a:rPr sz="1000">
                          <a:solidFill>
                            <a:srgbClr val="000000"/>
                          </a:solidFill>
                          <a:latin typeface="Tw Cen MT"/>
                        </a:rPr>
                        <a:t>100</a:t>
                      </a:r>
                    </a:p>
                  </a:txBody>
                  <a:tcPr/>
                </a:tc>
                <a:tc>
                  <a:txBody>
                    <a:bodyPr/>
                    <a:lstStyle/>
                    <a:p>
                      <a:pPr algn="ctr"/>
                      <a:r>
                        <a:rPr sz="1000">
                          <a:solidFill>
                            <a:srgbClr val="000000"/>
                          </a:solidFill>
                          <a:latin typeface="Tw Cen MT"/>
                        </a:rPr>
                        <a:t>83</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25</a:t>
                      </a:r>
                    </a:p>
                  </a:txBody>
                  <a:tcPr/>
                </a:tc>
                <a:tc>
                  <a:txBody>
                    <a:bodyPr/>
                    <a:lstStyle/>
                    <a:p>
                      <a:pPr algn="ctr"/>
                      <a:r>
                        <a:rPr sz="1000">
                          <a:solidFill>
                            <a:srgbClr val="000000"/>
                          </a:solidFill>
                          <a:latin typeface="Tw Cen MT"/>
                        </a:rPr>
                        <a:t>18</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174</a:t>
                      </a:r>
                    </a:p>
                  </a:txBody>
                  <a:tcPr/>
                </a:tc>
                <a:tc>
                  <a:txBody>
                    <a:bodyPr/>
                    <a:lstStyle/>
                    <a:p>
                      <a:pPr algn="ctr"/>
                      <a:r>
                        <a:rPr sz="1000">
                          <a:solidFill>
                            <a:srgbClr val="000000"/>
                          </a:solidFill>
                          <a:latin typeface="Tw Cen MT"/>
                        </a:rPr>
                        <a:t>125</a:t>
                      </a:r>
                    </a:p>
                  </a:txBody>
                  <a:tcPr/>
                </a:tc>
                <a:tc>
                  <a:txBody>
                    <a:bodyPr/>
                    <a:lstStyle/>
                    <a:p>
                      <a:pPr algn="ctr"/>
                      <a:r>
                        <a:rPr sz="1000">
                          <a:solidFill>
                            <a:srgbClr val="000000"/>
                          </a:solidFill>
                          <a:latin typeface="Tw Cen MT"/>
                        </a:rPr>
                        <a:t>101</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info</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7140365-F34B-41F7-B0E2-E39CD3056A82}" type="slidenum">
              <a:rPr lang="en-US"/>
              <a:t>54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3535</a:t>
                      </a:r>
                    </a:p>
                  </a:txBody>
                  <a:tcPr/>
                </a:tc>
                <a:tc>
                  <a:txBody>
                    <a:bodyPr/>
                    <a:lstStyle/>
                    <a:p>
                      <a:pPr algn="ctr"/>
                      <a:r>
                        <a:rPr sz="1000">
                          <a:solidFill>
                            <a:srgbClr val="000000"/>
                          </a:solidFill>
                          <a:latin typeface="Tw Cen MT"/>
                        </a:rPr>
                        <a:t>5807</a:t>
                      </a:r>
                    </a:p>
                  </a:txBody>
                  <a:tcPr/>
                </a:tc>
                <a:tc>
                  <a:txBody>
                    <a:bodyPr/>
                    <a:lstStyle/>
                    <a:p>
                      <a:pPr algn="ctr"/>
                      <a:r>
                        <a:rPr sz="1000">
                          <a:solidFill>
                            <a:srgbClr val="000000"/>
                          </a:solidFill>
                          <a:latin typeface="Tw Cen MT"/>
                        </a:rPr>
                        <a:t>3495</a:t>
                      </a:r>
                    </a:p>
                  </a:txBody>
                  <a:tcPr/>
                </a:tc>
                <a:tc>
                  <a:txBody>
                    <a:bodyPr/>
                    <a:lstStyle/>
                    <a:p>
                      <a:pPr algn="ctr"/>
                      <a:r>
                        <a:rPr sz="1000">
                          <a:solidFill>
                            <a:srgbClr val="000000"/>
                          </a:solidFill>
                          <a:latin typeface="Tw Cen MT"/>
                        </a:rPr>
                        <a:t>3249</a:t>
                      </a:r>
                    </a:p>
                  </a:txBody>
                  <a:tcPr/>
                </a:tc>
                <a:tc>
                  <a:txBody>
                    <a:bodyPr/>
                    <a:lstStyle/>
                    <a:p>
                      <a:pPr algn="ctr"/>
                      <a:r>
                        <a:rPr sz="1000">
                          <a:solidFill>
                            <a:srgbClr val="000000"/>
                          </a:solidFill>
                          <a:latin typeface="Tw Cen MT"/>
                        </a:rPr>
                        <a:t>2024</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104</a:t>
                      </a:r>
                    </a:p>
                  </a:txBody>
                  <a:tcPr/>
                </a:tc>
                <a:tc>
                  <a:txBody>
                    <a:bodyPr/>
                    <a:lstStyle/>
                    <a:p>
                      <a:pPr algn="ctr"/>
                      <a:r>
                        <a:rPr sz="1000">
                          <a:solidFill>
                            <a:srgbClr val="000000"/>
                          </a:solidFill>
                          <a:latin typeface="Tw Cen MT"/>
                        </a:rPr>
                        <a:t>64</a:t>
                      </a:r>
                    </a:p>
                  </a:txBody>
                  <a:tcPr/>
                </a:tc>
                <a:tc>
                  <a:txBody>
                    <a:bodyPr/>
                    <a:lstStyle/>
                    <a:p>
                      <a:pPr algn="ctr"/>
                      <a:r>
                        <a:rPr sz="1000">
                          <a:solidFill>
                            <a:srgbClr val="000000"/>
                          </a:solidFill>
                          <a:latin typeface="Tw Cen MT"/>
                        </a:rPr>
                        <a:t>66</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32</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67</a:t>
                      </a:r>
                    </a:p>
                  </a:txBody>
                  <a:tcPr/>
                </a:tc>
                <a:tc>
                  <a:txBody>
                    <a:bodyPr/>
                    <a:lstStyle/>
                    <a:p>
                      <a:pPr algn="ctr"/>
                      <a:r>
                        <a:rPr sz="1000">
                          <a:solidFill>
                            <a:srgbClr val="000000"/>
                          </a:solidFill>
                          <a:latin typeface="Tw Cen MT"/>
                        </a:rPr>
                        <a:t>136</a:t>
                      </a:r>
                    </a:p>
                  </a:txBody>
                  <a:tcPr/>
                </a:tc>
                <a:tc>
                  <a:txBody>
                    <a:bodyPr/>
                    <a:lstStyle/>
                    <a:p>
                      <a:pPr algn="ctr"/>
                      <a:r>
                        <a:rPr sz="1000">
                          <a:solidFill>
                            <a:srgbClr val="000000"/>
                          </a:solidFill>
                          <a:latin typeface="Tw Cen MT"/>
                        </a:rPr>
                        <a:t>74</a:t>
                      </a:r>
                    </a:p>
                  </a:txBody>
                  <a:tcPr/>
                </a:tc>
                <a:tc>
                  <a:txBody>
                    <a:bodyPr/>
                    <a:lstStyle/>
                    <a:p>
                      <a:pPr algn="ctr"/>
                      <a:r>
                        <a:rPr sz="1000">
                          <a:solidFill>
                            <a:srgbClr val="000000"/>
                          </a:solidFill>
                          <a:latin typeface="Tw Cen MT"/>
                        </a:rPr>
                        <a:t>69</a:t>
                      </a:r>
                    </a:p>
                  </a:txBody>
                  <a:tcPr/>
                </a:tc>
                <a:tc>
                  <a:txBody>
                    <a:bodyPr/>
                    <a:lstStyle/>
                    <a:p>
                      <a:pPr algn="ctr"/>
                      <a:r>
                        <a:rPr sz="1000">
                          <a:solidFill>
                            <a:srgbClr val="000000"/>
                          </a:solidFill>
                          <a:latin typeface="Tw Cen MT"/>
                        </a:rPr>
                        <a:t>33</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avgift rimlig</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61059C7-3EF9-4924-809C-988CE379D77E}" type="slidenum">
              <a:rPr lang="en-US"/>
              <a:t>55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5640</a:t>
                      </a:r>
                    </a:p>
                  </a:txBody>
                  <a:tcPr/>
                </a:tc>
                <a:tc>
                  <a:txBody>
                    <a:bodyPr/>
                    <a:lstStyle/>
                    <a:p>
                      <a:pPr algn="ctr"/>
                      <a:r>
                        <a:rPr sz="1000">
                          <a:solidFill>
                            <a:srgbClr val="000000"/>
                          </a:solidFill>
                          <a:latin typeface="Tw Cen MT"/>
                        </a:rPr>
                        <a:t>3379</a:t>
                      </a:r>
                    </a:p>
                  </a:txBody>
                  <a:tcPr/>
                </a:tc>
                <a:tc>
                  <a:txBody>
                    <a:bodyPr/>
                    <a:lstStyle/>
                    <a:p>
                      <a:pPr algn="ctr"/>
                      <a:r>
                        <a:rPr sz="1000">
                          <a:solidFill>
                            <a:srgbClr val="000000"/>
                          </a:solidFill>
                          <a:latin typeface="Tw Cen MT"/>
                        </a:rPr>
                        <a:t>12441</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96</a:t>
                      </a:r>
                    </a:p>
                  </a:txBody>
                  <a:tcPr/>
                </a:tc>
                <a:tc>
                  <a:txBody>
                    <a:bodyPr/>
                    <a:lstStyle/>
                    <a:p>
                      <a:pPr algn="ctr"/>
                      <a:r>
                        <a:rPr sz="1000">
                          <a:solidFill>
                            <a:srgbClr val="000000"/>
                          </a:solidFill>
                          <a:latin typeface="Tw Cen MT"/>
                        </a:rPr>
                        <a:t>44</a:t>
                      </a:r>
                    </a:p>
                  </a:txBody>
                  <a:tcPr/>
                </a:tc>
                <a:tc>
                  <a:txBody>
                    <a:bodyPr/>
                    <a:lstStyle/>
                    <a:p>
                      <a:pPr algn="ctr"/>
                      <a:r>
                        <a:rPr sz="1000">
                          <a:solidFill>
                            <a:srgbClr val="000000"/>
                          </a:solidFill>
                          <a:latin typeface="Tw Cen MT"/>
                        </a:rPr>
                        <a:t>222</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66</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109</a:t>
                      </a:r>
                    </a:p>
                  </a:txBody>
                  <a:tcPr/>
                </a:tc>
                <a:tc>
                  <a:txBody>
                    <a:bodyPr/>
                    <a:lstStyle/>
                    <a:p>
                      <a:pPr algn="ctr"/>
                      <a:r>
                        <a:rPr sz="1000">
                          <a:solidFill>
                            <a:srgbClr val="000000"/>
                          </a:solidFill>
                          <a:latin typeface="Tw Cen MT"/>
                        </a:rPr>
                        <a:t>52</a:t>
                      </a:r>
                    </a:p>
                  </a:txBody>
                  <a:tcPr/>
                </a:tc>
                <a:tc>
                  <a:txBody>
                    <a:bodyPr/>
                    <a:lstStyle/>
                    <a:p>
                      <a:pPr algn="ctr"/>
                      <a:r>
                        <a:rPr sz="1000">
                          <a:solidFill>
                            <a:srgbClr val="000000"/>
                          </a:solidFill>
                          <a:latin typeface="Tw Cen MT"/>
                        </a:rPr>
                        <a:t>288</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erfarenhet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80790C4-83D2-485E-AE95-DED954699317}" type="slidenum">
              <a:rPr lang="en-US"/>
              <a:t>56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11837</a:t>
                      </a:r>
                    </a:p>
                  </a:txBody>
                  <a:tcPr/>
                </a:tc>
                <a:tc>
                  <a:txBody>
                    <a:bodyPr/>
                    <a:lstStyle/>
                    <a:p>
                      <a:pPr algn="ctr"/>
                      <a:r>
                        <a:rPr sz="1000">
                          <a:solidFill>
                            <a:srgbClr val="000000"/>
                          </a:solidFill>
                          <a:latin typeface="Tw Cen MT"/>
                        </a:rPr>
                        <a:t>2259</a:t>
                      </a:r>
                    </a:p>
                  </a:txBody>
                  <a:tcPr/>
                </a:tc>
                <a:tc>
                  <a:txBody>
                    <a:bodyPr/>
                    <a:lstStyle/>
                    <a:p>
                      <a:pPr algn="ctr"/>
                      <a:r>
                        <a:rPr sz="1000">
                          <a:solidFill>
                            <a:srgbClr val="000000"/>
                          </a:solidFill>
                          <a:latin typeface="Tw Cen MT"/>
                        </a:rPr>
                        <a:t>7340</a:t>
                      </a:r>
                    </a:p>
                  </a:txBody>
                  <a:tcPr/>
                </a:tc>
                <a:tc>
                  <a:txBody>
                    <a:bodyPr/>
                    <a:lstStyle/>
                    <a:p>
                      <a:pPr algn="ctr"/>
                      <a:r>
                        <a:rPr sz="1000">
                          <a:solidFill>
                            <a:srgbClr val="000000"/>
                          </a:solidFill>
                          <a:latin typeface="Tw Cen MT"/>
                        </a:rPr>
                        <a:t>21512</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191</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133</a:t>
                      </a:r>
                    </a:p>
                  </a:txBody>
                  <a:tcPr/>
                </a:tc>
                <a:tc>
                  <a:txBody>
                    <a:bodyPr/>
                    <a:lstStyle/>
                    <a:p>
                      <a:pPr algn="ctr"/>
                      <a:r>
                        <a:rPr sz="1000">
                          <a:solidFill>
                            <a:srgbClr val="000000"/>
                          </a:solidFill>
                          <a:latin typeface="Tw Cen MT"/>
                        </a:rPr>
                        <a:t>362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39</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34</a:t>
                      </a:r>
                    </a:p>
                  </a:txBody>
                  <a:tcPr/>
                </a:tc>
                <a:tc>
                  <a:txBody>
                    <a:bodyPr/>
                    <a:lstStyle/>
                    <a:p>
                      <a:pPr algn="ctr"/>
                      <a:r>
                        <a:rPr sz="1000">
                          <a:solidFill>
                            <a:srgbClr val="000000"/>
                          </a:solidFill>
                          <a:latin typeface="Tw Cen MT"/>
                        </a:rPr>
                        <a:t>87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230</a:t>
                      </a:r>
                    </a:p>
                  </a:txBody>
                  <a:tcPr/>
                </a:tc>
                <a:tc>
                  <a:txBody>
                    <a:bodyPr/>
                    <a:lstStyle/>
                    <a:p>
                      <a:pPr algn="ctr"/>
                      <a:r>
                        <a:rPr sz="1000">
                          <a:solidFill>
                            <a:srgbClr val="000000"/>
                          </a:solidFill>
                          <a:latin typeface="Tw Cen MT"/>
                        </a:rPr>
                        <a:t>52</a:t>
                      </a:r>
                    </a:p>
                  </a:txBody>
                  <a:tcPr/>
                </a:tc>
                <a:tc>
                  <a:txBody>
                    <a:bodyPr/>
                    <a:lstStyle/>
                    <a:p>
                      <a:pPr algn="ctr"/>
                      <a:r>
                        <a:rPr sz="1000">
                          <a:solidFill>
                            <a:srgbClr val="000000"/>
                          </a:solidFill>
                          <a:latin typeface="Tw Cen MT"/>
                        </a:rPr>
                        <a:t>167</a:t>
                      </a:r>
                    </a:p>
                  </a:txBody>
                  <a:tcPr/>
                </a:tc>
                <a:tc>
                  <a:txBody>
                    <a:bodyPr/>
                    <a:lstStyle/>
                    <a:p>
                      <a:pPr algn="ctr"/>
                      <a:r>
                        <a:rPr sz="1000">
                          <a:solidFill>
                            <a:srgbClr val="000000"/>
                          </a:solidFill>
                          <a:latin typeface="Tw Cen MT"/>
                        </a:rPr>
                        <a:t>449</a:t>
                      </a:r>
                    </a:p>
                  </a:txBody>
                  <a:tcPr/>
                </a:tc>
              </a:tr>
            </a:tbl>
          </a:graphicData>
        </a:graphic>
      </p:graphicFrame>
      <p:sp>
        <p:nvSpPr>
          <p:cNvPr id="6"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7"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NKI efter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EAFCA07-CCD3-4857-912F-EAA33D2B2D45}" type="slidenum">
              <a:rPr lang="en-US"/>
              <a:t>57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kön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291CBE6-82A6-44CB-9664-A4D75139CF59}" type="slidenum">
              <a:rPr lang="en-US"/>
              <a:t>58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ålder</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0B5080DA-5049-4E69-80B2-37D5C883B784}" type="slidenum">
              <a:rPr lang="en-US"/>
              <a:t>59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bransch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2" name="Platshållare för bildnummer 1"/>
          <p:cNvSpPr>
            <a:spLocks noGrp="1"/>
          </p:cNvSpPr>
          <p:nvPr>
            <p:ph type="sldNum" sz="quarter" idx="12"/>
          </p:nvPr>
        </p:nvSpPr>
        <p:spPr/>
        <p:txBody>
          <a:bodyPr/>
          <a:lstStyle/>
          <a:p>
            <a:fld id="{607A0CF1-2966-4539-B670-F552582C54AF}" type="slidenum">
              <a:rPr lang="sv-SE" smtClean="0"/>
              <a:t>6</a:t>
            </a:fld>
            <a:endParaRPr lang="sv-SE" smtClean="0"/>
          </a:p>
        </p:txBody>
      </p:sp>
      <p:sp>
        <p:nvSpPr>
          <p:cNvPr id="7"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12" name="Platshållare för innehåll 3"/>
          <p:cNvSpPr>
            <a:spLocks noGrp="1"/>
          </p:cNvSpPr>
          <p:nvPr>
            <p:ph sz="half" idx="1"/>
          </p:nvPr>
        </p:nvSpPr>
        <p:spPr>
          <a:xfrm>
            <a:off x="827584" y="1763262"/>
            <a:ext cx="7704856" cy="3825978"/>
          </a:xfrm>
        </p:spPr>
        <p:txBody>
          <a:bodyPr/>
          <a:lstStyle/>
          <a:p>
            <a:r>
              <a:rPr lang="sv-SE" sz="1600"/>
              <a:t>Bygglov </a:t>
            </a:r>
            <a:r>
              <a:rPr lang="sv-SE" sz="1100" i="1">
                <a:solidFill>
                  <a:schemeClr val="tx1">
                    <a:lumMod val="50000"/>
                    <a:lumOff val="50000"/>
                  </a:schemeClr>
                </a:solidFill>
              </a:rPr>
              <a:t>(ansökningar om bygglov, marklov, rivningslov, tidsbegränsade lov, säsongslov, förhandsbesked och anmälanpliktiga åtgärder enligt Plan- och byggförordningen.)</a:t>
            </a:r>
          </a:p>
          <a:p>
            <a:endParaRPr lang="sv-SE" sz="1000" i="1">
              <a:solidFill>
                <a:schemeClr val="tx1">
                  <a:lumMod val="50000"/>
                  <a:lumOff val="50000"/>
                </a:schemeClr>
              </a:solidFill>
            </a:endParaRPr>
          </a:p>
          <a:p>
            <a:r>
              <a:rPr lang="sv-SE" sz="1600"/>
              <a:t>Brandskydd </a:t>
            </a:r>
            <a:r>
              <a:rPr lang="sv-SE" sz="1100" i="1">
                <a:solidFill>
                  <a:schemeClr val="tx1">
                    <a:lumMod val="50000"/>
                    <a:lumOff val="50000"/>
                  </a:schemeClr>
                </a:solidFill>
              </a:rPr>
              <a:t>(tillsyn enligt lagen om skydd mot olyckor (LSO) eller lagen om brandfarliga och explosiva varor (LBE). Däremot inte ärenden som enbart gäller inskickade brandskyddsredogörelser.) </a:t>
            </a:r>
          </a:p>
          <a:p>
            <a:endParaRPr lang="sv-SE" sz="1000"/>
          </a:p>
          <a:p>
            <a:r>
              <a:rPr lang="sv-SE" sz="1600"/>
              <a:t>Markupplåtelser </a:t>
            </a:r>
            <a:r>
              <a:rPr lang="sv-SE" sz="1100" i="1">
                <a:solidFill>
                  <a:schemeClr val="tx1">
                    <a:lumMod val="50000"/>
                    <a:lumOff val="50000"/>
                  </a:schemeClr>
                </a:solidFill>
              </a:rPr>
              <a:t>(tillfällig upplåtelse av kommunens mark för t ex försäljning, uteservering etc. Markförsäljning och arrenden ingår inte</a:t>
            </a:r>
            <a:r>
              <a:rPr lang="sv-SE" sz="1100" i="1" smtClean="0">
                <a:solidFill>
                  <a:schemeClr val="tx1">
                    <a:lumMod val="50000"/>
                    <a:lumOff val="50000"/>
                  </a:schemeClr>
                </a:solidFill>
              </a:rPr>
              <a:t>.)</a:t>
            </a:r>
          </a:p>
          <a:p>
            <a:r>
              <a:rPr lang="sv-SE" sz="1600"/>
              <a:t>Serveringstillstånd </a:t>
            </a:r>
            <a:r>
              <a:rPr lang="sv-SE" sz="1100" i="1">
                <a:solidFill>
                  <a:schemeClr val="tx1">
                    <a:lumMod val="50000"/>
                    <a:lumOff val="50000"/>
                  </a:schemeClr>
                </a:solidFill>
              </a:rPr>
              <a:t>(nyansökningar, ägarskiften och utredning av ev. brister enligt alkohollagen samt löpande tillsyn i form av oanmälda besök. Stadigvarande och tillfälliga tillstånd för servering till allmänheten.) </a:t>
            </a:r>
          </a:p>
          <a:p>
            <a:pPr marL="0" indent="0">
              <a:buNone/>
            </a:pPr>
            <a:endParaRPr lang="sv-SE" sz="1000"/>
          </a:p>
          <a:p>
            <a:r>
              <a:rPr lang="sv-SE" sz="1600" smtClean="0"/>
              <a:t>Miljö- och hälsoskydd </a:t>
            </a:r>
            <a:r>
              <a:rPr lang="sv-SE" sz="1100" i="1">
                <a:solidFill>
                  <a:schemeClr val="tx1">
                    <a:lumMod val="50000"/>
                    <a:lumOff val="50000"/>
                  </a:schemeClr>
                </a:solidFill>
              </a:rPr>
              <a:t>(denna kategori innehåller en rad olika typer av ärenden som gäller tillsyn eller kontroll mot verksamhet och anläggningar inom samtliga lagstiftningsområden som miljö- och hälsoskyddet omfattar.) </a:t>
            </a:r>
            <a:endParaRPr lang="sv-SE" sz="1100" i="1" smtClean="0">
              <a:solidFill>
                <a:schemeClr val="tx1">
                  <a:lumMod val="50000"/>
                  <a:lumOff val="50000"/>
                </a:schemeClr>
              </a:solidFill>
            </a:endParaRPr>
          </a:p>
          <a:p>
            <a:endParaRPr lang="sv-SE" sz="1000" i="1">
              <a:solidFill>
                <a:schemeClr val="tx1">
                  <a:lumMod val="50000"/>
                  <a:lumOff val="50000"/>
                </a:schemeClr>
              </a:solidFill>
            </a:endParaRPr>
          </a:p>
          <a:p>
            <a:r>
              <a:rPr lang="sv-SE" sz="1600" smtClean="0"/>
              <a:t>Livsmedelskontroll </a:t>
            </a:r>
            <a:r>
              <a:rPr lang="sv-SE" sz="1100" i="1" smtClean="0">
                <a:solidFill>
                  <a:schemeClr val="tx1">
                    <a:lumMod val="50000"/>
                    <a:lumOff val="50000"/>
                  </a:schemeClr>
                </a:solidFill>
              </a:rPr>
              <a:t>(verksamheter och anläggningar som omfattas av livsmedelslagstiftningen.)</a:t>
            </a:r>
          </a:p>
          <a:p>
            <a:endParaRPr lang="sv-SE" sz="1000"/>
          </a:p>
          <a:p>
            <a:pPr marL="0" indent="0">
              <a:buNone/>
            </a:pPr>
            <a:endParaRPr lang="sv-SE" sz="800" i="1"/>
          </a:p>
          <a:p>
            <a:pPr marL="0" indent="0">
              <a:buNone/>
            </a:pPr>
            <a:endParaRPr lang="sv-SE" sz="1200" i="1"/>
          </a:p>
        </p:txBody>
      </p:sp>
      <p:sp>
        <p:nvSpPr>
          <p:cNvPr id="3584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3585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3585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Undersökta verksamhetsområden</a:t>
            </a:r>
          </a:p>
        </p:txBody>
      </p:sp>
    </p:spTree>
    <p:extLst>
      <p:ext uri="{BB962C8B-B14F-4D97-AF65-F5344CB8AC3E}">
        <p14:creationId xmlns:p14="http://schemas.microsoft.com/office/powerpoint/2010/main" val="75018046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44813EA-2E4C-4F4F-93F2-D51F4625D1D4}" type="slidenum">
              <a:rPr lang="en-US"/>
              <a:t>60</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antal anställda</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67699AE-019C-4C00-B0A4-B5E445DA5716}" type="slidenum">
              <a:rPr lang="en-US"/>
              <a:t>61</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60680EA-5592-4DB1-AC4A-88259EF5772E}" type="slidenum">
              <a:rPr lang="en-US"/>
              <a:t>62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25B8EE1-5F2D-41A3-8A7A-3D8B36613BE1}" type="slidenum">
              <a:rPr lang="en-US"/>
              <a:t>63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kontaktsätt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15895E1-59C1-4D39-B8FD-7079998B2E05}" type="slidenum">
              <a:rPr lang="en-US"/>
              <a:t>64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info</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E2DC3D7-1A53-4714-B4ED-FAF02307752F}" type="slidenum">
              <a:rPr lang="en-US"/>
              <a:t>65</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avgift rimlig</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28D1224-D3E9-4177-910E-8040716FB288}" type="slidenum">
              <a:rPr lang="en-US"/>
              <a:t>66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erfarenhet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0C720EE-7939-4063-A756-A25A9EFB532F}" type="slidenum">
              <a:rPr lang="en-US"/>
              <a:t>67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55141" y="13970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Hela kommunen</a:t>
            </a:r>
          </a:p>
        </p:txBody>
      </p:sp>
      <p:sp>
        <p:nvSpPr>
          <p:cNvPr id="6" name="New shape"/>
          <p:cNvSpPr/>
          <p:nvPr/>
        </p:nvSpPr>
        <p:spPr>
          <a:xfrm>
            <a:off x="7555141" y="1600200"/>
            <a:ext cx="1525359"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Bakgrundsfråga: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a:xfrm>
            <a:off x="685800" y="2133600"/>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r>
              <a:rPr lang="sv-SE" sz="3600" b="1">
                <a:solidFill>
                  <a:schemeClr val="tx2"/>
                </a:solidFill>
              </a:rPr>
              <a:t/>
            </a:r>
            <a:br>
              <a:rPr lang="sv-SE" sz="3600" b="1">
                <a:solidFill>
                  <a:schemeClr val="tx2"/>
                </a:solidFill>
              </a:rPr>
            </a:br>
            <a:endParaRPr lang="sv-SE" sz="2800">
              <a:solidFill>
                <a:schemeClr val="tx2"/>
              </a:solidFill>
            </a:endParaRPr>
          </a:p>
        </p:txBody>
      </p:sp>
      <p:sp>
        <p:nvSpPr>
          <p:cNvPr id="52232" name="Rectangle 8"/>
          <p:cNvSpPr>
            <a:spLocks noChangeArrowheads="1"/>
          </p:cNvSpPr>
          <p:nvPr/>
        </p:nvSpPr>
        <p:spPr>
          <a:xfrm>
            <a:off x="755650" y="2276475"/>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52233" name="Rectangle 9"/>
          <p:cNvSpPr>
            <a:spLocks noChangeArrowheads="1"/>
          </p:cNvSpPr>
          <p:nvPr/>
        </p:nvSpPr>
        <p:spPr>
          <a:xfrm>
            <a:off x="509215" y="321297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sv-SE" sz="3600" smtClean="0">
                <a:solidFill>
                  <a:schemeClr val="tx2"/>
                </a:solidFill>
              </a:rPr>
              <a:t>Resultat </a:t>
            </a:r>
          </a:p>
          <a:p>
            <a:pPr algn="ctr"/>
            <a:r>
              <a:rPr lang="sv-SE" sz="3600" smtClean="0">
                <a:solidFill>
                  <a:schemeClr val="tx2"/>
                </a:solidFill>
              </a:rPr>
              <a:t>Verksamhetsområden</a:t>
            </a:r>
            <a:endParaRPr lang="sv-SE" sz="3600">
              <a:solidFill>
                <a:schemeClr val="tx2"/>
              </a:solidFill>
            </a:endParaRPr>
          </a:p>
        </p:txBody>
      </p:sp>
      <p:sp>
        <p:nvSpPr>
          <p:cNvPr id="2" name="Platshållare för bildnummer 1"/>
          <p:cNvSpPr>
            <a:spLocks noGrp="1"/>
          </p:cNvSpPr>
          <p:nvPr>
            <p:ph type="sldNum" sz="quarter" idx="12"/>
          </p:nvPr>
        </p:nvSpPr>
        <p:spPr/>
        <p:txBody>
          <a:bodyPr/>
          <a:lstStyle/>
          <a:p>
            <a:fld id="{0FD33EFB-B555-4997-8202-C2A248EE282F}" type="slidenum">
              <a:rPr lang="sv-SE" smtClean="0"/>
              <a:t>68</a:t>
            </a:fld>
            <a:endParaRPr lang="sv-SE" smtClean="0"/>
          </a:p>
        </p:txBody>
      </p:sp>
    </p:spTree>
    <p:extLst>
      <p:ext uri="{BB962C8B-B14F-4D97-AF65-F5344CB8AC3E}">
        <p14:creationId xmlns:p14="http://schemas.microsoft.com/office/powerpoint/2010/main" val="25666807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a:xfrm>
            <a:off x="827088" y="1196975"/>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35848" name="Rectangle 8"/>
          <p:cNvSpPr>
            <a:spLocks noChangeArrowheads="1"/>
          </p:cNvSpPr>
          <p:nvPr/>
        </p:nvSpPr>
        <p:spPr>
          <a:xfrm>
            <a:off x="755650" y="23495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lnSpc>
                <a:spcPct val="80000"/>
              </a:lnSpc>
              <a:spcBef>
                <a:spcPct val="20000"/>
              </a:spcBef>
            </a:pPr>
            <a:endParaRPr lang="sv-SE" sz="2400"/>
          </a:p>
        </p:txBody>
      </p:sp>
      <p:sp>
        <p:nvSpPr>
          <p:cNvPr id="35851" name="Rectangle 11"/>
          <p:cNvSpPr>
            <a:spLocks noChangeArrowheads="1"/>
          </p:cNvSpPr>
          <p:nvPr/>
        </p:nvSpPr>
        <p:spPr>
          <a:xfrm>
            <a:off x="323528" y="1052736"/>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r>
              <a:rPr lang="sv-SE" sz="2800">
                <a:solidFill>
                  <a:schemeClr val="bg1"/>
                </a:solidFill>
              </a:rPr>
              <a:t>Verksamhetsområden </a:t>
            </a:r>
          </a:p>
        </p:txBody>
      </p:sp>
      <p:sp>
        <p:nvSpPr>
          <p:cNvPr id="35852" name="Rectangle 12"/>
          <p:cNvSpPr>
            <a:spLocks noChangeArrowheads="1"/>
          </p:cNvSpPr>
          <p:nvPr/>
        </p:nvSpPr>
        <p:spPr>
          <a:xfrm>
            <a:off x="827088" y="25654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spcBef>
                <a:spcPct val="20000"/>
              </a:spcBef>
              <a:buFontTx/>
              <a:buChar char="•"/>
            </a:pPr>
            <a:r>
              <a:rPr lang="sv-SE" smtClean="0"/>
              <a:t>Brandskydd</a:t>
            </a:r>
          </a:p>
          <a:p>
            <a:pPr marL="342900" indent="-342900">
              <a:spcBef>
                <a:spcPct val="20000"/>
              </a:spcBef>
              <a:buFontTx/>
              <a:buChar char="•"/>
            </a:pPr>
            <a:r>
              <a:rPr lang="sv-SE" smtClean="0"/>
              <a:t>Bygglov </a:t>
            </a:r>
            <a:endParaRPr lang="sv-SE"/>
          </a:p>
          <a:p>
            <a:pPr marL="342900" indent="-342900">
              <a:spcBef>
                <a:spcPct val="20000"/>
              </a:spcBef>
              <a:buFontTx/>
              <a:buChar char="•"/>
            </a:pPr>
            <a:r>
              <a:rPr lang="sv-SE"/>
              <a:t>Markupplåtelser </a:t>
            </a:r>
            <a:endParaRPr lang="sv-SE" smtClean="0"/>
          </a:p>
          <a:p>
            <a:pPr marL="342900" indent="-342900">
              <a:spcBef>
                <a:spcPct val="20000"/>
              </a:spcBef>
              <a:buFontTx/>
              <a:buChar char="•"/>
            </a:pPr>
            <a:r>
              <a:rPr lang="sv-SE"/>
              <a:t>Serveringstillstånd </a:t>
            </a:r>
          </a:p>
          <a:p>
            <a:pPr marL="342900" indent="-342900">
              <a:spcBef>
                <a:spcPct val="20000"/>
              </a:spcBef>
              <a:buFontTx/>
              <a:buChar char="•"/>
            </a:pPr>
            <a:r>
              <a:rPr lang="sv-SE" smtClean="0"/>
              <a:t>Miljö- och hälsoskydd</a:t>
            </a:r>
          </a:p>
          <a:p>
            <a:pPr marL="342900" indent="-342900">
              <a:spcBef>
                <a:spcPct val="20000"/>
              </a:spcBef>
              <a:buFontTx/>
              <a:buChar char="•"/>
            </a:pPr>
            <a:r>
              <a:rPr lang="sv-SE" smtClean="0"/>
              <a:t>Livsmedelskontroll </a:t>
            </a:r>
            <a:endParaRPr lang="sv-SE"/>
          </a:p>
        </p:txBody>
      </p:sp>
      <p:sp>
        <p:nvSpPr>
          <p:cNvPr id="11" name="Rektangel 10"/>
          <p:cNvSpPr/>
          <p:nvPr/>
        </p:nvSpPr>
        <p:spPr>
          <a:xfrm>
            <a:off x="827584" y="2564904"/>
            <a:ext cx="41764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2" name="Platshållare för bildnummer 1"/>
          <p:cNvSpPr>
            <a:spLocks noGrp="1"/>
          </p:cNvSpPr>
          <p:nvPr>
            <p:ph type="sldNum" sz="quarter" idx="12"/>
          </p:nvPr>
        </p:nvSpPr>
        <p:spPr/>
        <p:txBody>
          <a:bodyPr/>
          <a:lstStyle/>
          <a:p>
            <a:fld id="{BB96E5A2-A3CD-470B-ACD6-67C06494CE3F}" type="slidenum">
              <a:rPr lang="sv-SE" smtClean="0"/>
              <a:t>69</a:t>
            </a:fld>
            <a:endParaRPr lang="sv-SE" smtClean="0"/>
          </a:p>
        </p:txBody>
      </p:sp>
    </p:spTree>
    <p:extLst>
      <p:ext uri="{BB962C8B-B14F-4D97-AF65-F5344CB8AC3E}">
        <p14:creationId xmlns:p14="http://schemas.microsoft.com/office/powerpoint/2010/main" val="41659256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p:cNvSpPr>
            <a:spLocks noChangeArrowheads="1"/>
          </p:cNvSpPr>
          <p:nvPr/>
        </p:nvSpPr>
        <p:spPr>
          <a:xfrm>
            <a:off x="838200" y="1219200"/>
            <a:ext cx="8023225" cy="1143000"/>
          </a:xfrm>
          <a:prstGeom prst="rect">
            <a:avLst/>
          </a:prstGeom>
          <a:noFill/>
          <a:ln w="9525">
            <a:noFill/>
            <a:miter lim="800000"/>
          </a:ln>
          <a:effectLst/>
        </p:spPr>
        <p:txBody>
          <a:bodyPr anchor="ct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endParaRPr lang="sv-SE" sz="2800">
              <a:solidFill>
                <a:schemeClr val="tx2"/>
              </a:solidFill>
            </a:endParaRPr>
          </a:p>
        </p:txBody>
      </p:sp>
      <p:sp>
        <p:nvSpPr>
          <p:cNvPr id="2" name="Platshållare för bildnummer 1"/>
          <p:cNvSpPr>
            <a:spLocks noGrp="1"/>
          </p:cNvSpPr>
          <p:nvPr>
            <p:ph type="sldNum" sz="quarter" idx="12"/>
          </p:nvPr>
        </p:nvSpPr>
        <p:spPr/>
        <p:txBody>
          <a:bodyPr/>
          <a:lstStyle/>
          <a:p>
            <a:fld id="{ACB3776F-672D-4409-9484-6332F2461846}" type="slidenum">
              <a:rPr lang="sv-SE" smtClean="0"/>
              <a:t>7</a:t>
            </a:fld>
            <a:endParaRPr lang="sv-SE" smtClean="0"/>
          </a:p>
        </p:txBody>
      </p:sp>
      <p:sp>
        <p:nvSpPr>
          <p:cNvPr id="6"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7" name="Platshållare för innehåll 3"/>
          <p:cNvSpPr txBox="1"/>
          <p:nvPr/>
        </p:nvSpPr>
        <p:spPr>
          <a:xfrm>
            <a:off x="827088" y="1764270"/>
            <a:ext cx="7704856" cy="352839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sv-SE" sz="1600" smtClean="0"/>
              <a:t>Undersökningen </a:t>
            </a:r>
            <a:r>
              <a:rPr lang="sv-SE" sz="1600"/>
              <a:t>omfattar sex aspekter som speglar de mest väsentliga delarna av kommunens service i myndighetsärenden. Varje serviceaspekt mäts med ett antal detaljfrågor samt ett övergripande totalbetyg.</a:t>
            </a:r>
          </a:p>
          <a:p>
            <a:pPr marL="0" indent="0">
              <a:buNone/>
            </a:pPr>
            <a:r>
              <a:rPr lang="sv-SE" sz="1600"/>
              <a:t> </a:t>
            </a:r>
          </a:p>
          <a:p>
            <a:r>
              <a:rPr lang="sv-SE" sz="1600"/>
              <a:t>Tillgänglighet</a:t>
            </a:r>
          </a:p>
          <a:p>
            <a:r>
              <a:rPr lang="sv-SE" sz="1600"/>
              <a:t>Information</a:t>
            </a:r>
          </a:p>
          <a:p>
            <a:r>
              <a:rPr lang="sv-SE" sz="1600"/>
              <a:t>Bemötande</a:t>
            </a:r>
          </a:p>
          <a:p>
            <a:r>
              <a:rPr lang="sv-SE" sz="1600"/>
              <a:t>Kompetens</a:t>
            </a:r>
          </a:p>
          <a:p>
            <a:r>
              <a:rPr lang="sv-SE" sz="1600"/>
              <a:t>Rättssäkerhet</a:t>
            </a:r>
          </a:p>
          <a:p>
            <a:r>
              <a:rPr lang="sv-SE" sz="1600"/>
              <a:t>Effektivitet</a:t>
            </a:r>
          </a:p>
          <a:p>
            <a:endParaRPr lang="sv-SE" sz="800" kern="0" smtClean="0"/>
          </a:p>
          <a:p>
            <a:pPr marL="0" indent="0">
              <a:buFontTx/>
              <a:buNone/>
            </a:pPr>
            <a:endParaRPr lang="sv-SE" sz="800" i="1" kern="0" smtClean="0"/>
          </a:p>
          <a:p>
            <a:pPr marL="0" indent="0">
              <a:buFontTx/>
              <a:buNone/>
            </a:pPr>
            <a:endParaRPr lang="sv-SE" sz="800" i="1" kern="0" smtClean="0"/>
          </a:p>
          <a:p>
            <a:pPr marL="0" indent="0">
              <a:buFontTx/>
              <a:buNone/>
            </a:pPr>
            <a:endParaRPr lang="sv-SE" sz="1200" i="1" kern="0"/>
          </a:p>
        </p:txBody>
      </p:sp>
      <p:sp>
        <p:nvSpPr>
          <p:cNvPr id="57352"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57353"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57354"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Serviceaspekter</a:t>
            </a:r>
          </a:p>
        </p:txBody>
      </p:sp>
    </p:spTree>
    <p:extLst>
      <p:ext uri="{BB962C8B-B14F-4D97-AF65-F5344CB8AC3E}">
        <p14:creationId xmlns:p14="http://schemas.microsoft.com/office/powerpoint/2010/main" val="258409825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FE0015F-43D9-4A07-8013-5E2CDBBC17D6}" type="slidenum">
              <a:rPr lang="sv-SE" smtClean="0"/>
              <a:t>70</a:t>
            </a:fld>
            <a:endParaRPr lang="sv-SE" smtClean="0"/>
          </a:p>
        </p:txBody>
      </p:sp>
      <p:sp>
        <p:nvSpPr>
          <p:cNvPr id="5" name="Rectangle 12"/>
          <p:cNvSpPr>
            <a:spLocks noChangeArrowheads="1"/>
          </p:cNvSpPr>
          <p:nvPr/>
        </p:nvSpPr>
        <p:spPr>
          <a:xfrm>
            <a:off x="755416" y="1484784"/>
            <a:ext cx="7644940" cy="4392488"/>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827088" y="1764270"/>
            <a:ext cx="7573268" cy="411300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NKI för Brandskydd hamnar på 79, vilket är högt. </a:t>
            </a:r>
            <a:endParaRPr lang="sv-SE" sz="1600" dirty="0" smtClean="0"/>
          </a:p>
          <a:p>
            <a:endParaRPr lang="sv-SE" sz="1600" dirty="0"/>
          </a:p>
          <a:p>
            <a:r>
              <a:rPr lang="sv-SE" sz="1600" dirty="0"/>
              <a:t>Svarsfrekvensen för </a:t>
            </a:r>
            <a:r>
              <a:rPr lang="sv-SE" sz="1600" dirty="0" smtClean="0"/>
              <a:t>Brandskydd blev </a:t>
            </a:r>
            <a:r>
              <a:rPr lang="sv-SE" sz="1600" dirty="0"/>
              <a:t>54 %, vilket är godkänt.</a:t>
            </a:r>
          </a:p>
          <a:p>
            <a:endParaRPr lang="sv-SE" sz="1600" dirty="0" smtClean="0"/>
          </a:p>
          <a:p>
            <a:r>
              <a:rPr lang="sv-SE" sz="1600" dirty="0" smtClean="0"/>
              <a:t>Uppdelat </a:t>
            </a:r>
            <a:r>
              <a:rPr lang="sv-SE" sz="1600" dirty="0"/>
              <a:t>på olika målgrupper får Företag NKI 75 och Övriga får NKI 92 . Noterbart är att Övriga hade relativt få svar varför siffrorna bör tolkas med försiktighet. </a:t>
            </a:r>
          </a:p>
          <a:p>
            <a:endParaRPr lang="sv-SE" sz="1600" dirty="0" smtClean="0"/>
          </a:p>
          <a:p>
            <a:r>
              <a:rPr lang="sv-SE" sz="1600" dirty="0" smtClean="0"/>
              <a:t>Bland </a:t>
            </a:r>
            <a:r>
              <a:rPr lang="sv-SE" sz="1600" dirty="0"/>
              <a:t>Män hamnar NKI på 80. Kvinnor hade för få svar för att redovisas.</a:t>
            </a:r>
          </a:p>
          <a:p>
            <a:pPr marL="0" indent="0">
              <a:buNone/>
            </a:pPr>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0"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Brandskydd</a:t>
            </a:r>
          </a:p>
        </p:txBody>
      </p:sp>
      <p:sp>
        <p:nvSpPr>
          <p:cNvPr id="11"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295315139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7110E3D-5650-4BD9-BFB6-9A8062ED0C78}" type="slidenum">
              <a:rPr lang="sv-SE" smtClean="0"/>
              <a:t>71</a:t>
            </a:fld>
            <a:endParaRPr lang="sv-SE" smtClean="0"/>
          </a:p>
        </p:txBody>
      </p:sp>
      <p:sp>
        <p:nvSpPr>
          <p:cNvPr id="7" name="Rectangle 12"/>
          <p:cNvSpPr>
            <a:spLocks noChangeArrowheads="1"/>
          </p:cNvSpPr>
          <p:nvPr/>
        </p:nvSpPr>
        <p:spPr>
          <a:xfrm>
            <a:off x="755416" y="1484784"/>
            <a:ext cx="7644940" cy="468052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8" name="Platshållare för innehåll 3"/>
          <p:cNvSpPr txBox="1"/>
          <p:nvPr/>
        </p:nvSpPr>
        <p:spPr>
          <a:xfrm>
            <a:off x="827088" y="1764270"/>
            <a:ext cx="7573268" cy="440103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sv-SE" sz="1600" dirty="0"/>
              <a:t>Betygsindex per respektive serviceområde</a:t>
            </a:r>
            <a:r>
              <a:rPr lang="sv-SE" sz="1600" dirty="0" smtClean="0"/>
              <a:t>:</a:t>
            </a:r>
          </a:p>
          <a:p>
            <a:pPr marL="0" indent="0">
              <a:buNone/>
            </a:pPr>
            <a:endParaRPr lang="sv-SE" sz="1600" dirty="0"/>
          </a:p>
          <a:p>
            <a:pPr marL="0" indent="0">
              <a:buNone/>
            </a:pPr>
            <a:r>
              <a:rPr lang="sv-SE" sz="1600" dirty="0" smtClean="0"/>
              <a:t>	- Tillgänglighet </a:t>
            </a:r>
            <a:r>
              <a:rPr lang="sv-SE" sz="1600" dirty="0"/>
              <a:t>74</a:t>
            </a:r>
          </a:p>
          <a:p>
            <a:pPr marL="0" indent="0">
              <a:buNone/>
            </a:pPr>
            <a:r>
              <a:rPr lang="sv-SE" sz="1600" dirty="0" smtClean="0"/>
              <a:t>	- Information </a:t>
            </a:r>
            <a:r>
              <a:rPr lang="sv-SE" sz="1600" dirty="0"/>
              <a:t>74</a:t>
            </a:r>
          </a:p>
          <a:p>
            <a:pPr marL="0" indent="0">
              <a:buNone/>
            </a:pPr>
            <a:r>
              <a:rPr lang="sv-SE" sz="1600" dirty="0" smtClean="0"/>
              <a:t>	- Bemötande </a:t>
            </a:r>
            <a:r>
              <a:rPr lang="sv-SE" sz="1600" dirty="0"/>
              <a:t>83</a:t>
            </a:r>
          </a:p>
          <a:p>
            <a:pPr marL="0" indent="0">
              <a:buNone/>
            </a:pPr>
            <a:r>
              <a:rPr lang="sv-SE" sz="1600" dirty="0" smtClean="0"/>
              <a:t>	- Kompetens </a:t>
            </a:r>
            <a:r>
              <a:rPr lang="sv-SE" sz="1600" dirty="0"/>
              <a:t>81</a:t>
            </a:r>
          </a:p>
          <a:p>
            <a:pPr marL="0" indent="0">
              <a:buNone/>
            </a:pPr>
            <a:r>
              <a:rPr lang="sv-SE" sz="1600" dirty="0" smtClean="0"/>
              <a:t>	- Rättssäkerhet </a:t>
            </a:r>
            <a:r>
              <a:rPr lang="sv-SE" sz="1600" dirty="0"/>
              <a:t>77</a:t>
            </a:r>
          </a:p>
          <a:p>
            <a:pPr marL="0" indent="0">
              <a:buNone/>
            </a:pPr>
            <a:r>
              <a:rPr lang="sv-SE" sz="1600" dirty="0" smtClean="0"/>
              <a:t>	- Effektivitet </a:t>
            </a:r>
            <a:r>
              <a:rPr lang="sv-SE" sz="1600" dirty="0"/>
              <a:t>81</a:t>
            </a:r>
          </a:p>
          <a:p>
            <a:endParaRPr lang="sv-SE" sz="1600" dirty="0"/>
          </a:p>
          <a:p>
            <a:r>
              <a:rPr lang="sv-SE" sz="1600" dirty="0"/>
              <a:t>Det var för få </a:t>
            </a:r>
            <a:r>
              <a:rPr lang="sv-SE" sz="1600" dirty="0" smtClean="0"/>
              <a:t>svar och/eller r2-värdet är under 0,8 </a:t>
            </a:r>
            <a:r>
              <a:rPr lang="sv-SE" sz="1600" dirty="0"/>
              <a:t>inom </a:t>
            </a:r>
            <a:r>
              <a:rPr lang="sv-SE" sz="1600" dirty="0" smtClean="0"/>
              <a:t>Brandskydd, vilket gör att drivkraftsanalyser ej går att få fram. </a:t>
            </a:r>
            <a:endParaRPr lang="sv-SE" sz="1600" dirty="0"/>
          </a:p>
          <a:p>
            <a:pPr marL="0" indent="0">
              <a:buNone/>
            </a:pPr>
            <a:endParaRPr lang="sv-SE" sz="1600" dirty="0"/>
          </a:p>
          <a:p>
            <a:pPr lvl="0"/>
            <a:endParaRPr lang="sv-SE" sz="1600" dirty="0"/>
          </a:p>
          <a:p>
            <a:endParaRPr lang="sv-SE" sz="800" kern="0" dirty="0" smtClean="0"/>
          </a:p>
          <a:p>
            <a:pPr marL="0" indent="0">
              <a:buFontTx/>
              <a:buNone/>
            </a:pPr>
            <a:endParaRPr lang="sv-SE" sz="800" i="1" kern="0" dirty="0" smtClean="0"/>
          </a:p>
          <a:p>
            <a:pPr marL="0" indent="0">
              <a:buFontTx/>
              <a:buNone/>
            </a:pPr>
            <a:endParaRPr lang="sv-SE" sz="800" i="1" kern="0" dirty="0" smtClean="0"/>
          </a:p>
          <a:p>
            <a:pPr marL="0" indent="0">
              <a:buFontTx/>
              <a:buNone/>
            </a:pPr>
            <a:endParaRPr lang="sv-SE" sz="1200" i="1" kern="0" dirty="0"/>
          </a:p>
        </p:txBody>
      </p:sp>
      <p:sp>
        <p:nvSpPr>
          <p:cNvPr id="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1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000">
                <a:solidFill>
                  <a:srgbClr val="000000"/>
                </a:solidFill>
                <a:latin typeface="Tw Cen MT"/>
              </a:rPr>
              <a:t>Sammanfattning och rekommendationer</a:t>
            </a:r>
          </a:p>
        </p:txBody>
      </p:sp>
      <p:sp>
        <p:nvSpPr>
          <p:cNvPr id="12"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Brandskydd</a:t>
            </a:r>
          </a:p>
        </p:txBody>
      </p:sp>
      <p:sp>
        <p:nvSpPr>
          <p:cNvPr id="13"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en-US" sz="1200" b="1">
                <a:solidFill>
                  <a:prstClr val="black"/>
                </a:solidFill>
                <a:latin typeface="Tw Cen MT"/>
              </a:rPr>
              <a:t>Alla målgrupper</a:t>
            </a:r>
          </a:p>
        </p:txBody>
      </p:sp>
    </p:spTree>
    <p:extLst>
      <p:ext uri="{BB962C8B-B14F-4D97-AF65-F5344CB8AC3E}">
        <p14:creationId xmlns:p14="http://schemas.microsoft.com/office/powerpoint/2010/main" val="87536992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1A0932B-F574-418B-A3AF-9FBB70B197EF}" type="slidenum">
              <a:rPr lang="sv-SE" smtClean="0"/>
              <a:t>72</a:t>
            </a:fld>
            <a:endParaRPr lang="sv-SE" smtClean="0"/>
          </a:p>
        </p:txBody>
      </p:sp>
      <p:sp>
        <p:nvSpPr>
          <p:cNvPr id="19"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20"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21"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Kundcitat</a:t>
            </a:r>
          </a:p>
        </p:txBody>
      </p:sp>
      <p:sp>
        <p:nvSpPr>
          <p:cNvPr id="8"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Brandskydd</a:t>
            </a:r>
            <a:endParaRPr lang="sv-SE" sz="1200" b="1" dirty="0">
              <a:solidFill>
                <a:prstClr val="black"/>
              </a:solidFill>
              <a:latin typeface="Tw Cen MT"/>
            </a:endParaRPr>
          </a:p>
        </p:txBody>
      </p:sp>
      <p:sp>
        <p:nvSpPr>
          <p:cNvPr id="9"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
        <p:nvSpPr>
          <p:cNvPr id="10"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sp>
        <p:nvSpPr>
          <p:cNvPr id="11" name="Oval Callout 12"/>
          <p:cNvSpPr/>
          <p:nvPr/>
        </p:nvSpPr>
        <p:spPr>
          <a:xfrm>
            <a:off x="175604" y="2049448"/>
            <a:ext cx="3131430" cy="1450534"/>
          </a:xfrm>
          <a:prstGeom prst="wedgeEllipseCallout">
            <a:avLst>
              <a:gd name="adj1" fmla="val 47877"/>
              <a:gd name="adj2" fmla="val 56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316650" y="2559271"/>
            <a:ext cx="2962231" cy="430887"/>
          </a:xfrm>
          <a:prstGeom prst="rect">
            <a:avLst/>
          </a:prstGeom>
        </p:spPr>
        <p:txBody>
          <a:bodyPr wrap="square">
            <a:spAutoFit/>
          </a:bodyPr>
          <a:lstStyle/>
          <a:p>
            <a:r>
              <a:rPr lang="sv-SE" sz="1100" dirty="0" smtClean="0"/>
              <a:t>”Omöjligt </a:t>
            </a:r>
            <a:r>
              <a:rPr lang="sv-SE" sz="1100" dirty="0"/>
              <a:t>ibland att få tag i per telefon. Hur man skall förbättra det vet jag inte </a:t>
            </a:r>
            <a:r>
              <a:rPr lang="sv-SE" sz="1100" dirty="0" smtClean="0"/>
              <a:t>riktigt.”</a:t>
            </a:r>
            <a:endParaRPr lang="sv-SE" sz="1100" dirty="0"/>
          </a:p>
        </p:txBody>
      </p:sp>
      <p:sp>
        <p:nvSpPr>
          <p:cNvPr id="13" name="Oval Callout 13"/>
          <p:cNvSpPr/>
          <p:nvPr/>
        </p:nvSpPr>
        <p:spPr>
          <a:xfrm>
            <a:off x="3889465" y="1673140"/>
            <a:ext cx="4642975" cy="2265265"/>
          </a:xfrm>
          <a:prstGeom prst="wedgeEllipseCallout">
            <a:avLst>
              <a:gd name="adj1" fmla="val -46214"/>
              <a:gd name="adj2" fmla="val 481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4600883" y="2100724"/>
            <a:ext cx="3752233" cy="1446550"/>
          </a:xfrm>
          <a:prstGeom prst="rect">
            <a:avLst/>
          </a:prstGeom>
        </p:spPr>
        <p:txBody>
          <a:bodyPr wrap="square">
            <a:spAutoFit/>
          </a:bodyPr>
          <a:lstStyle/>
          <a:p>
            <a:r>
              <a:rPr lang="sv-SE" sz="1100" dirty="0" smtClean="0"/>
              <a:t>”Det </a:t>
            </a:r>
            <a:r>
              <a:rPr lang="sv-SE" sz="1100" dirty="0"/>
              <a:t>ända som jag upplevde negativt, var att det tog väldigt lång tid med hanteringen innan jag kontaktades.  Först efter ca </a:t>
            </a:r>
            <a:r>
              <a:rPr lang="sv-SE" sz="1100" dirty="0" smtClean="0"/>
              <a:t>2,5 månad </a:t>
            </a:r>
            <a:r>
              <a:rPr lang="sv-SE" sz="1100" dirty="0"/>
              <a:t>kontaktade en handläggare mig, därefter gick det väldigt snabbt och effektivt!  Vet dock att dem hade en hög arbetsbelastning just vid det här tillfället, så har förståelse att dem hade svårt att hinna med. Detta var dem väldigt öppna och tydliga med från första </a:t>
            </a:r>
            <a:r>
              <a:rPr lang="sv-SE" sz="1100" dirty="0" smtClean="0"/>
              <a:t>början.”</a:t>
            </a:r>
            <a:endParaRPr lang="sv-SE" sz="1100" dirty="0"/>
          </a:p>
        </p:txBody>
      </p:sp>
      <p:sp>
        <p:nvSpPr>
          <p:cNvPr id="15" name="Oval Callout 13"/>
          <p:cNvSpPr/>
          <p:nvPr/>
        </p:nvSpPr>
        <p:spPr>
          <a:xfrm>
            <a:off x="4514169" y="4490253"/>
            <a:ext cx="3524677" cy="1106935"/>
          </a:xfrm>
          <a:prstGeom prst="wedgeEllipseCallout">
            <a:avLst>
              <a:gd name="adj1" fmla="val -60219"/>
              <a:gd name="adj2" fmla="val -605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5076615" y="4812936"/>
            <a:ext cx="2962231" cy="430887"/>
          </a:xfrm>
          <a:prstGeom prst="rect">
            <a:avLst/>
          </a:prstGeom>
        </p:spPr>
        <p:txBody>
          <a:bodyPr wrap="square">
            <a:spAutoFit/>
          </a:bodyPr>
          <a:lstStyle/>
          <a:p>
            <a:r>
              <a:rPr lang="sv-SE" sz="1100" dirty="0" smtClean="0"/>
              <a:t>”Mer </a:t>
            </a:r>
            <a:r>
              <a:rPr lang="sv-SE" sz="1100" dirty="0"/>
              <a:t>personlig kontakt och mindre </a:t>
            </a:r>
            <a:r>
              <a:rPr lang="sv-SE" sz="1100" dirty="0" smtClean="0"/>
              <a:t>webbformulär.”</a:t>
            </a:r>
            <a:endParaRPr lang="sv-SE" sz="1100" dirty="0"/>
          </a:p>
        </p:txBody>
      </p:sp>
      <p:sp>
        <p:nvSpPr>
          <p:cNvPr id="17" name="Oval Callout 13"/>
          <p:cNvSpPr/>
          <p:nvPr/>
        </p:nvSpPr>
        <p:spPr>
          <a:xfrm>
            <a:off x="66204" y="4902002"/>
            <a:ext cx="3524677" cy="1106935"/>
          </a:xfrm>
          <a:prstGeom prst="wedgeEllipseCallout">
            <a:avLst>
              <a:gd name="adj1" fmla="val 32981"/>
              <a:gd name="adj2" fmla="val -682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539552" y="5240025"/>
            <a:ext cx="2962231" cy="430887"/>
          </a:xfrm>
          <a:prstGeom prst="rect">
            <a:avLst/>
          </a:prstGeom>
        </p:spPr>
        <p:txBody>
          <a:bodyPr wrap="square">
            <a:spAutoFit/>
          </a:bodyPr>
          <a:lstStyle/>
          <a:p>
            <a:r>
              <a:rPr lang="sv-SE" sz="1100" dirty="0" smtClean="0"/>
              <a:t>”Handläggaren </a:t>
            </a:r>
            <a:r>
              <a:rPr lang="sv-SE" sz="1100" dirty="0"/>
              <a:t>ska ha bättre ha koll på </a:t>
            </a:r>
            <a:endParaRPr lang="sv-SE" sz="1100" dirty="0" smtClean="0"/>
          </a:p>
          <a:p>
            <a:r>
              <a:rPr lang="sv-SE" sz="1100" dirty="0" smtClean="0"/>
              <a:t>lagar </a:t>
            </a:r>
            <a:r>
              <a:rPr lang="sv-SE" sz="1100" dirty="0"/>
              <a:t>&amp; </a:t>
            </a:r>
            <a:r>
              <a:rPr lang="sv-SE" sz="1100" dirty="0" smtClean="0"/>
              <a:t>regler.”</a:t>
            </a:r>
            <a:endParaRPr lang="sv-SE" sz="1100" dirty="0"/>
          </a:p>
        </p:txBody>
      </p:sp>
      <p:pic>
        <p:nvPicPr>
          <p:cNvPr id="24" name="Picture 2" descr="http://a2.mndcdn.com/image/upload/t_article_v2/lhayqbh84x765bwd0iexh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720" y="3659364"/>
            <a:ext cx="821545" cy="12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44894"/>
      </p:ext>
    </p:extLst>
  </p:cSld>
  <p:clrMapOvr>
    <a:masterClrMapping/>
  </p:clrMapOvr>
  <p:transition>
    <p:strips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p:cNvGraphicFramePr>
            <a:graphicFrameLocks noGrp="1"/>
          </p:cNvGraphicFramePr>
          <p:nvPr>
            <p:extLst>
              <p:ext uri="{D42A27DB-BD31-4B8C-83A1-F6EECF244321}">
                <p14:modId xmlns:p14="http://schemas.microsoft.com/office/powerpoint/2010/main" val="1823640849"/>
              </p:ext>
            </p:extLst>
          </p:nvPr>
        </p:nvGraphicFramePr>
        <p:xfrm>
          <a:off x="323529" y="1916833"/>
          <a:ext cx="8215676" cy="2419350"/>
        </p:xfrm>
        <a:graphic>
          <a:graphicData uri="http://schemas.openxmlformats.org/drawingml/2006/table">
            <a:tbl>
              <a:tblPr/>
              <a:tblGrid>
                <a:gridCol w="2088231"/>
                <a:gridCol w="593889"/>
                <a:gridCol w="487658"/>
                <a:gridCol w="487658"/>
                <a:gridCol w="487658"/>
                <a:gridCol w="487658"/>
                <a:gridCol w="487658"/>
                <a:gridCol w="494422"/>
                <a:gridCol w="441350"/>
                <a:gridCol w="441350"/>
                <a:gridCol w="429536"/>
                <a:gridCol w="429536"/>
                <a:gridCol w="429536"/>
                <a:gridCol w="429536"/>
              </a:tblGrid>
              <a:tr h="213489">
                <a:tc>
                  <a:txBody>
                    <a:bodyPr/>
                    <a:lstStyle/>
                    <a:p>
                      <a:pPr algn="l" fontAlgn="b"/>
                      <a:endParaRPr lang="sv-SE" sz="10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1000" b="1" i="0" u="none" strike="noStrike" smtClean="0">
                          <a:solidFill>
                            <a:srgbClr val="FFFFFF"/>
                          </a:solidFill>
                          <a:latin typeface="Arial"/>
                        </a:rPr>
                        <a:t> </a:t>
                      </a:r>
                      <a:endParaRPr lang="sv-SE" sz="1000" b="1" i="0" u="none" strike="noStrike">
                        <a:solidFill>
                          <a:srgbClr val="FFFFFF"/>
                        </a:solidFill>
                        <a:latin typeface="Arial"/>
                      </a:endParaRPr>
                    </a:p>
                    <a:p>
                      <a:pPr algn="l" fontAlgn="b"/>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gridSpan="12">
                  <a:txBody>
                    <a:bodyPr/>
                    <a:lstStyle/>
                    <a:p>
                      <a:pPr algn="l" fontAlgn="b"/>
                      <a:r>
                        <a:rPr lang="sv-SE" sz="1000" b="1" i="0" u="none" strike="noStrike" kern="1200" smtClean="0">
                          <a:solidFill>
                            <a:srgbClr val="FFFFFF"/>
                          </a:solidFill>
                          <a:latin typeface="+mn-lt"/>
                          <a:ea typeface="+mn-ea"/>
                          <a:cs typeface="+mn-cs"/>
                        </a:rPr>
                        <a:t>Månad</a:t>
                      </a:r>
                      <a:endParaRPr lang="sv-SE" sz="10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pPr algn="l" fontAlgn="b"/>
                      <a:endParaRPr lang="sv-SE" sz="1000" b="1" i="0" u="none" strike="noStrike">
                        <a:solidFill>
                          <a:srgbClr val="FFFFFF"/>
                        </a:solidFill>
                        <a:latin typeface="Arial"/>
                      </a:endParaRPr>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90891">
                <a:tc>
                  <a:txBody>
                    <a:bodyPr/>
                    <a:lstStyle/>
                    <a:p>
                      <a:pPr algn="r" fontAlgn="b"/>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1" i="0" u="none" strike="noStrike" kern="1200" smtClean="0">
                          <a:solidFill>
                            <a:srgbClr val="000000"/>
                          </a:solidFill>
                          <a:latin typeface="Arial"/>
                          <a:ea typeface="+mn-ea"/>
                          <a:cs typeface="+mn-cs"/>
                        </a:rPr>
                        <a:t>Totalt</a:t>
                      </a:r>
                      <a:endParaRPr lang="sv-SE" sz="1000" b="1"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Jan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Feb</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Apr</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Maj</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Jun</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Jul</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Aug</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Sep</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sv-SE" sz="1000" b="0" i="0" u="none" strike="noStrike" kern="1200" smtClean="0">
                          <a:solidFill>
                            <a:srgbClr val="000000"/>
                          </a:solidFill>
                          <a:latin typeface="Arial"/>
                          <a:ea typeface="+mn-ea"/>
                          <a:cs typeface="+mn-cs"/>
                        </a:rPr>
                        <a:t>Okt</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Nov</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sv-SE" sz="1000" b="0" i="0" u="none" strike="noStrike" kern="1200" smtClean="0">
                          <a:solidFill>
                            <a:srgbClr val="000000"/>
                          </a:solidFill>
                          <a:latin typeface="Arial"/>
                          <a:ea typeface="+mn-ea"/>
                          <a:cs typeface="+mn-cs"/>
                        </a:rPr>
                        <a:t>Dec</a:t>
                      </a:r>
                      <a:endParaRPr lang="sv-SE" sz="1000" b="0" i="0" u="none" strike="noStrike" kern="1200">
                        <a:solidFill>
                          <a:srgbClr val="000000"/>
                        </a:solidFill>
                        <a:latin typeface="Arial"/>
                        <a:ea typeface="+mn-ea"/>
                        <a:cs typeface="+mn-cs"/>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1" i="0" u="none" strike="noStrike" kern="1200" smtClean="0">
                          <a:solidFill>
                            <a:srgbClr val="000000"/>
                          </a:solidFill>
                          <a:latin typeface="Arial"/>
                          <a:ea typeface="+mn-ea"/>
                          <a:cs typeface="+mn-cs"/>
                        </a:rPr>
                        <a:t>Antal ärenden brutto</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r>
                        <a:rPr lang="sv-SE" sz="1000" b="0" i="0" u="none" strike="noStrike" kern="1200" baseline="0" smtClean="0">
                          <a:solidFill>
                            <a:srgbClr val="000000"/>
                          </a:solidFill>
                          <a:latin typeface="Arial"/>
                          <a:ea typeface="+mn-ea"/>
                          <a:cs typeface="+mn-cs"/>
                        </a:rPr>
                        <a:t>     - Ogiltiga</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r>
                        <a:rPr lang="sv-SE" sz="1000" b="0" i="0" u="none" strike="noStrike" kern="1200" smtClean="0">
                          <a:solidFill>
                            <a:srgbClr val="000000"/>
                          </a:solidFill>
                          <a:latin typeface="Arial"/>
                          <a:ea typeface="+mn-ea"/>
                          <a:cs typeface="+mn-cs"/>
                        </a:rPr>
                        <a:t>     - Dubbletter</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Bortrensade</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0" i="0" u="none" strike="noStrike" kern="1200" baseline="0" smtClean="0">
                          <a:solidFill>
                            <a:srgbClr val="000000"/>
                          </a:solidFill>
                          <a:latin typeface="Arial"/>
                          <a:ea typeface="+mn-ea"/>
                          <a:cs typeface="+mn-cs"/>
                        </a:rPr>
                        <a:t>     - Övertäckning</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0" i="0" u="none" strike="noStrike" kern="1200" smtClean="0">
                          <a:solidFill>
                            <a:srgbClr val="000000"/>
                          </a:solidFill>
                          <a:latin typeface="Arial"/>
                          <a:ea typeface="+mn-ea"/>
                          <a:cs typeface="+mn-cs"/>
                        </a:rPr>
                        <a:t>     - Ogiltig e-postadress</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algn="l" fontAlgn="b"/>
                      <a:r>
                        <a:rPr lang="sv-SE" sz="1000" b="1" i="0" u="none" strike="noStrike" kern="1200" smtClean="0">
                          <a:solidFill>
                            <a:srgbClr val="000000"/>
                          </a:solidFill>
                          <a:latin typeface="Arial"/>
                          <a:ea typeface="+mn-ea"/>
                          <a:cs typeface="+mn-cs"/>
                        </a:rPr>
                        <a:t>Ogiltiga</a:t>
                      </a:r>
                      <a:r>
                        <a:rPr lang="sv-SE" sz="1000" b="1" i="0" u="none" strike="noStrike" kern="1200" baseline="0" smtClean="0">
                          <a:solidFill>
                            <a:srgbClr val="000000"/>
                          </a:solidFill>
                          <a:latin typeface="Arial"/>
                          <a:ea typeface="+mn-ea"/>
                          <a:cs typeface="+mn-cs"/>
                        </a:rPr>
                        <a:t> totalt</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algn="l" fontAlgn="b"/>
                      <a:r>
                        <a:rPr lang="sv-SE" sz="1000" b="1" i="0" u="none" strike="noStrike" kern="1200" smtClean="0">
                          <a:solidFill>
                            <a:srgbClr val="000000"/>
                          </a:solidFill>
                          <a:latin typeface="+mn-lt"/>
                          <a:ea typeface="+mn-ea"/>
                          <a:cs typeface="+mn-cs"/>
                        </a:rPr>
                        <a:t>Nettourval</a:t>
                      </a:r>
                      <a:endParaRPr lang="sv-SE" sz="1000" b="1" i="0" u="none" strike="noStrike" kern="120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1"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algn="l" defTabSz="914400" rtl="0" eaLnBrk="1" fontAlgn="b" latinLnBrk="0" hangingPunct="1"/>
                      <a:r>
                        <a:rPr lang="sv-SE" sz="1000" b="0" i="0" u="none" strike="noStrike" kern="1200" baseline="0" smtClean="0">
                          <a:solidFill>
                            <a:srgbClr val="000000"/>
                          </a:solidFill>
                          <a:latin typeface="Arial"/>
                          <a:ea typeface="+mn-ea"/>
                          <a:cs typeface="+mn-cs"/>
                        </a:rPr>
                        <a:t>     - Vägran</a:t>
                      </a:r>
                      <a:endParaRPr lang="sv-SE" sz="1000" b="0"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0" i="0" u="none" strike="noStrike" kern="1200" baseline="0" smtClean="0">
                          <a:solidFill>
                            <a:srgbClr val="000000"/>
                          </a:solidFill>
                          <a:latin typeface="+mn-lt"/>
                          <a:ea typeface="+mn-ea"/>
                          <a:cs typeface="+mn-cs"/>
                        </a:rPr>
                        <a:t>     - Ej kontakt/ej svar</a:t>
                      </a:r>
                      <a:endParaRPr lang="sv-SE" sz="1000" b="0"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b"/>
                      <a:r>
                        <a:rPr lang="sv-SE" sz="1000" b="0"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90891">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sv-SE" sz="1000" b="1" i="0" u="none" strike="noStrike" kern="1200" smtClean="0">
                          <a:solidFill>
                            <a:srgbClr val="000000"/>
                          </a:solidFill>
                          <a:latin typeface="+mn-lt"/>
                          <a:ea typeface="+mn-ea"/>
                          <a:cs typeface="+mn-cs"/>
                        </a:rPr>
                        <a:t>Antal</a:t>
                      </a:r>
                      <a:r>
                        <a:rPr lang="sv-SE" sz="1000" b="1" i="0" u="none" strike="noStrike" kern="1200" baseline="0" smtClean="0">
                          <a:solidFill>
                            <a:srgbClr val="000000"/>
                          </a:solidFill>
                          <a:latin typeface="+mn-lt"/>
                          <a:ea typeface="+mn-ea"/>
                          <a:cs typeface="+mn-cs"/>
                        </a:rPr>
                        <a:t> svar</a:t>
                      </a:r>
                      <a:endParaRPr lang="sv-SE" sz="1000" b="1" i="0" u="none" strike="noStrike" kern="1200" smtClean="0">
                        <a:solidFill>
                          <a:srgbClr val="000000"/>
                        </a:solidFill>
                        <a:latin typeface="+mn-lt"/>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b"/>
                      <a:r>
                        <a:rPr lang="sv-SE" sz="1000" b="1" i="0" u="none" strike="noStrike">
                          <a:solidFill>
                            <a:srgbClr val="000000"/>
                          </a:solidFill>
                          <a:latin typeface="Arial"/>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5981">
                <a:tc>
                  <a:txBody>
                    <a:bodyPr/>
                    <a:lstStyle/>
                    <a:p>
                      <a:pPr marL="0" algn="l" defTabSz="914400" rtl="0" eaLnBrk="1" fontAlgn="b" latinLnBrk="0" hangingPunct="1"/>
                      <a:r>
                        <a:rPr lang="sv-SE" sz="1000" b="1" i="0" u="none" strike="noStrike" kern="1200" smtClean="0">
                          <a:solidFill>
                            <a:srgbClr val="000000"/>
                          </a:solidFill>
                          <a:latin typeface="+mn-lt"/>
                          <a:ea typeface="+mn-ea"/>
                          <a:cs typeface="+mn-cs"/>
                        </a:rPr>
                        <a:t>Svarsfrekvens %</a:t>
                      </a:r>
                      <a:endParaRPr lang="sv-SE" sz="1000" b="1" i="0" u="none" strike="noStrike" kern="1200">
                        <a:solidFill>
                          <a:srgbClr val="000000"/>
                        </a:solidFill>
                        <a:latin typeface="Arial"/>
                        <a:ea typeface="+mn-ea"/>
                        <a:cs typeface="+mn-cs"/>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smtClean="0">
                          <a:solidFill>
                            <a:srgbClr val="000000"/>
                          </a:solidFill>
                          <a:latin typeface="Arial"/>
                          <a:ea typeface="+mn-ea"/>
                          <a:cs typeface="+mn-cs"/>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marL="0" algn="ctr" defTabSz="914400" rtl="0" eaLnBrk="1" fontAlgn="b" latinLnBrk="0" hangingPunct="1"/>
                      <a:r>
                        <a:rPr lang="sv-SE" sz="1000" b="1" i="0" u="none" strike="noStrike" kern="1200">
                          <a:solidFill>
                            <a:srgbClr val="000000"/>
                          </a:solidFill>
                          <a:latin typeface="Arial"/>
                          <a:ea typeface="+mn-ea"/>
                          <a:cs typeface="+mn-cs"/>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1790942734"/>
              </p:ext>
            </p:extLst>
          </p:nvPr>
        </p:nvGraphicFramePr>
        <p:xfrm>
          <a:off x="323528" y="4725144"/>
          <a:ext cx="8208912" cy="1233043"/>
        </p:xfrm>
        <a:graphic>
          <a:graphicData uri="http://schemas.openxmlformats.org/drawingml/2006/table">
            <a:tbl>
              <a:tblPr/>
              <a:tblGrid>
                <a:gridCol w="1080120"/>
                <a:gridCol w="7128792"/>
              </a:tblGrid>
              <a:tr h="127480">
                <a:tc>
                  <a:txBody>
                    <a:bodyPr/>
                    <a:lstStyle/>
                    <a:p>
                      <a:pPr algn="l" fontAlgn="b"/>
                      <a:endParaRPr lang="sv-SE" sz="800" b="1" i="0" u="none" strike="noStrike" smtClean="0">
                        <a:solidFill>
                          <a:srgbClr val="FFFFFF"/>
                        </a:solidFill>
                        <a:latin typeface="Arial"/>
                      </a:endParaRPr>
                    </a:p>
                    <a:p>
                      <a:pPr algn="l" fontAlgn="b"/>
                      <a:r>
                        <a:rPr lang="sv-SE" sz="800" b="1" i="0" u="none" strike="noStrike" smtClean="0">
                          <a:solidFill>
                            <a:srgbClr val="FFFFFF"/>
                          </a:solidFill>
                          <a:latin typeface="Arial"/>
                        </a:rPr>
                        <a:t>Orsak</a:t>
                      </a:r>
                      <a:endParaRPr lang="sv-SE" sz="800" b="1" i="0" u="none" strike="noStrike">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sv-SE" sz="800" b="1" i="0" u="none" strike="noStrike" smtClean="0">
                          <a:solidFill>
                            <a:srgbClr val="FFFFFF"/>
                          </a:solidFill>
                          <a:latin typeface="Arial"/>
                        </a:rPr>
                        <a:t>Förklaring</a:t>
                      </a:r>
                      <a:endParaRPr lang="sv-SE" sz="800" b="1" i="0" u="none" strike="noStrike">
                        <a:solidFill>
                          <a:srgbClr val="FFFFFF"/>
                        </a:solidFill>
                        <a:latin typeface="Arial"/>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27984">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Ogiltiga</a:t>
                      </a: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det saknas kontaktuppgifter till, varken e-postadress eller telefonnummer finns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Dubbletter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Mottagare som redan haft en enkät inom samma myndighetsområde. Respondenter ska max få en enkät per myndighetsområde och halvår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21890">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Bortrensade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Företag som rensats bort på uppdrag av SKL, exempelvis cirkusar och vissa skyltbolag. Då dessa har många ärenden i flera olika kommuner skulle de få för många enkäter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21890">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Övertäckning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Exempelvis mottagare som vi försökt nå men som säger att de inte känner till ärendet, sådana som slutat, företag som upphört etc.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33167">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Ogiltig e-postadress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a:effectLst/>
                          <a:latin typeface="Calibri" panose="020F0502020204030204" pitchFamily="34" charset="0"/>
                          <a:ea typeface="Calibri" panose="020F0502020204030204" pitchFamily="34" charset="0"/>
                          <a:cs typeface="Times New Roman" panose="02020603050405020304" pitchFamily="18" charset="0"/>
                        </a:rPr>
                        <a:t>E-postadress fanns i inrapporterat underlag, men det blev studs på mailutskicket. Inget telefonnummer fanns angivet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Vägran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 av olika anledningar ej vill delta i undersökningen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40000"/>
                        <a:lumOff val="60000"/>
                      </a:schemeClr>
                    </a:solidFill>
                  </a:tcPr>
                </a:tc>
              </a:tr>
              <a:tr h="133167">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Ej kontakt/ej svar</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nSpc>
                          <a:spcPct val="107000"/>
                        </a:lnSpc>
                        <a:spcAft>
                          <a:spcPts val="800"/>
                        </a:spcAft>
                      </a:pPr>
                      <a:r>
                        <a:rPr lang="sv-SE" sz="800" smtClean="0">
                          <a:effectLst/>
                          <a:latin typeface="Calibri" panose="020F0502020204030204" pitchFamily="34" charset="0"/>
                          <a:ea typeface="Calibri" panose="020F0502020204030204" pitchFamily="34" charset="0"/>
                          <a:cs typeface="Times New Roman" panose="02020603050405020304" pitchFamily="18" charset="0"/>
                        </a:rPr>
                        <a:t>Respondenter som</a:t>
                      </a:r>
                      <a:r>
                        <a:rPr lang="sv-SE" sz="800" baseline="0" smtClean="0">
                          <a:effectLst/>
                          <a:latin typeface="Calibri" panose="020F0502020204030204" pitchFamily="34" charset="0"/>
                          <a:ea typeface="Calibri" panose="020F0502020204030204" pitchFamily="34" charset="0"/>
                          <a:cs typeface="Times New Roman" panose="02020603050405020304" pitchFamily="18" charset="0"/>
                        </a:rPr>
                        <a:t> vi ej kommit i kontakt med varken via e-post eller via telefon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2" name="Platshållare för bildnummer 1"/>
          <p:cNvSpPr>
            <a:spLocks noGrp="1"/>
          </p:cNvSpPr>
          <p:nvPr>
            <p:ph type="sldNum" sz="quarter" idx="12"/>
          </p:nvPr>
        </p:nvSpPr>
        <p:spPr/>
        <p:txBody>
          <a:bodyPr/>
          <a:lstStyle/>
          <a:p>
            <a:fld id="{6F6DD793-D3D2-42B8-AE37-28E03749517A}" type="slidenum">
              <a:rPr lang="sv-SE" smtClean="0"/>
              <a:t>73</a:t>
            </a:fld>
            <a:endParaRPr lang="sv-SE" smtClean="0"/>
          </a:p>
        </p:txBody>
      </p:sp>
      <p:sp>
        <p:nvSpPr>
          <p:cNvPr id="15"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16"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7"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Bortfallsredovisning</a:t>
            </a:r>
          </a:p>
        </p:txBody>
      </p:sp>
      <p:sp>
        <p:nvSpPr>
          <p:cNvPr id="18"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Brandskydd</a:t>
            </a:r>
            <a:endParaRPr lang="sv-SE" sz="1200" b="1" dirty="0">
              <a:solidFill>
                <a:prstClr val="black"/>
              </a:solidFill>
              <a:latin typeface="Tw Cen MT"/>
            </a:endParaRPr>
          </a:p>
        </p:txBody>
      </p:sp>
      <p:sp>
        <p:nvSpPr>
          <p:cNvPr id="19"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l"/>
            <a:r>
              <a:rPr lang="sv-SE" sz="1200" b="1" dirty="0" smtClean="0">
                <a:solidFill>
                  <a:prstClr val="black"/>
                </a:solidFill>
                <a:latin typeface="Tw Cen MT"/>
              </a:rPr>
              <a:t>Alla målgrupper</a:t>
            </a:r>
            <a:endParaRPr lang="sv-SE" sz="1200" b="1" dirty="0">
              <a:solidFill>
                <a:prstClr val="black"/>
              </a:solidFill>
              <a:latin typeface="Tw Cen MT"/>
            </a:endParaRPr>
          </a:p>
        </p:txBody>
      </p:sp>
    </p:spTree>
    <p:extLst>
      <p:ext uri="{BB962C8B-B14F-4D97-AF65-F5344CB8AC3E}">
        <p14:creationId xmlns:p14="http://schemas.microsoft.com/office/powerpoint/2010/main" val="206508071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0B5041F-95C9-4B26-8CF5-14AB5D56A9B3}" type="slidenum">
              <a:rPr lang="en-US"/>
              <a:t>74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Fördelning företag/övrigt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A21E9AB-84E3-407C-909A-865EAE7DBDF9}" type="slidenum">
              <a:rPr lang="en-US"/>
              <a:t>75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62</a:t>
                      </a:r>
                    </a:p>
                  </a:txBody>
                  <a:tcPr/>
                </a:tc>
                <a:tc>
                  <a:txBody>
                    <a:bodyPr/>
                    <a:lstStyle/>
                    <a:p>
                      <a:pPr algn="ctr"/>
                      <a:r>
                        <a:rPr sz="1000">
                          <a:solidFill>
                            <a:srgbClr val="000000"/>
                          </a:solidFill>
                          <a:latin typeface="Tw Cen MT"/>
                        </a:rPr>
                        <a:t>3542</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50</a:t>
                      </a:r>
                    </a:p>
                  </a:txBody>
                  <a:tcPr/>
                </a:tc>
                <a:tc>
                  <a:txBody>
                    <a:bodyPr/>
                    <a:lstStyle/>
                    <a:p>
                      <a:pPr algn="ctr"/>
                      <a:r>
                        <a:rPr sz="1000">
                          <a:solidFill>
                            <a:srgbClr val="000000"/>
                          </a:solidFill>
                          <a:latin typeface="Tw Cen MT"/>
                        </a:rPr>
                        <a:t>1100</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2025</a:t>
                      </a:r>
                    </a:p>
                  </a:txBody>
                  <a:tcPr/>
                </a:tc>
              </a:tr>
            </a:tbl>
          </a:graphicData>
        </a:graphic>
      </p:graphicFrame>
      <p:sp>
        <p:nvSpPr>
          <p:cNvPr id="6" name="New shape"/>
          <p:cNvSpPr/>
          <p:nvPr/>
        </p:nvSpPr>
        <p:spPr>
          <a:xfrm>
            <a:off x="7920035" y="1397000"/>
            <a:ext cx="1160465"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920035" y="1600200"/>
            <a:ext cx="1160465"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Företag</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58A9261-07FF-4B87-BD40-CCB7C080CE91}" type="slidenum">
              <a:rPr lang="en-US"/>
              <a:t>76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302</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22</a:t>
                      </a:r>
                    </a:p>
                  </a:txBody>
                  <a:tcPr/>
                </a:tc>
                <a:tc>
                  <a:txBody>
                    <a:bodyPr/>
                    <a:lstStyle/>
                    <a:p>
                      <a:pPr algn="ctr"/>
                      <a:r>
                        <a:rPr sz="1000">
                          <a:solidFill>
                            <a:srgbClr val="000000"/>
                          </a:solidFill>
                          <a:latin typeface="Tw Cen MT"/>
                        </a:rPr>
                        <a:t>383</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660</a:t>
                      </a:r>
                    </a:p>
                  </a:txBody>
                  <a:tcPr/>
                </a:tc>
              </a:tr>
            </a:tbl>
          </a:graphicData>
        </a:graphic>
      </p:graphicFrame>
      <p:sp>
        <p:nvSpPr>
          <p:cNvPr id="6" name="New shape"/>
          <p:cNvSpPr/>
          <p:nvPr/>
        </p:nvSpPr>
        <p:spPr>
          <a:xfrm>
            <a:off x="7920035" y="1397000"/>
            <a:ext cx="1160465"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920035" y="1600200"/>
            <a:ext cx="1160465"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Övriga</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F2C46D1-F862-4D84-887D-853BA3F589D3}" type="slidenum">
              <a:rPr lang="en-US"/>
              <a:t>77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8032398" cy="731520"/>
        </p:xfrm>
        <a:graphic>
          <a:graphicData uri="http://schemas.openxmlformats.org/drawingml/2006/table">
            <a:tbl>
              <a:tblPr bandRow="1">
                <a:tableStyleId>{5C22544A-7EE6-4342-B048-85BDC9FD1C3A}</a:tableStyleId>
              </a:tblPr>
              <a:tblGrid>
                <a:gridCol w="939800"/>
                <a:gridCol w="3546299"/>
                <a:gridCol w="3546299"/>
              </a:tblGrid>
              <a:tr h="127000">
                <a:tc>
                  <a:txBody>
                    <a:bodyPr/>
                    <a:lstStyle/>
                    <a:p>
                      <a:pPr algn="ctr"/>
                      <a:r>
                        <a:rPr sz="1000">
                          <a:solidFill>
                            <a:srgbClr val="000000"/>
                          </a:solidFill>
                          <a:latin typeface="Tw Cen MT"/>
                        </a:rPr>
                        <a:t>2014</a:t>
                      </a:r>
                    </a:p>
                  </a:txBody>
                  <a:tcPr/>
                </a:tc>
                <a:tc>
                  <a:txBody>
                    <a:bodyPr/>
                    <a:lstStyle/>
                    <a:p>
                      <a:pPr algn="ctr"/>
                      <a:r>
                        <a:rPr sz="1000">
                          <a:solidFill>
                            <a:srgbClr val="000000"/>
                          </a:solidFill>
                          <a:latin typeface="Tw Cen MT"/>
                        </a:rPr>
                        <a:t>62</a:t>
                      </a:r>
                    </a:p>
                  </a:txBody>
                  <a:tcPr/>
                </a:tc>
                <a:tc>
                  <a:txBody>
                    <a:bodyPr/>
                    <a:lstStyle/>
                    <a:p>
                      <a:pPr algn="ctr"/>
                      <a:r>
                        <a:rPr sz="1000">
                          <a:solidFill>
                            <a:srgbClr val="000000"/>
                          </a:solidFill>
                          <a:latin typeface="Tw Cen MT"/>
                        </a:rPr>
                        <a:t>3844</a:t>
                      </a:r>
                    </a:p>
                  </a:txBody>
                  <a:tcPr/>
                </a:tc>
              </a:tr>
              <a:tr h="127000">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72</a:t>
                      </a:r>
                    </a:p>
                  </a:txBody>
                  <a:tcPr/>
                </a:tc>
                <a:tc>
                  <a:txBody>
                    <a:bodyPr/>
                    <a:lstStyle/>
                    <a:p>
                      <a:pPr algn="ctr"/>
                      <a:r>
                        <a:rPr sz="1000">
                          <a:solidFill>
                            <a:srgbClr val="000000"/>
                          </a:solidFill>
                          <a:latin typeface="Tw Cen MT"/>
                        </a:rPr>
                        <a:t>1483</a:t>
                      </a:r>
                    </a:p>
                  </a:txBody>
                  <a:tcPr/>
                </a:tc>
              </a:tr>
              <a:tr h="127000">
                <a:tc>
                  <a:txBody>
                    <a:bodyPr/>
                    <a:lstStyle/>
                    <a:p>
                      <a:pPr algn="ctr"/>
                      <a:r>
                        <a:rPr sz="1000">
                          <a:solidFill>
                            <a:srgbClr val="000000"/>
                          </a:solidFill>
                          <a:latin typeface="Tw Cen MT"/>
                        </a:rPr>
                        <a:t>2016</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2685</a:t>
                      </a:r>
                    </a:p>
                  </a:txBody>
                  <a:tcPr/>
                </a:tc>
              </a:tr>
            </a:tbl>
          </a:graphicData>
        </a:graphic>
      </p:graphicFrame>
      <p:sp>
        <p:nvSpPr>
          <p:cNvPr id="6" name="New shape"/>
          <p:cNvSpPr/>
          <p:nvPr/>
        </p:nvSpPr>
        <p:spPr>
          <a:xfrm>
            <a:off x="7920035" y="1397000"/>
            <a:ext cx="1160465"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920035" y="1600200"/>
            <a:ext cx="1160465"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Totalt</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2014-2016</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F6AFD5A-35CD-4403-AA8B-73308B49F8D8}" type="slidenum">
              <a:rPr lang="en-US"/>
              <a:t>78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 spridning</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67CEBD5D-DC4F-47B6-B37D-EEA1DCA8E391}" type="slidenum">
              <a:rPr lang="en-US"/>
              <a:t>79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911088" cy="731520"/>
        </p:xfrm>
        <a:graphic>
          <a:graphicData uri="http://schemas.openxmlformats.org/drawingml/2006/table">
            <a:tbl>
              <a:tblPr bandRow="1">
                <a:tableStyleId>{5C22544A-7EE6-4342-B048-85BDC9FD1C3A}</a:tableStyleId>
              </a:tblPr>
              <a:tblGrid>
                <a:gridCol w="939800"/>
                <a:gridCol w="1742822"/>
                <a:gridCol w="1742822"/>
                <a:gridCol w="1742822"/>
                <a:gridCol w="1742822"/>
              </a:tblGrid>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9</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per kvartal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ChangeArrowheads="1"/>
          </p:cNvSpPr>
          <p:nvPr/>
        </p:nvSpPr>
        <p:spPr>
          <a:xfrm>
            <a:off x="827088" y="2133600"/>
            <a:ext cx="8023225" cy="3273425"/>
          </a:xfrm>
          <a:prstGeom prst="rect">
            <a:avLst/>
          </a:prstGeom>
          <a:noFill/>
          <a:ln w="9525">
            <a:noFill/>
            <a:miter lim="800000"/>
          </a:ln>
          <a:effectLst/>
        </p:spPr>
        <p:txBody>
          <a:bodyPr/>
          <a:lstStyle>
            <a:defPPr>
              <a:defRPr lang="sv-SE"/>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marL="342900" indent="-342900">
              <a:spcBef>
                <a:spcPct val="20000"/>
              </a:spcBef>
            </a:pPr>
            <a:endParaRPr lang="sv-SE"/>
          </a:p>
          <a:p>
            <a:pPr marL="342900" indent="-342900">
              <a:spcBef>
                <a:spcPct val="20000"/>
              </a:spcBef>
              <a:buFontTx/>
              <a:buChar char="•"/>
            </a:pPr>
            <a:endParaRPr lang="sv-SE" sz="2000"/>
          </a:p>
          <a:p>
            <a:pPr marL="342900" indent="-342900">
              <a:spcBef>
                <a:spcPct val="20000"/>
              </a:spcBef>
              <a:buFontTx/>
              <a:buChar char="•"/>
            </a:pPr>
            <a:endParaRPr lang="sv-SE" sz="2000"/>
          </a:p>
        </p:txBody>
      </p:sp>
      <p:sp>
        <p:nvSpPr>
          <p:cNvPr id="14" name="Rektangel 13">
            <a:hlinkClick r:id="" action="ppaction://noaction"/>
          </p:cNvPr>
          <p:cNvSpPr/>
          <p:nvPr/>
        </p:nvSpPr>
        <p:spPr>
          <a:xfrm>
            <a:off x="684635" y="2619201"/>
            <a:ext cx="7128792" cy="331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algn="ctr"/>
            <a:endParaRPr lang="sv-SE"/>
          </a:p>
        </p:txBody>
      </p:sp>
      <p:sp>
        <p:nvSpPr>
          <p:cNvPr id="15" name="Platshållare för innehåll 2"/>
          <p:cNvSpPr>
            <a:spLocks noGrp="1"/>
          </p:cNvSpPr>
          <p:nvPr>
            <p:ph idx="1"/>
          </p:nvPr>
        </p:nvSpPr>
        <p:spPr>
          <a:xfrm>
            <a:off x="827584" y="2276872"/>
            <a:ext cx="7921625" cy="3454400"/>
          </a:xfrm>
        </p:spPr>
        <p:txBody>
          <a:bodyPr/>
          <a:lstStyle/>
          <a:p>
            <a:r>
              <a:rPr lang="sv-SE" smtClean="0"/>
              <a:t>Bakgrund och syfte </a:t>
            </a:r>
          </a:p>
          <a:p>
            <a:r>
              <a:rPr lang="sv-SE" smtClean="0">
                <a:solidFill>
                  <a:schemeClr val="bg1"/>
                </a:solidFill>
              </a:rPr>
              <a:t>Metod</a:t>
            </a:r>
          </a:p>
          <a:p>
            <a:r>
              <a:rPr lang="sv-SE" smtClean="0"/>
              <a:t>Resultat</a:t>
            </a:r>
          </a:p>
          <a:p>
            <a:r>
              <a:rPr lang="sv-SE" smtClean="0"/>
              <a:t>Bilagor</a:t>
            </a:r>
          </a:p>
          <a:p>
            <a:endParaRPr lang="sv-SE"/>
          </a:p>
        </p:txBody>
      </p:sp>
      <p:sp>
        <p:nvSpPr>
          <p:cNvPr id="2" name="Platshållare för bildnummer 1"/>
          <p:cNvSpPr>
            <a:spLocks noGrp="1"/>
          </p:cNvSpPr>
          <p:nvPr>
            <p:ph type="sldNum" sz="quarter" idx="12"/>
          </p:nvPr>
        </p:nvSpPr>
        <p:spPr/>
        <p:txBody>
          <a:bodyPr/>
          <a:lstStyle/>
          <a:p>
            <a:fld id="{73543FDB-9D52-4DF1-9731-4A193B7BF5C8}" type="slidenum">
              <a:rPr lang="sv-SE" smtClean="0"/>
              <a:t>8</a:t>
            </a:fld>
            <a:endParaRPr lang="sv-SE" smtClean="0"/>
          </a:p>
        </p:txBody>
      </p:sp>
    </p:spTree>
    <p:extLst>
      <p:ext uri="{BB962C8B-B14F-4D97-AF65-F5344CB8AC3E}">
        <p14:creationId xmlns:p14="http://schemas.microsoft.com/office/powerpoint/2010/main" val="3120724520"/>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33703AA9-0786-4462-9156-127DD3219C06}" type="slidenum">
              <a:rPr lang="en-US"/>
              <a:t>80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1651</a:t>
                      </a:r>
                    </a:p>
                  </a:txBody>
                  <a:tcPr/>
                </a:tc>
                <a:tc>
                  <a:txBody>
                    <a:bodyPr/>
                    <a:lstStyle/>
                    <a:p>
                      <a:pPr algn="ctr"/>
                      <a:r>
                        <a:rPr sz="1000">
                          <a:solidFill>
                            <a:srgbClr val="000000"/>
                          </a:solidFill>
                          <a:latin typeface="Tw Cen MT"/>
                        </a:rPr>
                        <a:t>1949</a:t>
                      </a:r>
                    </a:p>
                  </a:txBody>
                  <a:tcPr/>
                </a:tc>
                <a:tc>
                  <a:txBody>
                    <a:bodyPr/>
                    <a:lstStyle/>
                    <a:p>
                      <a:pPr algn="ctr"/>
                      <a:r>
                        <a:rPr sz="1000">
                          <a:solidFill>
                            <a:srgbClr val="000000"/>
                          </a:solidFill>
                          <a:latin typeface="Tw Cen MT"/>
                        </a:rPr>
                        <a:t>2015</a:t>
                      </a:r>
                    </a:p>
                  </a:txBody>
                  <a:tcPr/>
                </a:tc>
                <a:tc>
                  <a:txBody>
                    <a:bodyPr/>
                    <a:lstStyle/>
                    <a:p>
                      <a:pPr algn="ctr"/>
                      <a:r>
                        <a:rPr sz="1000">
                          <a:solidFill>
                            <a:srgbClr val="000000"/>
                          </a:solidFill>
                          <a:latin typeface="Tw Cen MT"/>
                        </a:rPr>
                        <a:t>1939</a:t>
                      </a:r>
                    </a:p>
                  </a:txBody>
                  <a:tcPr/>
                </a:tc>
                <a:tc>
                  <a:txBody>
                    <a:bodyPr/>
                    <a:lstStyle/>
                    <a:p>
                      <a:pPr algn="ctr"/>
                      <a:r>
                        <a:rPr sz="1000">
                          <a:solidFill>
                            <a:srgbClr val="000000"/>
                          </a:solidFill>
                          <a:latin typeface="Tw Cen MT"/>
                        </a:rPr>
                        <a:t>1757</a:t>
                      </a:r>
                    </a:p>
                  </a:txBody>
                  <a:tcPr/>
                </a:tc>
                <a:tc>
                  <a:txBody>
                    <a:bodyPr/>
                    <a:lstStyle/>
                    <a:p>
                      <a:pPr algn="ctr"/>
                      <a:r>
                        <a:rPr sz="1000">
                          <a:solidFill>
                            <a:srgbClr val="000000"/>
                          </a:solidFill>
                          <a:latin typeface="Tw Cen MT"/>
                        </a:rPr>
                        <a:t>1894</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23</a:t>
                      </a:r>
                    </a:p>
                  </a:txBody>
                  <a:tcPr/>
                </a:tc>
                <a:tc>
                  <a:txBody>
                    <a:bodyPr/>
                    <a:lstStyle/>
                    <a:p>
                      <a:pPr algn="ctr"/>
                      <a:r>
                        <a:rPr sz="1000">
                          <a:solidFill>
                            <a:srgbClr val="000000"/>
                          </a:solidFill>
                          <a:latin typeface="Tw Cen MT"/>
                        </a:rPr>
                        <a:t>22</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6</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30</a:t>
                      </a:r>
                    </a:p>
                  </a:txBody>
                  <a:tcPr/>
                </a:tc>
                <a:tc>
                  <a:txBody>
                    <a:bodyPr/>
                    <a:lstStyle/>
                    <a:p>
                      <a:pPr algn="ctr"/>
                      <a:r>
                        <a:rPr sz="1000">
                          <a:solidFill>
                            <a:srgbClr val="000000"/>
                          </a:solidFill>
                          <a:latin typeface="Tw Cen MT"/>
                        </a:rPr>
                        <a:t>29</a:t>
                      </a:r>
                    </a:p>
                  </a:txBody>
                  <a:tcPr/>
                </a:tc>
                <a:tc>
                  <a:txBody>
                    <a:bodyPr/>
                    <a:lstStyle/>
                    <a:p>
                      <a:pPr algn="ctr"/>
                      <a:r>
                        <a:rPr sz="1000">
                          <a:solidFill>
                            <a:srgbClr val="000000"/>
                          </a:solidFill>
                          <a:latin typeface="Tw Cen MT"/>
                        </a:rPr>
                        <a:t>28</a:t>
                      </a:r>
                    </a:p>
                  </a:txBody>
                  <a:tcPr/>
                </a:tc>
                <a:tc>
                  <a:txBody>
                    <a:bodyPr/>
                    <a:lstStyle/>
                    <a:p>
                      <a:pPr algn="ctr"/>
                      <a:r>
                        <a:rPr sz="1000">
                          <a:solidFill>
                            <a:srgbClr val="000000"/>
                          </a:solidFill>
                          <a:latin typeface="Tw Cen MT"/>
                        </a:rPr>
                        <a:t>28</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Serviceindex</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9EA33877-065A-48DA-8D8E-68B463176510}" type="slidenum">
              <a:rPr lang="en-US"/>
              <a:t>81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1552</a:t>
                      </a:r>
                    </a:p>
                  </a:txBody>
                  <a:tcPr/>
                </a:tc>
                <a:tc>
                  <a:txBody>
                    <a:bodyPr/>
                    <a:lstStyle/>
                    <a:p>
                      <a:pPr algn="ctr"/>
                      <a:r>
                        <a:rPr sz="1000">
                          <a:solidFill>
                            <a:srgbClr val="000000"/>
                          </a:solidFill>
                          <a:latin typeface="Tw Cen MT"/>
                        </a:rPr>
                        <a:t>472</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26</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kön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D6205EB2-D75A-471F-B043-7C9D992C43D7}" type="slidenum">
              <a:rPr lang="en-US"/>
              <a:t>82</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235</a:t>
                      </a:r>
                    </a:p>
                  </a:txBody>
                  <a:tcPr/>
                </a:tc>
                <a:tc>
                  <a:txBody>
                    <a:bodyPr/>
                    <a:lstStyle/>
                    <a:p>
                      <a:pPr algn="ctr"/>
                      <a:r>
                        <a:rPr sz="1000">
                          <a:solidFill>
                            <a:srgbClr val="000000"/>
                          </a:solidFill>
                          <a:latin typeface="Tw Cen MT"/>
                        </a:rPr>
                        <a:t>496</a:t>
                      </a:r>
                    </a:p>
                  </a:txBody>
                  <a:tcPr/>
                </a:tc>
                <a:tc>
                  <a:txBody>
                    <a:bodyPr/>
                    <a:lstStyle/>
                    <a:p>
                      <a:pPr algn="ctr"/>
                      <a:r>
                        <a:rPr sz="1000">
                          <a:solidFill>
                            <a:srgbClr val="000000"/>
                          </a:solidFill>
                          <a:latin typeface="Tw Cen MT"/>
                        </a:rPr>
                        <a:t>697</a:t>
                      </a:r>
                    </a:p>
                  </a:txBody>
                  <a:tcPr/>
                </a:tc>
                <a:tc>
                  <a:txBody>
                    <a:bodyPr/>
                    <a:lstStyle/>
                    <a:p>
                      <a:pPr algn="ctr"/>
                      <a:r>
                        <a:rPr sz="1000">
                          <a:solidFill>
                            <a:srgbClr val="000000"/>
                          </a:solidFill>
                          <a:latin typeface="Tw Cen MT"/>
                        </a:rPr>
                        <a:t>462</a:t>
                      </a:r>
                    </a:p>
                  </a:txBody>
                  <a:tcPr/>
                </a:tc>
                <a:tc>
                  <a:txBody>
                    <a:bodyPr/>
                    <a:lstStyle/>
                    <a:p>
                      <a:pPr algn="ctr"/>
                      <a:r>
                        <a:rPr sz="1000">
                          <a:solidFill>
                            <a:srgbClr val="000000"/>
                          </a:solidFill>
                          <a:latin typeface="Tw Cen MT"/>
                        </a:rPr>
                        <a:t>73</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ålder</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E63DEB7-39D1-4269-8540-F412590C3BA9}" type="slidenum">
              <a:rPr lang="en-US"/>
              <a:t>83</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6" cy="487680"/>
        </p:xfrm>
        <a:graphic>
          <a:graphicData uri="http://schemas.openxmlformats.org/drawingml/2006/table">
            <a:tbl>
              <a:tblPr bandRow="1">
                <a:tableStyleId>{5C22544A-7EE6-4342-B048-85BDC9FD1C3A}</a:tableStyleId>
              </a:tblPr>
              <a:tblGrid>
                <a:gridCol w="939800"/>
                <a:gridCol w="750124"/>
                <a:gridCol w="750124"/>
                <a:gridCol w="750124"/>
                <a:gridCol w="750124"/>
                <a:gridCol w="750124"/>
                <a:gridCol w="750124"/>
                <a:gridCol w="750124"/>
                <a:gridCol w="750124"/>
                <a:gridCol w="750124"/>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432</a:t>
                      </a:r>
                    </a:p>
                  </a:txBody>
                  <a:tcPr/>
                </a:tc>
                <a:tc>
                  <a:txBody>
                    <a:bodyPr/>
                    <a:lstStyle/>
                    <a:p>
                      <a:pPr algn="ctr"/>
                      <a:r>
                        <a:rPr sz="1000">
                          <a:solidFill>
                            <a:srgbClr val="000000"/>
                          </a:solidFill>
                          <a:latin typeface="Tw Cen MT"/>
                        </a:rPr>
                        <a:t>82</a:t>
                      </a:r>
                    </a:p>
                  </a:txBody>
                  <a:tcPr/>
                </a:tc>
                <a:tc>
                  <a:txBody>
                    <a:bodyPr/>
                    <a:lstStyle/>
                    <a:p>
                      <a:pPr algn="ctr"/>
                      <a:r>
                        <a:rPr sz="1000">
                          <a:solidFill>
                            <a:srgbClr val="000000"/>
                          </a:solidFill>
                          <a:latin typeface="Tw Cen MT"/>
                        </a:rPr>
                        <a:t>350</a:t>
                      </a:r>
                    </a:p>
                  </a:txBody>
                  <a:tcPr/>
                </a:tc>
                <a:tc>
                  <a:txBody>
                    <a:bodyPr/>
                    <a:lstStyle/>
                    <a:p>
                      <a:pPr algn="ctr"/>
                      <a:r>
                        <a:rPr sz="1000">
                          <a:solidFill>
                            <a:srgbClr val="000000"/>
                          </a:solidFill>
                          <a:latin typeface="Tw Cen MT"/>
                        </a:rPr>
                        <a:t>422</a:t>
                      </a:r>
                    </a:p>
                  </a:txBody>
                  <a:tcPr/>
                </a:tc>
                <a:tc>
                  <a:txBody>
                    <a:bodyPr/>
                    <a:lstStyle/>
                    <a:p>
                      <a:pPr algn="ctr"/>
                      <a:r>
                        <a:rPr sz="1000">
                          <a:solidFill>
                            <a:srgbClr val="000000"/>
                          </a:solidFill>
                          <a:latin typeface="Tw Cen MT"/>
                        </a:rPr>
                        <a:t>204</a:t>
                      </a:r>
                    </a:p>
                  </a:txBody>
                  <a:tcPr/>
                </a:tc>
                <a:tc>
                  <a:txBody>
                    <a:bodyPr/>
                    <a:lstStyle/>
                    <a:p>
                      <a:pPr algn="ctr"/>
                      <a:r>
                        <a:rPr sz="1000">
                          <a:solidFill>
                            <a:srgbClr val="000000"/>
                          </a:solidFill>
                          <a:latin typeface="Tw Cen MT"/>
                        </a:rPr>
                        <a:t>38</a:t>
                      </a:r>
                    </a:p>
                  </a:txBody>
                  <a:tcPr/>
                </a:tc>
                <a:tc>
                  <a:txBody>
                    <a:bodyPr/>
                    <a:lstStyle/>
                    <a:p>
                      <a:pPr algn="ctr"/>
                      <a:r>
                        <a:rPr sz="1000">
                          <a:solidFill>
                            <a:srgbClr val="000000"/>
                          </a:solidFill>
                          <a:latin typeface="Tw Cen MT"/>
                        </a:rPr>
                        <a:t>381</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23</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bransch</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BC1B6FA2-1C62-4893-9250-D8827290633A}" type="slidenum">
              <a:rPr lang="en-US"/>
              <a:t>84</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48768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71</a:t>
                      </a:r>
                    </a:p>
                  </a:txBody>
                  <a:tcPr/>
                </a:tc>
                <a:tc>
                  <a:txBody>
                    <a:bodyPr/>
                    <a:lstStyle/>
                    <a:p>
                      <a:pPr algn="ctr"/>
                      <a:r>
                        <a:rPr sz="1000">
                          <a:solidFill>
                            <a:srgbClr val="000000"/>
                          </a:solidFill>
                          <a:latin typeface="Tw Cen MT"/>
                        </a:rPr>
                        <a:t>442</a:t>
                      </a:r>
                    </a:p>
                  </a:txBody>
                  <a:tcPr/>
                </a:tc>
                <a:tc>
                  <a:txBody>
                    <a:bodyPr/>
                    <a:lstStyle/>
                    <a:p>
                      <a:pPr algn="ctr"/>
                      <a:r>
                        <a:rPr sz="1000">
                          <a:solidFill>
                            <a:srgbClr val="000000"/>
                          </a:solidFill>
                          <a:latin typeface="Tw Cen MT"/>
                        </a:rPr>
                        <a:t>351</a:t>
                      </a:r>
                    </a:p>
                  </a:txBody>
                  <a:tcPr/>
                </a:tc>
                <a:tc>
                  <a:txBody>
                    <a:bodyPr/>
                    <a:lstStyle/>
                    <a:p>
                      <a:pPr algn="ctr"/>
                      <a:r>
                        <a:rPr sz="1000">
                          <a:solidFill>
                            <a:srgbClr val="000000"/>
                          </a:solidFill>
                          <a:latin typeface="Tw Cen MT"/>
                        </a:rPr>
                        <a:t>654</a:t>
                      </a:r>
                    </a:p>
                  </a:txBody>
                  <a:tcPr/>
                </a:tc>
                <a:tc>
                  <a:txBody>
                    <a:bodyPr/>
                    <a:lstStyle/>
                    <a:p>
                      <a:pPr algn="ctr"/>
                      <a:r>
                        <a:rPr sz="1000">
                          <a:solidFill>
                            <a:srgbClr val="000000"/>
                          </a:solidFill>
                          <a:latin typeface="Tw Cen MT"/>
                        </a:rPr>
                        <a:t>154</a:t>
                      </a:r>
                    </a:p>
                  </a:txBody>
                  <a:tcPr/>
                </a:tc>
                <a:tc>
                  <a:txBody>
                    <a:bodyPr/>
                    <a:lstStyle/>
                    <a:p>
                      <a:pPr algn="ctr"/>
                      <a:r>
                        <a:rPr sz="1000">
                          <a:solidFill>
                            <a:srgbClr val="000000"/>
                          </a:solidFill>
                          <a:latin typeface="Tw Cen MT"/>
                        </a:rPr>
                        <a:t>254</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23</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antal anställda</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1FFD4D3C-5D75-4D26-B187-C2C2EBF75B35}" type="slidenum">
              <a:rPr lang="en-US"/>
              <a:t>85</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496</a:t>
                      </a:r>
                    </a:p>
                  </a:txBody>
                  <a:tcPr/>
                </a:tc>
                <a:tc>
                  <a:txBody>
                    <a:bodyPr/>
                    <a:lstStyle/>
                    <a:p>
                      <a:pPr algn="ctr"/>
                      <a:r>
                        <a:rPr sz="1000">
                          <a:solidFill>
                            <a:srgbClr val="000000"/>
                          </a:solidFill>
                          <a:latin typeface="Tw Cen MT"/>
                        </a:rPr>
                        <a:t>56</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60FE438-459A-48AB-BC49-4E1EF9BEA1EB}" type="slidenum">
              <a:rPr lang="en-US"/>
              <a:t>86</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19" cy="975360"/>
        </p:xfrm>
        <a:graphic>
          <a:graphicData uri="http://schemas.openxmlformats.org/drawingml/2006/table">
            <a:tbl>
              <a:tblPr bandRow="1">
                <a:tableStyleId>{5C22544A-7EE6-4342-B048-85BDC9FD1C3A}</a:tableStyleId>
              </a:tblPr>
              <a:tblGrid>
                <a:gridCol w="939800"/>
                <a:gridCol w="2250373"/>
                <a:gridCol w="2250373"/>
                <a:gridCol w="2250373"/>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746</a:t>
                      </a:r>
                    </a:p>
                  </a:txBody>
                  <a:tcPr/>
                </a:tc>
                <a:tc>
                  <a:txBody>
                    <a:bodyPr/>
                    <a:lstStyle/>
                    <a:p>
                      <a:pPr algn="ctr"/>
                      <a:r>
                        <a:rPr sz="1000">
                          <a:solidFill>
                            <a:srgbClr val="000000"/>
                          </a:solidFill>
                          <a:latin typeface="Tw Cen MT"/>
                        </a:rPr>
                        <a:t>712</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utfall</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7686FCD5-C829-4509-A231-905A2FC0863C}" type="slidenum">
              <a:rPr lang="en-US"/>
              <a:t>87</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964446"/>
                <a:gridCol w="964446"/>
                <a:gridCol w="964446"/>
                <a:gridCol w="964446"/>
                <a:gridCol w="964446"/>
                <a:gridCol w="964446"/>
                <a:gridCol w="964446"/>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272</a:t>
                      </a:r>
                    </a:p>
                  </a:txBody>
                  <a:tcPr/>
                </a:tc>
                <a:tc>
                  <a:txBody>
                    <a:bodyPr/>
                    <a:lstStyle/>
                    <a:p>
                      <a:pPr algn="ctr"/>
                      <a:r>
                        <a:rPr sz="1000">
                          <a:solidFill>
                            <a:srgbClr val="000000"/>
                          </a:solidFill>
                          <a:latin typeface="Tw Cen MT"/>
                        </a:rPr>
                        <a:t>425</a:t>
                      </a:r>
                    </a:p>
                  </a:txBody>
                  <a:tcPr/>
                </a:tc>
                <a:tc>
                  <a:txBody>
                    <a:bodyPr/>
                    <a:lstStyle/>
                    <a:p>
                      <a:pPr algn="ctr"/>
                      <a:r>
                        <a:rPr sz="1000">
                          <a:solidFill>
                            <a:srgbClr val="000000"/>
                          </a:solidFill>
                          <a:latin typeface="Tw Cen MT"/>
                        </a:rPr>
                        <a:t>60</a:t>
                      </a:r>
                    </a:p>
                  </a:txBody>
                  <a:tcPr/>
                </a:tc>
                <a:tc>
                  <a:txBody>
                    <a:bodyPr/>
                    <a:lstStyle/>
                    <a:p>
                      <a:pPr algn="ctr"/>
                      <a:r>
                        <a:rPr sz="1000">
                          <a:solidFill>
                            <a:srgbClr val="000000"/>
                          </a:solidFill>
                          <a:latin typeface="Tw Cen MT"/>
                        </a:rPr>
                        <a:t>1232</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24</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12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kontaktsätt</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832A62A-929D-469A-91E4-F3261AB0AF63}" type="slidenum">
              <a:rPr lang="en-US"/>
              <a:t>88</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842</a:t>
                      </a:r>
                    </a:p>
                  </a:txBody>
                  <a:tcPr/>
                </a:tc>
                <a:tc>
                  <a:txBody>
                    <a:bodyPr/>
                    <a:lstStyle/>
                    <a:p>
                      <a:pPr algn="ctr"/>
                      <a:r>
                        <a:rPr sz="1000">
                          <a:solidFill>
                            <a:srgbClr val="000000"/>
                          </a:solidFill>
                          <a:latin typeface="Tw Cen MT"/>
                        </a:rPr>
                        <a:t>390</a:t>
                      </a:r>
                    </a:p>
                  </a:txBody>
                  <a:tcPr/>
                </a:tc>
                <a:tc>
                  <a:txBody>
                    <a:bodyPr/>
                    <a:lstStyle/>
                    <a:p>
                      <a:pPr algn="ctr"/>
                      <a:r>
                        <a:rPr sz="1000">
                          <a:solidFill>
                            <a:srgbClr val="000000"/>
                          </a:solidFill>
                          <a:latin typeface="Tw Cen MT"/>
                        </a:rPr>
                        <a:t>512</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9</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8</a:t>
                      </a:r>
                    </a:p>
                  </a:txBody>
                  <a:tcPr/>
                </a:tc>
                <a:tc>
                  <a:txBody>
                    <a:bodyPr/>
                    <a:lstStyle/>
                    <a:p>
                      <a:pPr algn="ctr"/>
                      <a:r>
                        <a:rPr sz="1000">
                          <a:solidFill>
                            <a:srgbClr val="000000"/>
                          </a:solidFill>
                          <a:latin typeface="Tw Cen MT"/>
                        </a:rPr>
                        <a:t>13</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info</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ED3FE28B-6B34-4BFE-979B-73A53C5AF978}" type="slidenum">
              <a:rPr lang="en-US"/>
              <a:t>89</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2" cy="975360"/>
        </p:xfrm>
        <a:graphic>
          <a:graphicData uri="http://schemas.openxmlformats.org/drawingml/2006/table">
            <a:tbl>
              <a:tblPr bandRow="1">
                <a:tableStyleId>{5C22544A-7EE6-4342-B048-85BDC9FD1C3A}</a:tableStyleId>
              </a:tblPr>
              <a:tblGrid>
                <a:gridCol w="939800"/>
                <a:gridCol w="1125187"/>
                <a:gridCol w="1125187"/>
                <a:gridCol w="1125187"/>
                <a:gridCol w="1125187"/>
                <a:gridCol w="1125187"/>
                <a:gridCol w="1125187"/>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366</a:t>
                      </a:r>
                    </a:p>
                  </a:txBody>
                  <a:tcPr/>
                </a:tc>
                <a:tc>
                  <a:txBody>
                    <a:bodyPr/>
                    <a:lstStyle/>
                    <a:p>
                      <a:pPr algn="ctr"/>
                      <a:r>
                        <a:rPr sz="1000">
                          <a:solidFill>
                            <a:srgbClr val="000000"/>
                          </a:solidFill>
                          <a:latin typeface="Tw Cen MT"/>
                        </a:rPr>
                        <a:t>579</a:t>
                      </a:r>
                    </a:p>
                  </a:txBody>
                  <a:tcPr/>
                </a:tc>
                <a:tc>
                  <a:txBody>
                    <a:bodyPr/>
                    <a:lstStyle/>
                    <a:p>
                      <a:pPr algn="ctr"/>
                      <a:r>
                        <a:rPr sz="1000">
                          <a:solidFill>
                            <a:srgbClr val="000000"/>
                          </a:solidFill>
                          <a:latin typeface="Tw Cen MT"/>
                        </a:rPr>
                        <a:t>318</a:t>
                      </a:r>
                    </a:p>
                  </a:txBody>
                  <a:tcPr/>
                </a:tc>
                <a:tc>
                  <a:txBody>
                    <a:bodyPr/>
                    <a:lstStyle/>
                    <a:p>
                      <a:pPr algn="ctr"/>
                      <a:r>
                        <a:rPr sz="1000">
                          <a:solidFill>
                            <a:srgbClr val="000000"/>
                          </a:solidFill>
                          <a:latin typeface="Tw Cen MT"/>
                        </a:rPr>
                        <a:t>203</a:t>
                      </a:r>
                    </a:p>
                  </a:txBody>
                  <a:tcPr/>
                </a:tc>
                <a:tc>
                  <a:txBody>
                    <a:bodyPr/>
                    <a:lstStyle/>
                    <a:p>
                      <a:pPr algn="ctr"/>
                      <a:r>
                        <a:rPr sz="1000">
                          <a:solidFill>
                            <a:srgbClr val="000000"/>
                          </a:solidFill>
                          <a:latin typeface="Tw Cen MT"/>
                        </a:rPr>
                        <a:t>96</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6</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7</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avgift rimlig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2A5EBD3-87C3-423F-8EF7-5C8F15AD1070}" type="slidenum">
              <a:rPr lang="sv-SE" smtClean="0"/>
              <a:t>9</a:t>
            </a:fld>
            <a:endParaRPr lang="sv-SE" smtClean="0"/>
          </a:p>
        </p:txBody>
      </p:sp>
      <p:sp>
        <p:nvSpPr>
          <p:cNvPr id="5" name="Rectangle 12"/>
          <p:cNvSpPr>
            <a:spLocks noChangeArrowheads="1"/>
          </p:cNvSpPr>
          <p:nvPr/>
        </p:nvSpPr>
        <p:spPr>
          <a:xfrm>
            <a:off x="755416" y="1484784"/>
            <a:ext cx="7644940" cy="3888432"/>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marL="342900" indent="-342900">
              <a:spcBef>
                <a:spcPct val="20000"/>
              </a:spcBef>
              <a:buFontTx/>
              <a:buChar char="•"/>
            </a:pPr>
            <a:endParaRPr lang="sv-SE" sz="1200" i="1">
              <a:solidFill>
                <a:schemeClr val="tx1">
                  <a:lumMod val="50000"/>
                  <a:lumOff val="50000"/>
                </a:schemeClr>
              </a:solidFill>
            </a:endParaRPr>
          </a:p>
        </p:txBody>
      </p:sp>
      <p:sp>
        <p:nvSpPr>
          <p:cNvPr id="6" name="Platshållare för innehåll 3"/>
          <p:cNvSpPr txBox="1"/>
          <p:nvPr/>
        </p:nvSpPr>
        <p:spPr>
          <a:xfrm>
            <a:off x="784128" y="1412776"/>
            <a:ext cx="7704856" cy="3888432"/>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sv-SE"/>
            </a:defPPr>
            <a:lvl1pPr marL="342900" indent="-3429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endParaRPr lang="sv-SE" sz="1000"/>
          </a:p>
          <a:p>
            <a:r>
              <a:rPr lang="sv-SE" sz="1600">
                <a:cs typeface="Lucida Sans" pitchFamily="34" charset="0"/>
              </a:rPr>
              <a:t>En mer detaljerad beskrivning av metoden finns i bilagan Modellbeskrivning.pdf.</a:t>
            </a:r>
          </a:p>
          <a:p>
            <a:endParaRPr lang="sv-SE" sz="1000"/>
          </a:p>
          <a:p>
            <a:pPr eaLnBrk="0" hangingPunct="0">
              <a:defRPr/>
            </a:pPr>
            <a:r>
              <a:rPr lang="sv-SE" sz="1600">
                <a:cs typeface="Lucida Sans" pitchFamily="34" charset="0"/>
              </a:rPr>
              <a:t>Analysmodellen är uppbyggd dels av ett mått för totalnöjdheten NKI (Nöjd-Kund-Index) och dels av sex faktorer som speglar olika serviceaspekter av förvaltningskvalitén. NKI mäts med tre specifika frågor:</a:t>
            </a:r>
          </a:p>
          <a:p>
            <a:pPr marL="0" indent="0">
              <a:buNone/>
            </a:pPr>
            <a:r>
              <a:rPr lang="sv-SE" sz="1600"/>
              <a:t>  </a:t>
            </a:r>
            <a:r>
              <a:rPr lang="sv-SE" sz="2000"/>
              <a:t> 	</a:t>
            </a:r>
            <a:r>
              <a:rPr lang="sv-SE" sz="1200"/>
              <a:t>1. Hur nöjd var du men hanteringen av ditt ärende i sin helhet?</a:t>
            </a:r>
          </a:p>
          <a:p>
            <a:pPr marL="0" indent="0">
              <a:buNone/>
            </a:pPr>
            <a:r>
              <a:rPr lang="sv-SE" sz="1200"/>
              <a:t>	2. Hur väl uppfylldes dina förväntningar kring ditt ärende?</a:t>
            </a:r>
          </a:p>
          <a:p>
            <a:pPr marL="0" indent="0">
              <a:buNone/>
            </a:pPr>
            <a:r>
              <a:rPr lang="sv-SE" sz="1200"/>
              <a:t>	3. Tänk dig en perfekt hantering av ditt ärende. Hur nära ett sådant ideal kom hanteringen 	    </a:t>
            </a:r>
            <a:r>
              <a:rPr lang="sv-SE" sz="1200" smtClean="0"/>
              <a:t>	    av </a:t>
            </a:r>
            <a:r>
              <a:rPr lang="sv-SE" sz="1200"/>
              <a:t>ditt ärende?</a:t>
            </a:r>
            <a:endParaRPr lang="sv-SE" sz="1200">
              <a:cs typeface="Lucida Sans" pitchFamily="34" charset="0"/>
            </a:endParaRPr>
          </a:p>
          <a:p>
            <a:r>
              <a:rPr lang="sv-SE" sz="1600">
                <a:latin typeface="Arial" charset="0"/>
                <a:cs typeface="Lucida Sans" pitchFamily="34" charset="0"/>
              </a:rPr>
              <a:t>De sex serviceaspekterna är </a:t>
            </a:r>
            <a:r>
              <a:rPr lang="sv-SE" sz="1600"/>
              <a:t>Tillgänglighet, Information, Bemötande, Kompetens, Rättssäkerhet och Effektivitet</a:t>
            </a:r>
            <a:r>
              <a:rPr lang="sv-SE" sz="1600">
                <a:latin typeface="Arial" charset="0"/>
                <a:cs typeface="Lucida Sans" pitchFamily="34" charset="0"/>
              </a:rPr>
              <a:t> </a:t>
            </a:r>
          </a:p>
          <a:p>
            <a:endParaRPr lang="sv-SE" sz="700">
              <a:latin typeface="Arial" charset="0"/>
              <a:cs typeface="Lucida Sans" pitchFamily="34" charset="0"/>
            </a:endParaRPr>
          </a:p>
          <a:p>
            <a:r>
              <a:rPr lang="sv-SE" sz="1600">
                <a:latin typeface="Arial" charset="0"/>
                <a:cs typeface="Lucida Sans" pitchFamily="34" charset="0"/>
              </a:rPr>
              <a:t>För varje av dessa faktorer mäter vi deras effekt på NKI. Därefter analyserar vi i nästa steg ett antal delfrågor </a:t>
            </a:r>
            <a:r>
              <a:rPr lang="sv-SE" sz="1600" i="1">
                <a:latin typeface="Arial" charset="0"/>
                <a:cs typeface="Lucida Sans" pitchFamily="34" charset="0"/>
              </a:rPr>
              <a:t>inom </a:t>
            </a:r>
            <a:r>
              <a:rPr lang="sv-SE" sz="1600">
                <a:latin typeface="Arial" charset="0"/>
                <a:cs typeface="Lucida Sans" pitchFamily="34" charset="0"/>
              </a:rPr>
              <a:t>varje faktor, så att vi i detalj får reda på exakt vad som ska förbättras</a:t>
            </a:r>
          </a:p>
          <a:p>
            <a:endParaRPr lang="sv-SE" sz="800" kern="0" smtClean="0"/>
          </a:p>
          <a:p>
            <a:pPr marL="0" indent="0">
              <a:buFontTx/>
              <a:buNone/>
            </a:pPr>
            <a:endParaRPr lang="sv-SE" sz="800" i="1" kern="0" smtClean="0"/>
          </a:p>
          <a:p>
            <a:pPr marL="0" indent="0">
              <a:buFontTx/>
              <a:buNone/>
            </a:pPr>
            <a:endParaRPr lang="sv-SE" sz="800" i="1" kern="0" smtClean="0"/>
          </a:p>
          <a:p>
            <a:pPr marL="0" indent="0">
              <a:buFontTx/>
              <a:buNone/>
            </a:pPr>
            <a:endParaRPr lang="sv-SE" sz="1200" i="1" kern="0"/>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000000"/>
                </a:solidFill>
                <a:uLnTx/>
                <a:uFillTx/>
                <a:latin typeface="Arial"/>
                <a:ea typeface=""/>
                <a:cs typeface="+mn-cs"/>
              </a:defRPr>
            </a:lvl9pPr>
          </a:lstStyle>
          <a:p>
            <a:pPr algn="ctr"/>
            <a:endParaRPr lang="en-US"/>
          </a:p>
        </p:txBody>
      </p:sp>
      <p:pic>
        <p:nvPicPr>
          <p:cNvPr id="8" name="New picture"/>
          <p:cNvPicPr/>
          <p:nvPr/>
        </p:nvPicPr>
        <p:blipFill>
          <a:blip r:embed="rId2"/>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defPPr>
              <a:defRPr lang="sv-SE"/>
            </a:defPPr>
            <a:lvl1pPr marL="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1pPr>
            <a:lvl2pPr marL="4572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2pPr>
            <a:lvl3pPr marL="9144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3pPr>
            <a:lvl4pPr marL="13716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4pPr>
            <a:lvl5pPr marL="1828800" marR="0" indent="0" algn="l" defTabSz="914400" rtl="0" eaLnBrk="0" fontAlgn="base"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Arial"/>
                <a:ea typeface=""/>
                <a:cs typeface="+mn-cs"/>
              </a:defRPr>
            </a:lvl9pPr>
          </a:lstStyle>
          <a:p>
            <a:pPr indent="254000" algn="l"/>
            <a:r>
              <a:rPr lang="en-US" sz="2800">
                <a:solidFill>
                  <a:srgbClr val="000000"/>
                </a:solidFill>
                <a:latin typeface="Tw Cen MT"/>
              </a:rPr>
              <a:t>Metod</a:t>
            </a:r>
          </a:p>
        </p:txBody>
      </p:sp>
    </p:spTree>
    <p:extLst>
      <p:ext uri="{BB962C8B-B14F-4D97-AF65-F5344CB8AC3E}">
        <p14:creationId xmlns:p14="http://schemas.microsoft.com/office/powerpoint/2010/main" val="281814744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83838F3-1439-4C1C-ACAE-B9A24C07A501}" type="slidenum">
              <a:rPr lang="en-US"/>
              <a:t>90</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376</a:t>
                      </a:r>
                    </a:p>
                  </a:txBody>
                  <a:tcPr/>
                </a:tc>
                <a:tc>
                  <a:txBody>
                    <a:bodyPr/>
                    <a:lstStyle/>
                    <a:p>
                      <a:pPr algn="ctr"/>
                      <a:r>
                        <a:rPr sz="1000">
                          <a:solidFill>
                            <a:srgbClr val="000000"/>
                          </a:solidFill>
                          <a:latin typeface="Tw Cen MT"/>
                        </a:rPr>
                        <a:t>264</a:t>
                      </a:r>
                    </a:p>
                  </a:txBody>
                  <a:tcPr/>
                </a:tc>
                <a:tc>
                  <a:txBody>
                    <a:bodyPr/>
                    <a:lstStyle/>
                    <a:p>
                      <a:pPr algn="ctr"/>
                      <a:r>
                        <a:rPr sz="1000">
                          <a:solidFill>
                            <a:srgbClr val="000000"/>
                          </a:solidFill>
                          <a:latin typeface="Tw Cen MT"/>
                        </a:rPr>
                        <a:t>1377</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1</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15</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NKI efter erfarenhet</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28059E76-36F2-403B-A628-457E2D9F26AD}" type="slidenum">
              <a:rPr lang="en-US"/>
              <a:t>91</a:t>
            </a:fld>
            <a:endParaRPr lang="en-US"/>
          </a:p>
        </p:txBody>
      </p:sp>
      <p:graphicFrame>
        <p:nvGraphicFramePr>
          <p:cNvPr id="4" name="ChartObject"/>
          <p:cNvGraphicFramePr/>
          <p:nvPr/>
        </p:nvGraphicFramePr>
        <p:xfrm>
          <a:off x="444500" y="1397000"/>
          <a:ext cx="8509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New Table"/>
          <p:cNvGraphicFramePr>
            <a:graphicFrameLocks noGrp="1"/>
          </p:cNvGraphicFramePr>
          <p:nvPr/>
        </p:nvGraphicFramePr>
        <p:xfrm>
          <a:off x="127000" y="4572000"/>
          <a:ext cx="7690920" cy="975360"/>
        </p:xfrm>
        <a:graphic>
          <a:graphicData uri="http://schemas.openxmlformats.org/drawingml/2006/table">
            <a:tbl>
              <a:tblPr bandRow="1">
                <a:tableStyleId>{5C22544A-7EE6-4342-B048-85BDC9FD1C3A}</a:tableStyleId>
              </a:tblPr>
              <a:tblGrid>
                <a:gridCol w="939800"/>
                <a:gridCol w="1687780"/>
                <a:gridCol w="1687780"/>
                <a:gridCol w="1687780"/>
                <a:gridCol w="1687780"/>
              </a:tblGrid>
              <a:tr h="127000">
                <a:tc>
                  <a:txBody>
                    <a:bodyPr/>
                    <a:lstStyle/>
                    <a:p>
                      <a:pPr algn="ctr"/>
                      <a:r>
                        <a:rPr sz="1000">
                          <a:solidFill>
                            <a:srgbClr val="000000"/>
                          </a:solidFill>
                          <a:latin typeface="Tw Cen MT"/>
                        </a:rPr>
                        <a:t>SKL Företag</a:t>
                      </a:r>
                    </a:p>
                  </a:txBody>
                  <a:tcPr/>
                </a:tc>
                <a:tc>
                  <a:txBody>
                    <a:bodyPr/>
                    <a:lstStyle/>
                    <a:p>
                      <a:pPr algn="ctr"/>
                      <a:r>
                        <a:rPr sz="1000">
                          <a:solidFill>
                            <a:srgbClr val="000000"/>
                          </a:solidFill>
                          <a:latin typeface="Tw Cen MT"/>
                        </a:rPr>
                        <a:t>972</a:t>
                      </a:r>
                    </a:p>
                  </a:txBody>
                  <a:tcPr/>
                </a:tc>
                <a:tc>
                  <a:txBody>
                    <a:bodyPr/>
                    <a:lstStyle/>
                    <a:p>
                      <a:pPr algn="ctr"/>
                      <a:r>
                        <a:rPr sz="1000">
                          <a:solidFill>
                            <a:srgbClr val="000000"/>
                          </a:solidFill>
                          <a:latin typeface="Tw Cen MT"/>
                        </a:rPr>
                        <a:t>237</a:t>
                      </a:r>
                    </a:p>
                  </a:txBody>
                  <a:tcPr/>
                </a:tc>
                <a:tc>
                  <a:txBody>
                    <a:bodyPr/>
                    <a:lstStyle/>
                    <a:p>
                      <a:pPr algn="ctr"/>
                      <a:r>
                        <a:rPr sz="1000">
                          <a:solidFill>
                            <a:srgbClr val="000000"/>
                          </a:solidFill>
                          <a:latin typeface="Tw Cen MT"/>
                        </a:rPr>
                        <a:t>814</a:t>
                      </a:r>
                    </a:p>
                  </a:txBody>
                  <a:tcPr/>
                </a:tc>
                <a:tc>
                  <a:txBody>
                    <a:bodyPr/>
                    <a:lstStyle/>
                    <a:p>
                      <a:pPr algn="ctr"/>
                      <a:r>
                        <a:rPr sz="1000">
                          <a:solidFill>
                            <a:srgbClr val="000000"/>
                          </a:solidFill>
                          <a:latin typeface="Tw Cen MT"/>
                        </a:rPr>
                        <a:t>2025</a:t>
                      </a:r>
                    </a:p>
                  </a:txBody>
                  <a:tcPr/>
                </a:tc>
              </a:tr>
              <a:tr h="127000">
                <a:tc>
                  <a:txBody>
                    <a:bodyPr/>
                    <a:lstStyle/>
                    <a:p>
                      <a:pPr algn="ctr"/>
                      <a:r>
                        <a:rPr sz="1000">
                          <a:solidFill>
                            <a:srgbClr val="000000"/>
                          </a:solidFill>
                          <a:latin typeface="Tw Cen MT"/>
                        </a:rPr>
                        <a:t>Företag</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2</a:t>
                      </a:r>
                    </a:p>
                  </a:txBody>
                  <a:tcPr/>
                </a:tc>
                <a:tc>
                  <a:txBody>
                    <a:bodyPr/>
                    <a:lstStyle/>
                    <a:p>
                      <a:pPr algn="ctr"/>
                      <a:r>
                        <a:rPr sz="1000">
                          <a:solidFill>
                            <a:srgbClr val="000000"/>
                          </a:solidFill>
                          <a:latin typeface="Tw Cen MT"/>
                        </a:rPr>
                        <a:t>10</a:t>
                      </a:r>
                    </a:p>
                  </a:txBody>
                  <a:tcPr/>
                </a:tc>
                <a:tc>
                  <a:txBody>
                    <a:bodyPr/>
                    <a:lstStyle/>
                    <a:p>
                      <a:pPr algn="ctr"/>
                      <a:r>
                        <a:rPr sz="1000">
                          <a:solidFill>
                            <a:srgbClr val="000000"/>
                          </a:solidFill>
                          <a:latin typeface="Tw Cen MT"/>
                        </a:rPr>
                        <a:t>23</a:t>
                      </a:r>
                    </a:p>
                  </a:txBody>
                  <a:tcPr/>
                </a:tc>
              </a:tr>
              <a:tr h="127000">
                <a:tc>
                  <a:txBody>
                    <a:bodyPr/>
                    <a:lstStyle/>
                    <a:p>
                      <a:pPr algn="ctr"/>
                      <a:r>
                        <a:rPr sz="1000">
                          <a:solidFill>
                            <a:srgbClr val="000000"/>
                          </a:solidFill>
                          <a:latin typeface="Tw Cen MT"/>
                        </a:rPr>
                        <a:t>Övriga</a:t>
                      </a:r>
                    </a:p>
                  </a:txBody>
                  <a:tcPr/>
                </a:tc>
                <a:tc>
                  <a:txBody>
                    <a:bodyPr/>
                    <a:lstStyle/>
                    <a:p>
                      <a:pPr algn="ctr"/>
                      <a:r>
                        <a:rPr sz="1000">
                          <a:solidFill>
                            <a:srgbClr val="000000"/>
                          </a:solidFill>
                          <a:latin typeface="Tw Cen MT"/>
                        </a:rPr>
                        <a:t>0</a:t>
                      </a:r>
                    </a:p>
                  </a:txBody>
                  <a:tcPr/>
                </a:tc>
                <a:tc>
                  <a:txBody>
                    <a:bodyPr/>
                    <a:lstStyle/>
                    <a:p>
                      <a:pPr algn="ctr"/>
                      <a:r>
                        <a:rPr sz="1000">
                          <a:solidFill>
                            <a:srgbClr val="000000"/>
                          </a:solidFill>
                          <a:latin typeface="Tw Cen MT"/>
                        </a:rPr>
                        <a:t>3</a:t>
                      </a:r>
                    </a:p>
                  </a:txBody>
                  <a:tcPr/>
                </a:tc>
                <a:tc>
                  <a:txBody>
                    <a:bodyPr/>
                    <a:lstStyle/>
                    <a:p>
                      <a:pPr algn="ctr"/>
                      <a:r>
                        <a:rPr sz="1000">
                          <a:solidFill>
                            <a:srgbClr val="000000"/>
                          </a:solidFill>
                          <a:latin typeface="Tw Cen MT"/>
                        </a:rPr>
                        <a:t>4</a:t>
                      </a:r>
                    </a:p>
                  </a:txBody>
                  <a:tcPr/>
                </a:tc>
                <a:tc>
                  <a:txBody>
                    <a:bodyPr/>
                    <a:lstStyle/>
                    <a:p>
                      <a:pPr algn="ctr"/>
                      <a:r>
                        <a:rPr sz="1000">
                          <a:solidFill>
                            <a:srgbClr val="000000"/>
                          </a:solidFill>
                          <a:latin typeface="Tw Cen MT"/>
                        </a:rPr>
                        <a:t>7</a:t>
                      </a:r>
                    </a:p>
                  </a:txBody>
                  <a:tcPr/>
                </a:tc>
              </a:tr>
              <a:tr h="127000">
                <a:tc>
                  <a:txBody>
                    <a:bodyPr/>
                    <a:lstStyle/>
                    <a:p>
                      <a:pPr algn="ctr"/>
                      <a:r>
                        <a:rPr sz="1000">
                          <a:solidFill>
                            <a:srgbClr val="000000"/>
                          </a:solidFill>
                          <a:latin typeface="Tw Cen MT"/>
                        </a:rPr>
                        <a:t>Totalt</a:t>
                      </a:r>
                    </a:p>
                  </a:txBody>
                  <a:tcPr/>
                </a:tc>
                <a:tc>
                  <a:txBody>
                    <a:bodyPr/>
                    <a:lstStyle/>
                    <a:p>
                      <a:pPr algn="ctr"/>
                      <a:r>
                        <a:rPr sz="1000">
                          <a:solidFill>
                            <a:srgbClr val="000000"/>
                          </a:solidFill>
                          <a:latin typeface="Tw Cen MT"/>
                        </a:rPr>
                        <a:t>11</a:t>
                      </a:r>
                    </a:p>
                  </a:txBody>
                  <a:tcPr/>
                </a:tc>
                <a:tc>
                  <a:txBody>
                    <a:bodyPr/>
                    <a:lstStyle/>
                    <a:p>
                      <a:pPr algn="ctr"/>
                      <a:r>
                        <a:rPr sz="1000">
                          <a:solidFill>
                            <a:srgbClr val="000000"/>
                          </a:solidFill>
                          <a:latin typeface="Tw Cen MT"/>
                        </a:rPr>
                        <a:t>5</a:t>
                      </a:r>
                    </a:p>
                  </a:txBody>
                  <a:tcPr/>
                </a:tc>
                <a:tc>
                  <a:txBody>
                    <a:bodyPr/>
                    <a:lstStyle/>
                    <a:p>
                      <a:pPr algn="ctr"/>
                      <a:r>
                        <a:rPr sz="1000">
                          <a:solidFill>
                            <a:srgbClr val="000000"/>
                          </a:solidFill>
                          <a:latin typeface="Tw Cen MT"/>
                        </a:rPr>
                        <a:t>14</a:t>
                      </a:r>
                    </a:p>
                  </a:txBody>
                  <a:tcPr/>
                </a:tc>
                <a:tc>
                  <a:txBody>
                    <a:bodyPr/>
                    <a:lstStyle/>
                    <a:p>
                      <a:pPr algn="ctr"/>
                      <a:r>
                        <a:rPr sz="1000">
                          <a:solidFill>
                            <a:srgbClr val="000000"/>
                          </a:solidFill>
                          <a:latin typeface="Tw Cen MT"/>
                        </a:rPr>
                        <a:t>30</a:t>
                      </a:r>
                    </a:p>
                  </a:txBody>
                  <a:tcPr/>
                </a:tc>
              </a:tr>
            </a:tbl>
          </a:graphicData>
        </a:graphic>
      </p:graphicFrame>
      <p:sp>
        <p:nvSpPr>
          <p:cNvPr id="6"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7"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8"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9"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10"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sv-SE" sz="2800" dirty="0" smtClean="0">
                <a:solidFill>
                  <a:srgbClr val="000000"/>
                </a:solidFill>
                <a:latin typeface="Tw Cen MT"/>
              </a:rPr>
              <a:t>NKI efter tidigare kontakt</a:t>
            </a:r>
            <a:endParaRPr lang="sv-SE" sz="2800" dirty="0">
              <a:solidFill>
                <a:srgbClr val="000000"/>
              </a:solidFill>
              <a:latin typeface="Tw Cen M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43A67BB-D681-4CD5-A679-D703601D55F2}" type="slidenum">
              <a:rPr lang="en-US"/>
              <a:t>92</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kön</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F71A6034-613C-48AF-99B8-AC37513E8BEA}" type="slidenum">
              <a:rPr lang="en-US"/>
              <a:t>93</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ålder</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C989F202-71CF-420C-A672-B3DE4ABB2A6E}" type="slidenum">
              <a:rPr lang="en-US"/>
              <a:t>94</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bransch</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6B5C441-CBB6-4961-8A18-397ED0536931}" type="slidenum">
              <a:rPr lang="en-US"/>
              <a:t>95</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antal anställda</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A3A87E3E-2D98-4313-8820-769F0F827DDD}" type="slidenum">
              <a:rPr lang="en-US"/>
              <a:t>96</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518B3C64-608E-4096-ACE7-8ECDCA916DAF}" type="slidenum">
              <a:rPr lang="en-US"/>
              <a:t>97</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utfall</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4376288B-4C62-40D0-B6A0-FF44FBBE5F41}" type="slidenum">
              <a:rPr lang="en-US"/>
              <a:t>98</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kontaktsätt</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p:txBody>
          <a:bodyPr/>
          <a:lstStyle/>
          <a:p>
            <a:r>
              <a:rPr lang="en-US"/>
              <a:t>Västerås kommun - 2016</a:t>
            </a:r>
          </a:p>
        </p:txBody>
      </p:sp>
      <p:sp>
        <p:nvSpPr>
          <p:cNvPr id="3" name="Slide Number Placeholder 3"/>
          <p:cNvSpPr>
            <a:spLocks noGrp="1"/>
          </p:cNvSpPr>
          <p:nvPr>
            <p:ph type="sldNum" sz="quarter" idx="12"/>
          </p:nvPr>
        </p:nvSpPr>
        <p:spPr/>
        <p:txBody>
          <a:bodyPr/>
          <a:lstStyle/>
          <a:p>
            <a:fld id="{89E49AE8-238F-4D50-9485-A675D00FF953}" type="slidenum">
              <a:rPr lang="en-US"/>
              <a:t>99</a:t>
            </a:fld>
            <a:endParaRPr lang="en-US"/>
          </a:p>
        </p:txBody>
      </p:sp>
      <p:graphicFrame>
        <p:nvGraphicFramePr>
          <p:cNvPr id="4" name="ChartObject"/>
          <p:cNvGraphicFramePr/>
          <p:nvPr/>
        </p:nvGraphicFramePr>
        <p:xfrm>
          <a:off x="444500" y="1397000"/>
          <a:ext cx="8509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560144" y="13970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Brandskydd</a:t>
            </a:r>
          </a:p>
        </p:txBody>
      </p:sp>
      <p:sp>
        <p:nvSpPr>
          <p:cNvPr id="6" name="New shape"/>
          <p:cNvSpPr/>
          <p:nvPr/>
        </p:nvSpPr>
        <p:spPr>
          <a:xfrm>
            <a:off x="7560144" y="1600200"/>
            <a:ext cx="1520356" cy="1524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algn="l"/>
            <a:r>
              <a:rPr lang="en-US" sz="1200" b="1">
                <a:solidFill>
                  <a:prstClr val="black"/>
                </a:solidFill>
                <a:latin typeface="Tw Cen MT"/>
              </a:rPr>
              <a:t>Alla målgrupper</a:t>
            </a:r>
          </a:p>
        </p:txBody>
      </p:sp>
      <p:sp>
        <p:nvSpPr>
          <p:cNvPr id="7" name="New shape"/>
          <p:cNvSpPr/>
          <p:nvPr/>
        </p:nvSpPr>
        <p:spPr>
          <a:xfrm>
            <a:off x="0" y="1143000"/>
            <a:ext cx="9144000" cy="0"/>
          </a:xfrm>
          <a:prstGeom prst="line">
            <a:avLst/>
          </a:prstGeom>
          <a:solidFill>
            <a:srgbClr val="000000"/>
          </a:solidFill>
        </p:spPr>
        <p:style>
          <a:lnRef idx="1">
            <a:srgbClr val="000000"/>
          </a:lnRef>
          <a:fillRef idx="0">
            <a:schemeClr val="accent1"/>
          </a:fillRef>
          <a:effectRef idx="0">
            <a:schemeClr val="accent1"/>
          </a:effectRef>
          <a:fontRef idx="minor">
            <a:schemeClr val="tx1"/>
          </a:fontRef>
        </p:style>
        <p:txBody>
          <a:bodyPr rtlCol="0" anchor="ctr"/>
          <a:lstStyle/>
          <a:p>
            <a:pPr algn="ctr"/>
            <a:endParaRPr lang="en-US"/>
          </a:p>
        </p:txBody>
      </p:sp>
      <p:pic>
        <p:nvPicPr>
          <p:cNvPr id="8" name="New picture"/>
          <p:cNvPicPr/>
          <p:nvPr/>
        </p:nvPicPr>
        <p:blipFill>
          <a:blip r:embed="rId3"/>
          <a:srcRect/>
          <a:stretch>
            <a:fillRect/>
          </a:stretch>
        </p:blipFill>
        <p:spPr>
          <a:xfrm>
            <a:off x="6477000" y="254000"/>
            <a:ext cx="2374900" cy="635000"/>
          </a:xfrm>
          <a:prstGeom prst="rect">
            <a:avLst/>
          </a:prstGeom>
          <a:ln>
            <a:solidFill>
              <a:srgbClr val="FFFFFF"/>
            </a:solidFill>
          </a:ln>
        </p:spPr>
      </p:pic>
      <p:sp>
        <p:nvSpPr>
          <p:cNvPr id="9" name="New shape"/>
          <p:cNvSpPr/>
          <p:nvPr/>
        </p:nvSpPr>
        <p:spPr>
          <a:xfrm>
            <a:off x="63500" y="393700"/>
            <a:ext cx="5486400" cy="355600"/>
          </a:xfrm>
          <a:prstGeom prst="rect">
            <a:avLst/>
          </a:prstGeom>
          <a:noFill/>
        </p:spPr>
        <p:style>
          <a:lnRef idx="2">
            <a:srgbClr val="FFFFFF"/>
          </a:lnRef>
          <a:fillRef idx="1">
            <a:schemeClr val="accent1"/>
          </a:fillRef>
          <a:effectRef idx="0">
            <a:schemeClr val="accent1"/>
          </a:effectRef>
          <a:fontRef idx="minor">
            <a:schemeClr val="lt1"/>
          </a:fontRef>
        </p:style>
        <p:txBody>
          <a:bodyPr rtlCol="0" anchor="ctr"/>
          <a:lstStyle/>
          <a:p>
            <a:pPr indent="254000" algn="l"/>
            <a:r>
              <a:rPr lang="en-US" sz="2800">
                <a:solidFill>
                  <a:srgbClr val="000000"/>
                </a:solidFill>
                <a:latin typeface="Tw Cen MT"/>
              </a:rPr>
              <a:t>Bakgrundsfråga: info</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219</TotalTime>
  <Words>13175</Words>
  <Application>Microsoft Office PowerPoint</Application>
  <PresentationFormat>Bildspel på skärmen (4:3)</PresentationFormat>
  <Paragraphs>6286</Paragraphs>
  <Slides>303</Slides>
  <Notes>8</Notes>
  <HiddenSlides>0</HiddenSlides>
  <MMClips>0</MMClips>
  <ScaleCrop>false</ScaleCrop>
  <HeadingPairs>
    <vt:vector size="4" baseType="variant">
      <vt:variant>
        <vt:lpstr>Tema</vt:lpstr>
      </vt:variant>
      <vt:variant>
        <vt:i4>10</vt:i4>
      </vt:variant>
      <vt:variant>
        <vt:lpstr>Bildrubriker</vt:lpstr>
      </vt:variant>
      <vt:variant>
        <vt:i4>303</vt:i4>
      </vt:variant>
    </vt:vector>
  </HeadingPairs>
  <TitlesOfParts>
    <vt:vector size="313" baseType="lpstr">
      <vt:lpstr>Office Theme</vt:lpstr>
      <vt:lpstr>sbr_ppt_darker</vt:lpstr>
      <vt:lpstr>sbr_ppt_darker</vt:lpstr>
      <vt:lpstr>sbr_ppt_darker</vt:lpstr>
      <vt:lpstr>sbr_ppt_darker</vt:lpstr>
      <vt:lpstr>sbr_ppt_darker</vt:lpstr>
      <vt:lpstr>sbr_ppt_darker</vt:lpstr>
      <vt:lpstr>sbr_ppt_darker</vt:lpstr>
      <vt:lpstr>sbr_ppt_darker</vt:lpstr>
      <vt:lpstr>sbr_ppt_darker</vt:lpstr>
      <vt:lpstr>Nöjd-Kund-Index - Servicemätning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 att på ett enkelt sätt åskådliggöra resultaten placeras servicefaktorerna in i ett fyrfältsdiagram, en så kallad prioriteringsmatris. Kvadranterna utgör fyra områden med olika prioriteringsgrad i ett förbättringsarbete.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Nöjd-Kund-Index - Servicemätning</dc:title>
  <dc:creator>Peter Annerbäck</dc:creator>
  <cp:lastModifiedBy>Löfvander, Susanne</cp:lastModifiedBy>
  <cp:revision>52</cp:revision>
  <dcterms:created xsi:type="dcterms:W3CDTF">2017-05-04T22:38:21Z</dcterms:created>
  <dcterms:modified xsi:type="dcterms:W3CDTF">2017-09-08T09:12:35Z</dcterms:modified>
</cp:coreProperties>
</file>